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87" r:id="rId2"/>
    <p:sldId id="296" r:id="rId3"/>
    <p:sldId id="297" r:id="rId4"/>
    <p:sldId id="298" r:id="rId5"/>
    <p:sldId id="299" r:id="rId6"/>
    <p:sldId id="301" r:id="rId7"/>
    <p:sldId id="30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39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1210" y="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9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072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851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390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34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1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91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9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97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9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9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949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9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9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793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1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1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451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91" indent="0">
              <a:buNone/>
              <a:defRPr sz="1500" b="1"/>
            </a:lvl2pPr>
            <a:lvl3pPr marL="685983" indent="0">
              <a:buNone/>
              <a:defRPr sz="1350" b="1"/>
            </a:lvl3pPr>
            <a:lvl4pPr marL="1028974" indent="0">
              <a:buNone/>
              <a:defRPr sz="1200" b="1"/>
            </a:lvl4pPr>
            <a:lvl5pPr marL="1371966" indent="0">
              <a:buNone/>
              <a:defRPr sz="1200" b="1"/>
            </a:lvl5pPr>
            <a:lvl6pPr marL="1714957" indent="0">
              <a:buNone/>
              <a:defRPr sz="1200" b="1"/>
            </a:lvl6pPr>
            <a:lvl7pPr marL="2057949" indent="0">
              <a:buNone/>
              <a:defRPr sz="1200" b="1"/>
            </a:lvl7pPr>
            <a:lvl8pPr marL="2400940" indent="0">
              <a:buNone/>
              <a:defRPr sz="1200" b="1"/>
            </a:lvl8pPr>
            <a:lvl9pPr marL="27439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91" indent="0">
              <a:buNone/>
              <a:defRPr sz="1500" b="1"/>
            </a:lvl2pPr>
            <a:lvl3pPr marL="685983" indent="0">
              <a:buNone/>
              <a:defRPr sz="1350" b="1"/>
            </a:lvl3pPr>
            <a:lvl4pPr marL="1028974" indent="0">
              <a:buNone/>
              <a:defRPr sz="1200" b="1"/>
            </a:lvl4pPr>
            <a:lvl5pPr marL="1371966" indent="0">
              <a:buNone/>
              <a:defRPr sz="1200" b="1"/>
            </a:lvl5pPr>
            <a:lvl6pPr marL="1714957" indent="0">
              <a:buNone/>
              <a:defRPr sz="1200" b="1"/>
            </a:lvl6pPr>
            <a:lvl7pPr marL="2057949" indent="0">
              <a:buNone/>
              <a:defRPr sz="1200" b="1"/>
            </a:lvl7pPr>
            <a:lvl8pPr marL="2400940" indent="0">
              <a:buNone/>
              <a:defRPr sz="1200" b="1"/>
            </a:lvl8pPr>
            <a:lvl9pPr marL="27439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611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863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74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1"/>
            </a:lvl1pPr>
            <a:lvl2pPr>
              <a:defRPr sz="2101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91" indent="0">
              <a:buNone/>
              <a:defRPr sz="900"/>
            </a:lvl2pPr>
            <a:lvl3pPr marL="685983" indent="0">
              <a:buNone/>
              <a:defRPr sz="750"/>
            </a:lvl3pPr>
            <a:lvl4pPr marL="1028974" indent="0">
              <a:buNone/>
              <a:defRPr sz="675"/>
            </a:lvl4pPr>
            <a:lvl5pPr marL="1371966" indent="0">
              <a:buNone/>
              <a:defRPr sz="675"/>
            </a:lvl5pPr>
            <a:lvl6pPr marL="1714957" indent="0">
              <a:buNone/>
              <a:defRPr sz="675"/>
            </a:lvl6pPr>
            <a:lvl7pPr marL="2057949" indent="0">
              <a:buNone/>
              <a:defRPr sz="675"/>
            </a:lvl7pPr>
            <a:lvl8pPr marL="2400940" indent="0">
              <a:buNone/>
              <a:defRPr sz="675"/>
            </a:lvl8pPr>
            <a:lvl9pPr marL="2743932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341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1"/>
            </a:lvl1pPr>
            <a:lvl2pPr marL="342991" indent="0">
              <a:buNone/>
              <a:defRPr sz="2101"/>
            </a:lvl2pPr>
            <a:lvl3pPr marL="685983" indent="0">
              <a:buNone/>
              <a:defRPr sz="1800"/>
            </a:lvl3pPr>
            <a:lvl4pPr marL="1028974" indent="0">
              <a:buNone/>
              <a:defRPr sz="1500"/>
            </a:lvl4pPr>
            <a:lvl5pPr marL="1371966" indent="0">
              <a:buNone/>
              <a:defRPr sz="1500"/>
            </a:lvl5pPr>
            <a:lvl6pPr marL="1714957" indent="0">
              <a:buNone/>
              <a:defRPr sz="1500"/>
            </a:lvl6pPr>
            <a:lvl7pPr marL="2057949" indent="0">
              <a:buNone/>
              <a:defRPr sz="1500"/>
            </a:lvl7pPr>
            <a:lvl8pPr marL="2400940" indent="0">
              <a:buNone/>
              <a:defRPr sz="1500"/>
            </a:lvl8pPr>
            <a:lvl9pPr marL="2743932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91" indent="0">
              <a:buNone/>
              <a:defRPr sz="900"/>
            </a:lvl2pPr>
            <a:lvl3pPr marL="685983" indent="0">
              <a:buNone/>
              <a:defRPr sz="750"/>
            </a:lvl3pPr>
            <a:lvl4pPr marL="1028974" indent="0">
              <a:buNone/>
              <a:defRPr sz="675"/>
            </a:lvl4pPr>
            <a:lvl5pPr marL="1371966" indent="0">
              <a:buNone/>
              <a:defRPr sz="675"/>
            </a:lvl5pPr>
            <a:lvl6pPr marL="1714957" indent="0">
              <a:buNone/>
              <a:defRPr sz="675"/>
            </a:lvl6pPr>
            <a:lvl7pPr marL="2057949" indent="0">
              <a:buNone/>
              <a:defRPr sz="675"/>
            </a:lvl7pPr>
            <a:lvl8pPr marL="2400940" indent="0">
              <a:buNone/>
              <a:defRPr sz="675"/>
            </a:lvl8pPr>
            <a:lvl9pPr marL="2743932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085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1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752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342991" rtl="0" eaLnBrk="1" latinLnBrk="0" hangingPunct="1">
        <a:spcBef>
          <a:spcPct val="0"/>
        </a:spcBef>
        <a:buNone/>
        <a:defRPr sz="33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244" indent="-257244" algn="l" defTabSz="342991" rtl="0" eaLnBrk="1" latinLnBrk="0" hangingPunct="1">
        <a:spcBef>
          <a:spcPct val="20000"/>
        </a:spcBef>
        <a:buFont typeface="Arial"/>
        <a:buChar char="•"/>
        <a:defRPr sz="2401" kern="1200">
          <a:solidFill>
            <a:schemeClr val="tx1"/>
          </a:solidFill>
          <a:latin typeface="+mn-lt"/>
          <a:ea typeface="+mn-ea"/>
          <a:cs typeface="+mn-cs"/>
        </a:defRPr>
      </a:lvl1pPr>
      <a:lvl2pPr marL="557361" indent="-214370" algn="l" defTabSz="342991" rtl="0" eaLnBrk="1" latinLnBrk="0" hangingPunct="1">
        <a:spcBef>
          <a:spcPct val="20000"/>
        </a:spcBef>
        <a:buFont typeface="Arial"/>
        <a:buChar char="–"/>
        <a:defRPr sz="2101" kern="1200">
          <a:solidFill>
            <a:schemeClr val="tx1"/>
          </a:solidFill>
          <a:latin typeface="+mn-lt"/>
          <a:ea typeface="+mn-ea"/>
          <a:cs typeface="+mn-cs"/>
        </a:defRPr>
      </a:lvl2pPr>
      <a:lvl3pPr marL="857479" indent="-171496" algn="l" defTabSz="342991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470" indent="-171496" algn="l" defTabSz="342991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461" indent="-171496" algn="l" defTabSz="342991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6453" indent="-171496" algn="l" defTabSz="342991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44" indent="-171496" algn="l" defTabSz="342991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2436" indent="-171496" algn="l" defTabSz="342991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5427" indent="-171496" algn="l" defTabSz="342991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91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983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974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966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957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949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40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932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njamerica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njamerica.com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2822" y="1255691"/>
            <a:ext cx="5794587" cy="1075385"/>
          </a:xfrm>
        </p:spPr>
        <p:txBody>
          <a:bodyPr>
            <a:normAutofit fontScale="90000"/>
          </a:bodyPr>
          <a:lstStyle/>
          <a:p>
            <a:pPr>
              <a:spcBef>
                <a:spcPct val="20000"/>
              </a:spcBef>
              <a:defRPr/>
            </a:pPr>
            <a:br>
              <a:rPr lang="en-US" dirty="0"/>
            </a:br>
            <a:r>
              <a:rPr lang="en-US" altLang="ko-KR" sz="3100" dirty="0" err="1"/>
              <a:t>Esthelux</a:t>
            </a:r>
            <a:r>
              <a:rPr lang="ko-KR" altLang="en-US" sz="3100" dirty="0"/>
              <a:t> </a:t>
            </a:r>
            <a:r>
              <a:rPr lang="en-US" altLang="ko-KR" sz="3100" dirty="0"/>
              <a:t>Pro</a:t>
            </a:r>
            <a:br>
              <a:rPr lang="en-US" dirty="0"/>
            </a:br>
            <a:r>
              <a:rPr kumimoji="0" lang="en-US" altLang="ko-KR" sz="2700" b="0" i="0" u="none" strike="noStrike" kern="1200" cap="none" spc="0" normalizeH="0" baseline="0" noProof="0" dirty="0">
                <a:ln>
                  <a:noFill/>
                </a:ln>
                <a:solidFill>
                  <a:srgbClr val="87397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LED Phototherapy System</a:t>
            </a:r>
            <a:br>
              <a:rPr lang="en-US" altLang="ko-KR" sz="2101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</a:br>
            <a:r>
              <a:rPr kumimoji="0" lang="en-US" altLang="ko-K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Overview and Benefits</a:t>
            </a:r>
            <a:br>
              <a:rPr lang="en-US" altLang="ko-KR" sz="1500" dirty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35617" y="2550017"/>
            <a:ext cx="5982237" cy="3857221"/>
          </a:xfrm>
        </p:spPr>
        <p:txBody>
          <a:bodyPr>
            <a:noAutofit/>
          </a:bodyPr>
          <a:lstStyle/>
          <a:p>
            <a:pPr>
              <a:buNone/>
            </a:pPr>
            <a:br>
              <a:rPr lang="en-US" sz="1050" dirty="0"/>
            </a:br>
            <a: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</a:rPr>
              <a:t>Austin </a:t>
            </a:r>
            <a:r>
              <a:rPr lang="en-US" altLang="ko-KR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Sungkon</a:t>
            </a:r>
            <a: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</a:rPr>
              <a:t> Lim</a:t>
            </a:r>
            <a:b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</a:rPr>
              <a:t>CEO</a:t>
            </a:r>
            <a:b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ko-K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📞 </a:t>
            </a:r>
            <a: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</a:rPr>
              <a:t>+1 (925) 474-7769</a:t>
            </a:r>
            <a:b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ko-K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📧 </a:t>
            </a:r>
            <a: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</a:rPr>
              <a:t>austin@medicalsnj.com</a:t>
            </a:r>
            <a:b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ko-K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🌐 </a:t>
            </a:r>
            <a: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  <a:hlinkClick r:id="rId2"/>
              </a:rPr>
              <a:t>www.snjamerica.com</a:t>
            </a:r>
            <a:b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ko-K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💬 </a:t>
            </a:r>
            <a: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</a:rPr>
              <a:t>WhatsApp: +1 925 474 7769</a:t>
            </a:r>
            <a:b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</a:rPr>
              <a:t>1258 Quarry</a:t>
            </a:r>
            <a:r>
              <a:rPr lang="ko-K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</a:rPr>
              <a:t>Lane,</a:t>
            </a:r>
            <a:r>
              <a:rPr lang="ko-K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</a:rPr>
              <a:t>Suite</a:t>
            </a:r>
            <a:r>
              <a:rPr lang="ko-K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</a:rPr>
              <a:t>G</a:t>
            </a:r>
            <a:b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</a:rPr>
              <a:t>Pleasanton, CA 94566 USA</a:t>
            </a:r>
          </a:p>
          <a:p>
            <a:pPr>
              <a:buNone/>
            </a:pPr>
            <a:b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n-US" altLang="ko-KR" sz="1400" i="1" dirty="0">
                <a:solidFill>
                  <a:srgbClr val="000000"/>
                </a:solidFill>
                <a:latin typeface="Verdana" panose="020B0604030504040204" pitchFamily="34" charset="0"/>
              </a:rPr>
              <a:t>Precision Beauty, powered by SNJ Lasers.</a:t>
            </a:r>
            <a:endParaRPr lang="en-US" altLang="ko-KR" sz="14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>
              <a:buNone/>
            </a:pPr>
            <a:br>
              <a:rPr lang="en-US" altLang="ko-KR" sz="1050" dirty="0"/>
            </a:br>
            <a:endParaRPr sz="1050" dirty="0"/>
          </a:p>
        </p:txBody>
      </p:sp>
      <p:pic>
        <p:nvPicPr>
          <p:cNvPr id="4" name="Picture 3" descr="SNJ-full-Logo_png (2)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9412" y="332750"/>
            <a:ext cx="1736458" cy="92294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0E8D03A-7374-3EF5-61C6-90F719104F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046F1-859B-E10D-152D-05E1CF6CF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096" y="1075387"/>
            <a:ext cx="6173808" cy="450760"/>
          </a:xfrm>
        </p:spPr>
        <p:txBody>
          <a:bodyPr>
            <a:noAutofit/>
          </a:bodyPr>
          <a:lstStyle/>
          <a:p>
            <a:r>
              <a:rPr kumimoji="0" lang="en-US" altLang="ko-K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Device Overview</a:t>
            </a:r>
            <a:endParaRPr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27509F-28F7-46F8-F661-918953EEA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368" y="1757966"/>
            <a:ext cx="7566339" cy="4597758"/>
          </a:xfrm>
        </p:spPr>
        <p:txBody>
          <a:bodyPr>
            <a:norm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Product Type: LED Phototherapy System (LLLT)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Model: </a:t>
            </a:r>
            <a:r>
              <a:rPr kumimoji="0" lang="en-US" altLang="ko-KR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Esthelux</a:t>
            </a: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Pro</a:t>
            </a:r>
            <a:b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Compact, ideal for small clinics and home visits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Mode: Continuous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Treatment Flexibility: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Adjustable LED panel angles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Preset treatment protocols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Face, scalp, and body applications</a:t>
            </a:r>
          </a:p>
          <a:p>
            <a:pPr marL="0" indent="0" algn="ctr">
              <a:buNone/>
            </a:pPr>
            <a:endParaRPr sz="2101" dirty="0"/>
          </a:p>
        </p:txBody>
      </p:sp>
      <p:pic>
        <p:nvPicPr>
          <p:cNvPr id="4" name="Picture 3" descr="SNJ-full-Logo_png (2).png">
            <a:extLst>
              <a:ext uri="{FF2B5EF4-FFF2-40B4-BE49-F238E27FC236}">
                <a16:creationId xmlns:a16="http://schemas.microsoft.com/office/drawing/2014/main" id="{5FF949D5-FBD9-E641-F212-849F3337E4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0548" y="152445"/>
            <a:ext cx="2051460" cy="1090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938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0E8D03A-7374-3EF5-61C6-90F719104F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046F1-859B-E10D-152D-05E1CF6CF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096" y="1004552"/>
            <a:ext cx="6173808" cy="450761"/>
          </a:xfrm>
        </p:spPr>
        <p:txBody>
          <a:bodyPr>
            <a:noAutofit/>
          </a:bodyPr>
          <a:lstStyle/>
          <a:p>
            <a:r>
              <a:rPr kumimoji="0" lang="en-US" altLang="ko-K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Wavelength Options</a:t>
            </a:r>
            <a:endParaRPr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27509F-28F7-46F8-F661-918953EEA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3262" y="1674254"/>
            <a:ext cx="7753082" cy="4836016"/>
          </a:xfrm>
        </p:spPr>
        <p:txBody>
          <a:bodyPr>
            <a:norm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Red (633nm): Skin rejuvenation, anti-aging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Blue (423nm): Acne treatment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Yellow (583nm): Pigmentation, lymph circulation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Infrared (830nm): Deep tissue healing, pain relief</a:t>
            </a:r>
          </a:p>
          <a:p>
            <a:pPr marL="0" indent="0" algn="ctr">
              <a:buNone/>
            </a:pPr>
            <a:endParaRPr sz="2101" dirty="0"/>
          </a:p>
        </p:txBody>
      </p:sp>
      <p:pic>
        <p:nvPicPr>
          <p:cNvPr id="4" name="Picture 3" descr="SNJ-full-Logo_png (2).png">
            <a:extLst>
              <a:ext uri="{FF2B5EF4-FFF2-40B4-BE49-F238E27FC236}">
                <a16:creationId xmlns:a16="http://schemas.microsoft.com/office/drawing/2014/main" id="{5FF949D5-FBD9-E641-F212-849F3337E4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6988" y="258038"/>
            <a:ext cx="1611916" cy="856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962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0E8D03A-7374-3EF5-61C6-90F719104F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046F1-859B-E10D-152D-05E1CF6CF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096" y="933718"/>
            <a:ext cx="6173808" cy="399245"/>
          </a:xfrm>
        </p:spPr>
        <p:txBody>
          <a:bodyPr>
            <a:noAutofit/>
          </a:bodyPr>
          <a:lstStyle/>
          <a:p>
            <a:r>
              <a:rPr kumimoji="0" lang="en-US" altLang="ko-K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Clinical Indications</a:t>
            </a:r>
            <a:endParaRPr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27509F-28F7-46F8-F661-918953EEA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777" y="1500389"/>
            <a:ext cx="7753082" cy="5009881"/>
          </a:xfrm>
        </p:spPr>
        <p:txBody>
          <a:bodyPr>
            <a:norm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Acne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Wrinkles &amp; fine lines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Post-procedure recovery (laser, microneedling)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Skin inflammation (e.g., rosacea)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Hair loss treatment (scalp therapy)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Pain and wound healing support</a:t>
            </a:r>
          </a:p>
          <a:p>
            <a:pPr marL="0" indent="0" algn="ctr">
              <a:buNone/>
            </a:pPr>
            <a:endParaRPr sz="2101" dirty="0"/>
          </a:p>
        </p:txBody>
      </p:sp>
      <p:pic>
        <p:nvPicPr>
          <p:cNvPr id="4" name="Picture 3" descr="SNJ-full-Logo_png (2).png">
            <a:extLst>
              <a:ext uri="{FF2B5EF4-FFF2-40B4-BE49-F238E27FC236}">
                <a16:creationId xmlns:a16="http://schemas.microsoft.com/office/drawing/2014/main" id="{5FF949D5-FBD9-E641-F212-849F3337E4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0548" y="258038"/>
            <a:ext cx="1392427" cy="740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027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0E8D03A-7374-3EF5-61C6-90F719104F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046F1-859B-E10D-152D-05E1CF6CF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096" y="1071070"/>
            <a:ext cx="6173808" cy="435758"/>
          </a:xfrm>
        </p:spPr>
        <p:txBody>
          <a:bodyPr>
            <a:noAutofit/>
          </a:bodyPr>
          <a:lstStyle/>
          <a:p>
            <a:r>
              <a:rPr kumimoji="0" lang="en-US" altLang="ko-K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Advantages</a:t>
            </a:r>
            <a:endParaRPr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27509F-28F7-46F8-F661-918953EEA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172" y="1687132"/>
            <a:ext cx="7675808" cy="4758744"/>
          </a:xfrm>
        </p:spPr>
        <p:txBody>
          <a:bodyPr>
            <a:norm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Non-invasive and painless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No downtime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No consumables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Maintenance-free LED panels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ko-K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Suitable for all skin types</a:t>
            </a:r>
          </a:p>
          <a:p>
            <a:pPr marL="0" indent="0" algn="ctr">
              <a:buNone/>
            </a:pPr>
            <a:endParaRPr sz="2101" dirty="0"/>
          </a:p>
        </p:txBody>
      </p:sp>
      <p:pic>
        <p:nvPicPr>
          <p:cNvPr id="4" name="Picture 3" descr="SNJ-full-Logo_png (2).png">
            <a:extLst>
              <a:ext uri="{FF2B5EF4-FFF2-40B4-BE49-F238E27FC236}">
                <a16:creationId xmlns:a16="http://schemas.microsoft.com/office/drawing/2014/main" id="{5FF949D5-FBD9-E641-F212-849F3337E4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7974" y="330984"/>
            <a:ext cx="1392427" cy="740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496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EB24859-F48C-14CB-7F49-907059839E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9C3AC-CB04-0D6A-6468-F5AB6FEF4B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92822" y="1255691"/>
            <a:ext cx="5794587" cy="1075385"/>
          </a:xfrm>
        </p:spPr>
        <p:txBody>
          <a:bodyPr>
            <a:normAutofit fontScale="90000"/>
          </a:bodyPr>
          <a:lstStyle/>
          <a:p>
            <a:pPr>
              <a:spcBef>
                <a:spcPct val="20000"/>
              </a:spcBef>
              <a:defRPr/>
            </a:pPr>
            <a:br>
              <a:rPr lang="en-US" dirty="0"/>
            </a:br>
            <a:r>
              <a:rPr lang="en-US" altLang="ko-KR" sz="3100" dirty="0" err="1"/>
              <a:t>Esthelux</a:t>
            </a:r>
            <a:r>
              <a:rPr lang="ko-KR" altLang="en-US" sz="3100" dirty="0"/>
              <a:t> </a:t>
            </a:r>
            <a:r>
              <a:rPr lang="en-US" altLang="ko-KR" sz="3100" dirty="0"/>
              <a:t>Pro</a:t>
            </a:r>
            <a:br>
              <a:rPr lang="en-US" dirty="0"/>
            </a:br>
            <a:r>
              <a:rPr kumimoji="0" lang="en-US" altLang="ko-KR" sz="2700" b="0" i="0" u="none" strike="noStrike" kern="1200" cap="none" spc="0" normalizeH="0" baseline="0" noProof="0" dirty="0">
                <a:ln>
                  <a:noFill/>
                </a:ln>
                <a:solidFill>
                  <a:srgbClr val="873976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LED Phototherapy System</a:t>
            </a:r>
            <a:br>
              <a:rPr lang="en-US" altLang="ko-KR" sz="2101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</a:br>
            <a:r>
              <a:rPr kumimoji="0" lang="en-US" altLang="ko-KR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Overview and Benefits</a:t>
            </a:r>
            <a:br>
              <a:rPr lang="en-US" altLang="ko-KR" sz="1500" dirty="0">
                <a:solidFill>
                  <a:prstClr val="black">
                    <a:tint val="75000"/>
                  </a:prstClr>
                </a:solidFill>
                <a:latin typeface="Calibri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671D96-C407-CF5A-EC47-30471A7684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5617" y="2550017"/>
            <a:ext cx="5982237" cy="3857221"/>
          </a:xfrm>
        </p:spPr>
        <p:txBody>
          <a:bodyPr>
            <a:noAutofit/>
          </a:bodyPr>
          <a:lstStyle/>
          <a:p>
            <a:pPr>
              <a:buNone/>
            </a:pPr>
            <a:br>
              <a:rPr lang="en-US" sz="1050" dirty="0"/>
            </a:br>
            <a: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</a:rPr>
              <a:t>Austin </a:t>
            </a:r>
            <a:r>
              <a:rPr lang="en-US" altLang="ko-KR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Sungkon</a:t>
            </a:r>
            <a: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</a:rPr>
              <a:t> Lim</a:t>
            </a:r>
            <a:b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</a:rPr>
              <a:t>CEO</a:t>
            </a:r>
            <a:b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ko-K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📞 </a:t>
            </a:r>
            <a: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</a:rPr>
              <a:t>+1 (925) 474-7769</a:t>
            </a:r>
            <a:b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ko-K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📧 </a:t>
            </a:r>
            <a: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</a:rPr>
              <a:t>austin@medicalsnj.com</a:t>
            </a:r>
            <a:b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ko-K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🌐 </a:t>
            </a:r>
            <a: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  <a:hlinkClick r:id="rId2"/>
              </a:rPr>
              <a:t>www.snjamerica.com</a:t>
            </a:r>
            <a:b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ko-K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💬 </a:t>
            </a:r>
            <a: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</a:rPr>
              <a:t>WhatsApp: +1 925 474 7769</a:t>
            </a:r>
            <a:b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b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</a:rPr>
              <a:t>1258 Quarry</a:t>
            </a:r>
            <a:r>
              <a:rPr lang="ko-K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</a:rPr>
              <a:t>Lane,</a:t>
            </a:r>
            <a:r>
              <a:rPr lang="ko-K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</a:rPr>
              <a:t>Suite</a:t>
            </a:r>
            <a:r>
              <a:rPr lang="ko-KR" altLang="en-US" sz="14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</a:rPr>
              <a:t>G</a:t>
            </a:r>
            <a:b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</a:rPr>
              <a:t>Pleasanton, CA 94566 USA</a:t>
            </a:r>
          </a:p>
          <a:p>
            <a:pPr>
              <a:buNone/>
            </a:pPr>
            <a:br>
              <a:rPr lang="en-US" altLang="ko-KR" sz="1400" dirty="0">
                <a:solidFill>
                  <a:srgbClr val="000000"/>
                </a:solidFill>
                <a:latin typeface="Verdana" panose="020B0604030504040204" pitchFamily="34" charset="0"/>
              </a:rPr>
            </a:br>
            <a:r>
              <a:rPr lang="en-US" altLang="ko-KR" sz="1400" i="1" dirty="0">
                <a:solidFill>
                  <a:srgbClr val="000000"/>
                </a:solidFill>
                <a:latin typeface="Verdana" panose="020B0604030504040204" pitchFamily="34" charset="0"/>
              </a:rPr>
              <a:t>Precision Beauty, powered by SNJ Lasers.</a:t>
            </a:r>
            <a:endParaRPr lang="en-US" altLang="ko-KR" sz="14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>
              <a:buNone/>
            </a:pPr>
            <a:br>
              <a:rPr lang="en-US" altLang="ko-KR" sz="1050" dirty="0"/>
            </a:br>
            <a:endParaRPr sz="1050" dirty="0"/>
          </a:p>
        </p:txBody>
      </p:sp>
      <p:pic>
        <p:nvPicPr>
          <p:cNvPr id="4" name="Picture 3" descr="SNJ-full-Logo_png (2).png">
            <a:extLst>
              <a:ext uri="{FF2B5EF4-FFF2-40B4-BE49-F238E27FC236}">
                <a16:creationId xmlns:a16="http://schemas.microsoft.com/office/drawing/2014/main" id="{4FBC2B7A-774D-B5B1-D504-D9D8BB3450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9412" y="332750"/>
            <a:ext cx="1736458" cy="92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738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0F3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0E8D03A-7374-3EF5-61C6-90F719104F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046F1-859B-E10D-152D-05E1CF6CF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096" y="1665262"/>
            <a:ext cx="6173808" cy="548783"/>
          </a:xfrm>
        </p:spPr>
        <p:txBody>
          <a:bodyPr>
            <a:normAutofit/>
          </a:bodyPr>
          <a:lstStyle/>
          <a:p>
            <a:r>
              <a:rPr lang="en-US" sz="2401" dirty="0"/>
              <a:t>Add more</a:t>
            </a:r>
            <a:endParaRPr sz="240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27509F-28F7-46F8-F661-918953EEA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5096" y="2808238"/>
            <a:ext cx="6173808" cy="26441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ko-KR" sz="2101" dirty="0"/>
              <a:t>After conducting further research</a:t>
            </a:r>
            <a:endParaRPr sz="2101" dirty="0"/>
          </a:p>
        </p:txBody>
      </p:sp>
      <p:pic>
        <p:nvPicPr>
          <p:cNvPr id="4" name="Picture 3" descr="SNJ-full-Logo_png (2).png">
            <a:extLst>
              <a:ext uri="{FF2B5EF4-FFF2-40B4-BE49-F238E27FC236}">
                <a16:creationId xmlns:a16="http://schemas.microsoft.com/office/drawing/2014/main" id="{5FF949D5-FBD9-E641-F212-849F3337E4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5399" y="100930"/>
            <a:ext cx="1392427" cy="740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09538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315</Words>
  <Application>Microsoft Office PowerPoint</Application>
  <PresentationFormat>화면 슬라이드 쇼(4:3)</PresentationFormat>
  <Paragraphs>36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2" baseType="lpstr">
      <vt:lpstr>Arial</vt:lpstr>
      <vt:lpstr>Calibri</vt:lpstr>
      <vt:lpstr>Verdana</vt:lpstr>
      <vt:lpstr>Wingdings</vt:lpstr>
      <vt:lpstr>1_Office Theme</vt:lpstr>
      <vt:lpstr> Esthelux Pro LED Phototherapy System Overview and Benefits </vt:lpstr>
      <vt:lpstr>Device Overview</vt:lpstr>
      <vt:lpstr>Wavelength Options</vt:lpstr>
      <vt:lpstr>Clinical Indications</vt:lpstr>
      <vt:lpstr>Advantages</vt:lpstr>
      <vt:lpstr> Esthelux Pro LED Phototherapy System Overview and Benefits </vt:lpstr>
      <vt:lpstr>Add more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Austin Lim</cp:lastModifiedBy>
  <cp:revision>2</cp:revision>
  <dcterms:created xsi:type="dcterms:W3CDTF">2013-01-27T09:14:16Z</dcterms:created>
  <dcterms:modified xsi:type="dcterms:W3CDTF">2025-06-06T04:39:13Z</dcterms:modified>
  <cp:category/>
</cp:coreProperties>
</file>