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7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7" r:id="rId10"/>
    <p:sldId id="305" r:id="rId11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85EB5F-1261-4821-8FA9-043A68BA813E}" v="1" dt="2025-06-06T04:40:43.3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398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ustin Lim" userId="2bc1600a47a7e91e" providerId="LiveId" clId="{A685EB5F-1261-4821-8FA9-043A68BA813E}"/>
    <pc:docChg chg="addSld delSld modSld">
      <pc:chgData name="Austin Lim" userId="2bc1600a47a7e91e" providerId="LiveId" clId="{A685EB5F-1261-4821-8FA9-043A68BA813E}" dt="2025-06-06T04:41:53.258" v="15" actId="255"/>
      <pc:docMkLst>
        <pc:docMk/>
      </pc:docMkLst>
      <pc:sldChg chg="modSp mod">
        <pc:chgData name="Austin Lim" userId="2bc1600a47a7e91e" providerId="LiveId" clId="{A685EB5F-1261-4821-8FA9-043A68BA813E}" dt="2025-06-06T04:41:36.299" v="14" actId="255"/>
        <pc:sldMkLst>
          <pc:docMk/>
          <pc:sldMk cId="0" sldId="287"/>
        </pc:sldMkLst>
        <pc:spChg chg="mod">
          <ac:chgData name="Austin Lim" userId="2bc1600a47a7e91e" providerId="LiveId" clId="{A685EB5F-1261-4821-8FA9-043A68BA813E}" dt="2025-06-06T04:41:36.299" v="14" actId="255"/>
          <ac:spMkLst>
            <pc:docMk/>
            <pc:sldMk cId="0" sldId="287"/>
            <ac:spMk id="2" creationId="{00000000-0000-0000-0000-000000000000}"/>
          </ac:spMkLst>
        </pc:spChg>
        <pc:spChg chg="mod">
          <ac:chgData name="Austin Lim" userId="2bc1600a47a7e91e" providerId="LiveId" clId="{A685EB5F-1261-4821-8FA9-043A68BA813E}" dt="2025-06-06T04:40:13.167" v="8" actId="14100"/>
          <ac:spMkLst>
            <pc:docMk/>
            <pc:sldMk cId="0" sldId="287"/>
            <ac:spMk id="3" creationId="{00000000-0000-0000-0000-000000000000}"/>
          </ac:spMkLst>
        </pc:spChg>
      </pc:sldChg>
      <pc:sldChg chg="del">
        <pc:chgData name="Austin Lim" userId="2bc1600a47a7e91e" providerId="LiveId" clId="{A685EB5F-1261-4821-8FA9-043A68BA813E}" dt="2025-06-06T04:40:45.345" v="10" actId="47"/>
        <pc:sldMkLst>
          <pc:docMk/>
          <pc:sldMk cId="271295134" sldId="306"/>
        </pc:sldMkLst>
      </pc:sldChg>
      <pc:sldChg chg="modSp add mod">
        <pc:chgData name="Austin Lim" userId="2bc1600a47a7e91e" providerId="LiveId" clId="{A685EB5F-1261-4821-8FA9-043A68BA813E}" dt="2025-06-06T04:41:53.258" v="15" actId="255"/>
        <pc:sldMkLst>
          <pc:docMk/>
          <pc:sldMk cId="1733828334" sldId="307"/>
        </pc:sldMkLst>
        <pc:spChg chg="mod">
          <ac:chgData name="Austin Lim" userId="2bc1600a47a7e91e" providerId="LiveId" clId="{A685EB5F-1261-4821-8FA9-043A68BA813E}" dt="2025-06-06T04:41:53.258" v="15" actId="255"/>
          <ac:spMkLst>
            <pc:docMk/>
            <pc:sldMk cId="1733828334" sldId="307"/>
            <ac:spMk id="2" creationId="{CEBF8C14-4E15-36D5-1C7C-D2D094DADD8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9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65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2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03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7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1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05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4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0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43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9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njamerica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njamerica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6508" y="1017431"/>
            <a:ext cx="7724104" cy="1287887"/>
          </a:xfrm>
        </p:spPr>
        <p:txBody>
          <a:bodyPr>
            <a:normAutofit fontScale="90000"/>
          </a:bodyPr>
          <a:lstStyle/>
          <a:p>
            <a:pPr algn="ctr" latinLnBrk="1">
              <a:spcAft>
                <a:spcPts val="800"/>
              </a:spcAft>
            </a:pPr>
            <a:br>
              <a:rPr lang="en-US" dirty="0"/>
            </a:br>
            <a:r>
              <a:rPr lang="en-US" sz="3600" dirty="0" err="1"/>
              <a:t>Dupla</a:t>
            </a:r>
            <a:br>
              <a:rPr lang="en-US" dirty="0"/>
            </a:br>
            <a:r>
              <a:rPr lang="en-US" altLang="ko-KR" sz="22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High-Frequency Plasma System</a:t>
            </a:r>
            <a:br>
              <a:rPr lang="ko-KR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</a:br>
            <a:r>
              <a:rPr lang="en-US" altLang="ko-KR" sz="2400" kern="100" dirty="0">
                <a:solidFill>
                  <a:srgbClr val="0070C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Neon &amp; Argon</a:t>
            </a:r>
            <a:br>
              <a:rPr lang="en-US" altLang="ko-KR" sz="20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85245" y="2305318"/>
            <a:ext cx="6948151" cy="4359499"/>
          </a:xfrm>
        </p:spPr>
        <p:txBody>
          <a:bodyPr>
            <a:noAutofit/>
          </a:bodyPr>
          <a:lstStyle/>
          <a:p>
            <a:pPr>
              <a:buNone/>
            </a:pPr>
            <a:br>
              <a:rPr lang="en-US" sz="1400" dirty="0"/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Austin </a:t>
            </a:r>
            <a:r>
              <a:rPr lang="en-US" altLang="ko-KR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Sungkon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 Lim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CEO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📞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+1 (925) 474-7769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📧 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austin@medicalsnj.com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🌐 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  <a:hlinkClick r:id="rId2"/>
              </a:rPr>
              <a:t>www.snjamerica.com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💬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WhatsApp: +1 925 474 7769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1258 Quarry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Lane,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Suite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G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Pleasanton, CA 94566 USA</a:t>
            </a:r>
          </a:p>
          <a:p>
            <a:pPr>
              <a:buNone/>
            </a:pP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i="1" dirty="0">
                <a:solidFill>
                  <a:srgbClr val="000000"/>
                </a:solidFill>
                <a:latin typeface="Verdana" panose="020B0604030504040204" pitchFamily="34" charset="0"/>
              </a:rPr>
              <a:t>Precision Beauty, powered by SNJ Lasers.</a:t>
            </a:r>
            <a:endParaRPr lang="en-US" altLang="ko-KR" sz="16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>
              <a:buNone/>
            </a:pPr>
            <a:br>
              <a:rPr lang="en-US" altLang="ko-KR" sz="1400" dirty="0"/>
            </a:br>
            <a:endParaRPr sz="1400" dirty="0"/>
          </a:p>
        </p:txBody>
      </p:sp>
      <p:pic>
        <p:nvPicPr>
          <p:cNvPr id="4" name="Picture 3" descr="SNJ-full-Logo_png (2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3213" y="91439"/>
            <a:ext cx="2135187" cy="113486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0E8D03A-7374-3EF5-61C6-90F719104F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046F1-859B-E10D-152D-05E1CF6CF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1077962"/>
            <a:ext cx="8229600" cy="731520"/>
          </a:xfrm>
        </p:spPr>
        <p:txBody>
          <a:bodyPr>
            <a:normAutofit/>
          </a:bodyPr>
          <a:lstStyle/>
          <a:p>
            <a:r>
              <a:rPr lang="en-US" sz="3200" dirty="0"/>
              <a:t>Add more</a:t>
            </a:r>
            <a:endParaRPr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7509F-28F7-46F8-F661-918953EEA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12" y="2601533"/>
            <a:ext cx="8229600" cy="35246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sz="2800" dirty="0"/>
              <a:t>After conducting further research</a:t>
            </a:r>
            <a:endParaRPr sz="28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5FF949D5-FBD9-E641-F212-849F3337E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849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0E8D03A-7374-3EF5-61C6-90F719104F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046F1-859B-E10D-152D-05E1CF6CF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927280"/>
            <a:ext cx="8229600" cy="566670"/>
          </a:xfrm>
        </p:spPr>
        <p:txBody>
          <a:bodyPr>
            <a:noAutofit/>
          </a:bodyPr>
          <a:lstStyle/>
          <a:p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Device Overview</a:t>
            </a:r>
            <a:endParaRPr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7509F-28F7-46F8-F661-918953EEA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807" y="1706451"/>
            <a:ext cx="10509161" cy="4803819"/>
          </a:xfrm>
        </p:spPr>
        <p:txBody>
          <a:bodyPr/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Compact, dual-function device combining High-Frequency Plasma Neon &amp; Argon tube.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Targets acne, pigmentation, and improves nutrient delivery through the skin.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Non-invasive, needle-free, and comfortable for all skin types.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Includes switchable Neon and Argon plasma modes for tailored treatments.</a:t>
            </a:r>
          </a:p>
          <a:p>
            <a:pPr marL="0" indent="0" algn="ctr">
              <a:buNone/>
            </a:pPr>
            <a:endParaRPr sz="28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5FF949D5-FBD9-E641-F212-849F3337E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707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0E8D03A-7374-3EF5-61C6-90F719104F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046F1-859B-E10D-152D-05E1CF6CF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875763"/>
            <a:ext cx="8229600" cy="495837"/>
          </a:xfrm>
        </p:spPr>
        <p:txBody>
          <a:bodyPr>
            <a:normAutofit fontScale="90000"/>
          </a:bodyPr>
          <a:lstStyle/>
          <a:p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Core Technologies</a:t>
            </a:r>
            <a:endParaRPr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7509F-28F7-46F8-F661-918953EEA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701" y="1584101"/>
            <a:ext cx="10805375" cy="4881093"/>
          </a:xfrm>
        </p:spPr>
        <p:txBody>
          <a:bodyPr/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Plasma Mode: High-frequency Neon or Argon gas for sterilization and skin therapy.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Dual-Mode Handpiece: Easily switch between functions during treatments.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Safe, gentle, and effective for skin rejuvenation and </a:t>
            </a:r>
            <a:r>
              <a:rPr kumimoji="0" lang="en-US" altLang="ko-K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acnemanagement</a:t>
            </a: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0" indent="0" algn="ctr">
              <a:buNone/>
            </a:pPr>
            <a:endParaRPr sz="28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5FF949D5-FBD9-E641-F212-849F3337E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638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0E8D03A-7374-3EF5-61C6-90F719104F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046F1-859B-E10D-152D-05E1CF6CF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978794"/>
            <a:ext cx="8229600" cy="534474"/>
          </a:xfrm>
        </p:spPr>
        <p:txBody>
          <a:bodyPr>
            <a:normAutofit fontScale="90000"/>
          </a:bodyPr>
          <a:lstStyle/>
          <a:p>
            <a:r>
              <a:rPr kumimoji="0" lang="en-US" altLang="ko-K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Neon vs. Argon Plasma Tubes</a:t>
            </a:r>
            <a:endParaRPr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7509F-28F7-46F8-F661-918953EEA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975" y="1712891"/>
            <a:ext cx="10721662" cy="4803820"/>
          </a:xfrm>
        </p:spPr>
        <p:txBody>
          <a:bodyPr/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Argon (Violet):</a:t>
            </a:r>
            <a:b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Antibacterial, anti-acne, wound healing, sebum control.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Neon (Red/Orange): </a:t>
            </a:r>
            <a:b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Enhances blood circulation, reduces dullness, boosts regeneration.</a:t>
            </a:r>
          </a:p>
          <a:p>
            <a:pPr marL="0" indent="0" algn="ctr">
              <a:buNone/>
            </a:pPr>
            <a:endParaRPr sz="28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5FF949D5-FBD9-E641-F212-849F3337E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779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0E8D03A-7374-3EF5-61C6-90F719104F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046F1-859B-E10D-152D-05E1CF6CF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978794"/>
            <a:ext cx="8229600" cy="573110"/>
          </a:xfrm>
        </p:spPr>
        <p:txBody>
          <a:bodyPr>
            <a:normAutofit fontScale="90000"/>
          </a:bodyPr>
          <a:lstStyle/>
          <a:p>
            <a:r>
              <a:rPr kumimoji="0" lang="en-US" altLang="ko-K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Treatment Indications</a:t>
            </a:r>
            <a:endParaRPr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7509F-28F7-46F8-F661-918953EEA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535" y="1687133"/>
            <a:ext cx="10650828" cy="4726546"/>
          </a:xfrm>
        </p:spPr>
        <p:txBody>
          <a:bodyPr/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Plasma Mode (Neon/Argon): </a:t>
            </a:r>
            <a:b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Acne, seborrhea, enlarged pores, dull skin, pigmentation.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Combination: </a:t>
            </a:r>
            <a:b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Pre-infusion skin prep + active delivery with no downtime.</a:t>
            </a:r>
          </a:p>
          <a:p>
            <a:pPr marL="0" indent="0" algn="ctr">
              <a:buNone/>
            </a:pPr>
            <a:endParaRPr sz="28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5FF949D5-FBD9-E641-F212-849F3337E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536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0E8D03A-7374-3EF5-61C6-90F719104F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046F1-859B-E10D-152D-05E1CF6CF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972355"/>
            <a:ext cx="8229600" cy="534473"/>
          </a:xfrm>
        </p:spPr>
        <p:txBody>
          <a:bodyPr>
            <a:normAutofit fontScale="90000"/>
          </a:bodyPr>
          <a:lstStyle/>
          <a:p>
            <a:r>
              <a:rPr kumimoji="0" lang="en-US" altLang="ko-K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Clinical Advantages</a:t>
            </a:r>
            <a:endParaRPr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7509F-28F7-46F8-F661-918953EEA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5" y="1674255"/>
            <a:ext cx="10483403" cy="4720106"/>
          </a:xfrm>
        </p:spPr>
        <p:txBody>
          <a:bodyPr/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Dual-function handpiece with Plasma Neon &amp; Argon.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Needle-free alternative to mesotherapy.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Minimal consumables and high patient satisfaction.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Suitable for acne protocols and post-laser recovery.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Compact design ideal for any aesthetic clinic.</a:t>
            </a:r>
          </a:p>
          <a:p>
            <a:pPr marL="0" indent="0" algn="ctr">
              <a:buNone/>
            </a:pPr>
            <a:endParaRPr sz="28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5FF949D5-FBD9-E641-F212-849F3337E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239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0E8D03A-7374-3EF5-61C6-90F719104F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046F1-859B-E10D-152D-05E1CF6CF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978794"/>
            <a:ext cx="8229600" cy="547352"/>
          </a:xfrm>
        </p:spPr>
        <p:txBody>
          <a:bodyPr>
            <a:normAutofit fontScale="90000"/>
          </a:bodyPr>
          <a:lstStyle/>
          <a:p>
            <a:r>
              <a:rPr kumimoji="0" lang="en-US" altLang="ko-K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Return on Investment (ROI)</a:t>
            </a:r>
            <a:endParaRPr sz="3200" dirty="0"/>
          </a:p>
        </p:txBody>
      </p:sp>
      <p:graphicFrame>
        <p:nvGraphicFramePr>
          <p:cNvPr id="5" name="내용 개체 틀 4">
            <a:extLst>
              <a:ext uri="{FF2B5EF4-FFF2-40B4-BE49-F238E27FC236}">
                <a16:creationId xmlns:a16="http://schemas.microsoft.com/office/drawing/2014/main" id="{26C94F58-5AE9-9438-ABB2-BD3BEFD9ED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245803"/>
              </p:ext>
            </p:extLst>
          </p:nvPr>
        </p:nvGraphicFramePr>
        <p:xfrm>
          <a:off x="1033015" y="1751528"/>
          <a:ext cx="10122794" cy="4520479"/>
        </p:xfrm>
        <a:graphic>
          <a:graphicData uri="http://schemas.openxmlformats.org/drawingml/2006/table">
            <a:tbl>
              <a:tblPr/>
              <a:tblGrid>
                <a:gridCol w="2253683">
                  <a:extLst>
                    <a:ext uri="{9D8B030D-6E8A-4147-A177-3AD203B41FA5}">
                      <a16:colId xmlns:a16="http://schemas.microsoft.com/office/drawing/2014/main" val="4044981190"/>
                    </a:ext>
                  </a:extLst>
                </a:gridCol>
                <a:gridCol w="1915631">
                  <a:extLst>
                    <a:ext uri="{9D8B030D-6E8A-4147-A177-3AD203B41FA5}">
                      <a16:colId xmlns:a16="http://schemas.microsoft.com/office/drawing/2014/main" val="2149539219"/>
                    </a:ext>
                  </a:extLst>
                </a:gridCol>
                <a:gridCol w="2084657">
                  <a:extLst>
                    <a:ext uri="{9D8B030D-6E8A-4147-A177-3AD203B41FA5}">
                      <a16:colId xmlns:a16="http://schemas.microsoft.com/office/drawing/2014/main" val="889524523"/>
                    </a:ext>
                  </a:extLst>
                </a:gridCol>
                <a:gridCol w="1746604">
                  <a:extLst>
                    <a:ext uri="{9D8B030D-6E8A-4147-A177-3AD203B41FA5}">
                      <a16:colId xmlns:a16="http://schemas.microsoft.com/office/drawing/2014/main" val="1817038348"/>
                    </a:ext>
                  </a:extLst>
                </a:gridCol>
                <a:gridCol w="2122219">
                  <a:extLst>
                    <a:ext uri="{9D8B030D-6E8A-4147-A177-3AD203B41FA5}">
                      <a16:colId xmlns:a16="http://schemas.microsoft.com/office/drawing/2014/main" val="308338618"/>
                    </a:ext>
                  </a:extLst>
                </a:gridCol>
              </a:tblGrid>
              <a:tr h="40904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Dupla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7485331"/>
                  </a:ext>
                </a:extLst>
              </a:tr>
              <a:tr h="34325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Return on Investment (ROI) 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5641621"/>
                  </a:ext>
                </a:extLst>
              </a:tr>
              <a:tr h="335628"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3172117"/>
                  </a:ext>
                </a:extLst>
              </a:tr>
              <a:tr h="343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Treatment Type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Price per Session 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Monthly treatment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Year (12 month)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Est. Yearly Revenue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1648089"/>
                  </a:ext>
                </a:extLst>
              </a:tr>
              <a:tr h="343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Plasma Acne Care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$200–$300 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$36,000 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8864561"/>
                  </a:ext>
                </a:extLst>
              </a:tr>
              <a:tr h="343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Plasma Neon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$200–$300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$36,000 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2541905"/>
                  </a:ext>
                </a:extLst>
              </a:tr>
              <a:tr h="343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Plasma Argon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$200–$300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$36,000 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0196209"/>
                  </a:ext>
                </a:extLst>
              </a:tr>
              <a:tr h="343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Add program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$0 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7392438"/>
                  </a:ext>
                </a:extLst>
              </a:tr>
              <a:tr h="343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Add program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$0 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5490614"/>
                  </a:ext>
                </a:extLst>
              </a:tr>
              <a:tr h="343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Add program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$0 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5928242"/>
                  </a:ext>
                </a:extLst>
              </a:tr>
              <a:tr h="343255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Year Total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$108,000 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884806"/>
                  </a:ext>
                </a:extLst>
              </a:tr>
              <a:tr h="343255"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Dupla MSRP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$9,800 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550936"/>
                  </a:ext>
                </a:extLst>
              </a:tr>
              <a:tr h="343255"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Yearly Profit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$98,200 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9054928"/>
                  </a:ext>
                </a:extLst>
              </a:tr>
            </a:tbl>
          </a:graphicData>
        </a:graphic>
      </p:graphicFrame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5FF949D5-FBD9-E641-F212-849F3337E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116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0E8D03A-7374-3EF5-61C6-90F719104F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046F1-859B-E10D-152D-05E1CF6CF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1077962"/>
            <a:ext cx="8229600" cy="583413"/>
          </a:xfrm>
        </p:spPr>
        <p:txBody>
          <a:bodyPr>
            <a:normAutofit/>
          </a:bodyPr>
          <a:lstStyle/>
          <a:p>
            <a:r>
              <a:rPr kumimoji="0" lang="en-US" altLang="ko-K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Ideal Customers</a:t>
            </a:r>
            <a:endParaRPr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7509F-28F7-46F8-F661-918953EEA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233" y="1931831"/>
            <a:ext cx="10200067" cy="4501166"/>
          </a:xfrm>
        </p:spPr>
        <p:txBody>
          <a:bodyPr/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Aesthetic and dermatology clinics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Acne treatment centers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Facial salons and K-beauty express bars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ko-K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Medspas</a:t>
            </a: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and wellness centers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Clinics offering non-invasive rejuvenation treatments</a:t>
            </a:r>
          </a:p>
          <a:p>
            <a:pPr marL="0" indent="0" algn="ctr">
              <a:buNone/>
            </a:pPr>
            <a:endParaRPr sz="28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5FF949D5-FBD9-E641-F212-849F3337E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226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D90B857-A364-D222-5828-97BFC400F6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F8C14-4E15-36D5-1C7C-D2D094DADD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6508" y="1017431"/>
            <a:ext cx="7724104" cy="1197735"/>
          </a:xfrm>
        </p:spPr>
        <p:txBody>
          <a:bodyPr>
            <a:normAutofit fontScale="90000"/>
          </a:bodyPr>
          <a:lstStyle/>
          <a:p>
            <a:pPr algn="ctr" latinLnBrk="1">
              <a:spcAft>
                <a:spcPts val="800"/>
              </a:spcAft>
            </a:pPr>
            <a:br>
              <a:rPr lang="en-US" dirty="0"/>
            </a:br>
            <a:r>
              <a:rPr lang="en-US" sz="3600" dirty="0" err="1"/>
              <a:t>Dupla</a:t>
            </a:r>
            <a:br>
              <a:rPr lang="en-US" dirty="0"/>
            </a:br>
            <a:r>
              <a:rPr lang="en-US" altLang="ko-KR" sz="22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High-Frequency Plasma System</a:t>
            </a:r>
            <a:br>
              <a:rPr lang="ko-KR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</a:br>
            <a:r>
              <a:rPr lang="en-US" altLang="ko-KR" sz="2400" kern="100" dirty="0">
                <a:solidFill>
                  <a:srgbClr val="0070C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Neon &amp; Argon</a:t>
            </a:r>
            <a:br>
              <a:rPr lang="en-US" altLang="ko-KR" sz="20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7D5C1-04CC-AB30-C290-DEA9A2DF4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5245" y="2305318"/>
            <a:ext cx="6948151" cy="4359499"/>
          </a:xfrm>
        </p:spPr>
        <p:txBody>
          <a:bodyPr>
            <a:noAutofit/>
          </a:bodyPr>
          <a:lstStyle/>
          <a:p>
            <a:pPr>
              <a:buNone/>
            </a:pPr>
            <a:br>
              <a:rPr lang="en-US" sz="1400" dirty="0"/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Austin </a:t>
            </a:r>
            <a:r>
              <a:rPr lang="en-US" altLang="ko-KR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Sungkon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 Lim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CEO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📞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+1 (925) 474-7769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📧 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austin@medicalsnj.com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🌐 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  <a:hlinkClick r:id="rId2"/>
              </a:rPr>
              <a:t>www.snjamerica.com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💬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WhatsApp: +1 925 474 7769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1258 Quarry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Lane,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Suite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G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Pleasanton, CA 94566 USA</a:t>
            </a:r>
          </a:p>
          <a:p>
            <a:pPr>
              <a:buNone/>
            </a:pP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i="1" dirty="0">
                <a:solidFill>
                  <a:srgbClr val="000000"/>
                </a:solidFill>
                <a:latin typeface="Verdana" panose="020B0604030504040204" pitchFamily="34" charset="0"/>
              </a:rPr>
              <a:t>Precision Beauty, powered by SNJ Lasers.</a:t>
            </a:r>
            <a:endParaRPr lang="en-US" altLang="ko-KR" sz="16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>
              <a:buNone/>
            </a:pPr>
            <a:br>
              <a:rPr lang="en-US" altLang="ko-KR" sz="1400" dirty="0"/>
            </a:br>
            <a:endParaRPr sz="14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B92AF9F7-5018-017E-9E76-AA5FAF42FD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3213" y="91439"/>
            <a:ext cx="2135187" cy="113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8283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485</Words>
  <Application>Microsoft Office PowerPoint</Application>
  <PresentationFormat>사용자 지정</PresentationFormat>
  <Paragraphs>81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6" baseType="lpstr">
      <vt:lpstr>맑은 고딕</vt:lpstr>
      <vt:lpstr>Arial</vt:lpstr>
      <vt:lpstr>Calibri</vt:lpstr>
      <vt:lpstr>Verdana</vt:lpstr>
      <vt:lpstr>Wingdings</vt:lpstr>
      <vt:lpstr>1_Office Theme</vt:lpstr>
      <vt:lpstr> Dupla High-Frequency Plasma System Neon &amp; Argon </vt:lpstr>
      <vt:lpstr>Device Overview</vt:lpstr>
      <vt:lpstr>Core Technologies</vt:lpstr>
      <vt:lpstr>Neon vs. Argon Plasma Tubes</vt:lpstr>
      <vt:lpstr>Treatment Indications</vt:lpstr>
      <vt:lpstr>Clinical Advantages</vt:lpstr>
      <vt:lpstr>Return on Investment (ROI)</vt:lpstr>
      <vt:lpstr>Ideal Customers</vt:lpstr>
      <vt:lpstr> Dupla High-Frequency Plasma System Neon &amp; Argon </vt:lpstr>
      <vt:lpstr>Add more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Austin Lim</cp:lastModifiedBy>
  <cp:revision>2</cp:revision>
  <dcterms:created xsi:type="dcterms:W3CDTF">2013-01-27T09:14:16Z</dcterms:created>
  <dcterms:modified xsi:type="dcterms:W3CDTF">2025-06-06T04:41:53Z</dcterms:modified>
  <cp:category/>
</cp:coreProperties>
</file>