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2" r:id="rId2"/>
    <p:sldId id="276" r:id="rId3"/>
    <p:sldId id="277" r:id="rId4"/>
    <p:sldId id="274" r:id="rId5"/>
    <p:sldId id="264" r:id="rId6"/>
    <p:sldId id="278" r:id="rId7"/>
    <p:sldId id="271" r:id="rId8"/>
    <p:sldId id="269" r:id="rId9"/>
    <p:sldId id="267" r:id="rId10"/>
    <p:sldId id="272" r:id="rId11"/>
    <p:sldId id="265" r:id="rId12"/>
    <p:sldId id="268" r:id="rId13"/>
    <p:sldId id="273" r:id="rId14"/>
  </p:sldIdLst>
  <p:sldSz cx="9144000" cy="6858000" type="screen4x3"/>
  <p:notesSz cx="9926638" cy="6797675"/>
  <p:defaultTextStyle>
    <a:defPPr>
      <a:defRPr lang="ko-KR"/>
    </a:defPPr>
    <a:lvl1pPr marL="0" algn="l" defTabSz="2350807" rtl="0" eaLnBrk="1" latinLnBrk="1" hangingPunct="1">
      <a:defRPr sz="4626" kern="1200">
        <a:solidFill>
          <a:schemeClr val="tx1"/>
        </a:solidFill>
        <a:latin typeface="+mn-lt"/>
        <a:ea typeface="+mn-ea"/>
        <a:cs typeface="+mn-cs"/>
      </a:defRPr>
    </a:lvl1pPr>
    <a:lvl2pPr marL="1175405" algn="l" defTabSz="2350807" rtl="0" eaLnBrk="1" latinLnBrk="1" hangingPunct="1">
      <a:defRPr sz="4626" kern="1200">
        <a:solidFill>
          <a:schemeClr val="tx1"/>
        </a:solidFill>
        <a:latin typeface="+mn-lt"/>
        <a:ea typeface="+mn-ea"/>
        <a:cs typeface="+mn-cs"/>
      </a:defRPr>
    </a:lvl2pPr>
    <a:lvl3pPr marL="2350807" algn="l" defTabSz="2350807" rtl="0" eaLnBrk="1" latinLnBrk="1" hangingPunct="1">
      <a:defRPr sz="4626" kern="1200">
        <a:solidFill>
          <a:schemeClr val="tx1"/>
        </a:solidFill>
        <a:latin typeface="+mn-lt"/>
        <a:ea typeface="+mn-ea"/>
        <a:cs typeface="+mn-cs"/>
      </a:defRPr>
    </a:lvl3pPr>
    <a:lvl4pPr marL="3526212" algn="l" defTabSz="2350807" rtl="0" eaLnBrk="1" latinLnBrk="1" hangingPunct="1">
      <a:defRPr sz="4626" kern="1200">
        <a:solidFill>
          <a:schemeClr val="tx1"/>
        </a:solidFill>
        <a:latin typeface="+mn-lt"/>
        <a:ea typeface="+mn-ea"/>
        <a:cs typeface="+mn-cs"/>
      </a:defRPr>
    </a:lvl4pPr>
    <a:lvl5pPr marL="4701617" algn="l" defTabSz="2350807" rtl="0" eaLnBrk="1" latinLnBrk="1" hangingPunct="1">
      <a:defRPr sz="4626" kern="1200">
        <a:solidFill>
          <a:schemeClr val="tx1"/>
        </a:solidFill>
        <a:latin typeface="+mn-lt"/>
        <a:ea typeface="+mn-ea"/>
        <a:cs typeface="+mn-cs"/>
      </a:defRPr>
    </a:lvl5pPr>
    <a:lvl6pPr marL="5877020" algn="l" defTabSz="2350807" rtl="0" eaLnBrk="1" latinLnBrk="1" hangingPunct="1">
      <a:defRPr sz="4626" kern="1200">
        <a:solidFill>
          <a:schemeClr val="tx1"/>
        </a:solidFill>
        <a:latin typeface="+mn-lt"/>
        <a:ea typeface="+mn-ea"/>
        <a:cs typeface="+mn-cs"/>
      </a:defRPr>
    </a:lvl6pPr>
    <a:lvl7pPr marL="7052424" algn="l" defTabSz="2350807" rtl="0" eaLnBrk="1" latinLnBrk="1" hangingPunct="1">
      <a:defRPr sz="4626" kern="1200">
        <a:solidFill>
          <a:schemeClr val="tx1"/>
        </a:solidFill>
        <a:latin typeface="+mn-lt"/>
        <a:ea typeface="+mn-ea"/>
        <a:cs typeface="+mn-cs"/>
      </a:defRPr>
    </a:lvl7pPr>
    <a:lvl8pPr marL="8227829" algn="l" defTabSz="2350807" rtl="0" eaLnBrk="1" latinLnBrk="1" hangingPunct="1">
      <a:defRPr sz="4626" kern="1200">
        <a:solidFill>
          <a:schemeClr val="tx1"/>
        </a:solidFill>
        <a:latin typeface="+mn-lt"/>
        <a:ea typeface="+mn-ea"/>
        <a:cs typeface="+mn-cs"/>
      </a:defRPr>
    </a:lvl8pPr>
    <a:lvl9pPr marL="9403234" algn="l" defTabSz="2350807" rtl="0" eaLnBrk="1" latinLnBrk="1" hangingPunct="1">
      <a:defRPr sz="462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06" userDrawn="1">
          <p15:clr>
            <a:srgbClr val="A4A3A4"/>
          </p15:clr>
        </p15:guide>
        <p15:guide id="2" pos="5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6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4660"/>
  </p:normalViewPr>
  <p:slideViewPr>
    <p:cSldViewPr>
      <p:cViewPr varScale="1">
        <p:scale>
          <a:sx n="64" d="100"/>
          <a:sy n="64" d="100"/>
        </p:scale>
        <p:origin x="1624" y="52"/>
      </p:cViewPr>
      <p:guideLst>
        <p:guide orient="horz" pos="7406"/>
        <p:guide pos="5235"/>
      </p:guideLst>
    </p:cSldViewPr>
  </p:slideViewPr>
  <p:notesTextViewPr>
    <p:cViewPr>
      <p:scale>
        <a:sx n="100" d="100"/>
        <a:sy n="100" d="100"/>
      </p:scale>
      <p:origin x="0" y="0"/>
    </p:cViewPr>
  </p:notesTextViewPr>
  <p:notesViewPr>
    <p:cSldViewPr>
      <p:cViewPr varScale="1">
        <p:scale>
          <a:sx n="100" d="100"/>
          <a:sy n="100" d="100"/>
        </p:scale>
        <p:origin x="132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0C17D65D-DCDB-4FF1-BCC4-1AD9E30EDD9D}"/>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5696A372-993B-4038-BB8D-361437F7D094}"/>
              </a:ext>
            </a:extLst>
          </p:cNvPr>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EBBCFB84-5147-421B-8BA8-CAD9F1B2160E}" type="datetimeFigureOut">
              <a:rPr lang="ko-KR" altLang="en-US" smtClean="0"/>
              <a:t>2022-11-23</a:t>
            </a:fld>
            <a:endParaRPr lang="ko-KR" altLang="en-US"/>
          </a:p>
        </p:txBody>
      </p:sp>
      <p:sp>
        <p:nvSpPr>
          <p:cNvPr id="4" name="바닥글 개체 틀 3">
            <a:extLst>
              <a:ext uri="{FF2B5EF4-FFF2-40B4-BE49-F238E27FC236}">
                <a16:creationId xmlns:a16="http://schemas.microsoft.com/office/drawing/2014/main" id="{7314124B-E83D-45A8-A7E8-6DE08E825519}"/>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D53771AC-B141-424B-892E-6D491B4BD947}"/>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9684F5EF-4430-4214-873E-F9DDD2FF0EDD}" type="slidenum">
              <a:rPr lang="ko-KR" altLang="en-US" smtClean="0"/>
              <a:t>‹#›</a:t>
            </a:fld>
            <a:endParaRPr lang="ko-KR" altLang="en-US"/>
          </a:p>
        </p:txBody>
      </p:sp>
    </p:spTree>
    <p:extLst>
      <p:ext uri="{BB962C8B-B14F-4D97-AF65-F5344CB8AC3E}">
        <p14:creationId xmlns:p14="http://schemas.microsoft.com/office/powerpoint/2010/main" val="233173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4303214" cy="339884"/>
          </a:xfrm>
          <a:prstGeom prst="rect">
            <a:avLst/>
          </a:prstGeom>
        </p:spPr>
        <p:txBody>
          <a:bodyPr vert="horz" lIns="237497" tIns="118749" rIns="237497" bIns="118749" rtlCol="0"/>
          <a:lstStyle>
            <a:lvl1pPr algn="l">
              <a:defRPr sz="3100"/>
            </a:lvl1pPr>
          </a:lstStyle>
          <a:p>
            <a:endParaRPr lang="ko-KR" altLang="en-US"/>
          </a:p>
        </p:txBody>
      </p:sp>
      <p:sp>
        <p:nvSpPr>
          <p:cNvPr id="3" name="날짜 개체 틀 2"/>
          <p:cNvSpPr>
            <a:spLocks noGrp="1"/>
          </p:cNvSpPr>
          <p:nvPr>
            <p:ph type="dt" idx="1"/>
          </p:nvPr>
        </p:nvSpPr>
        <p:spPr>
          <a:xfrm>
            <a:off x="5623424" y="0"/>
            <a:ext cx="4299038" cy="339884"/>
          </a:xfrm>
          <a:prstGeom prst="rect">
            <a:avLst/>
          </a:prstGeom>
        </p:spPr>
        <p:txBody>
          <a:bodyPr vert="horz" lIns="237497" tIns="118749" rIns="237497" bIns="118749" rtlCol="0"/>
          <a:lstStyle>
            <a:lvl1pPr algn="r">
              <a:defRPr sz="3100"/>
            </a:lvl1pPr>
          </a:lstStyle>
          <a:p>
            <a:fld id="{87416AE3-CCD0-4891-B662-1CB328BB7E6B}" type="datetimeFigureOut">
              <a:rPr lang="ko-KR" altLang="en-US" smtClean="0"/>
              <a:t>2022-11-23</a:t>
            </a:fld>
            <a:endParaRPr lang="ko-KR" altLang="en-US"/>
          </a:p>
        </p:txBody>
      </p:sp>
      <p:sp>
        <p:nvSpPr>
          <p:cNvPr id="4" name="슬라이드 이미지 개체 틀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237497" tIns="118749" rIns="237497" bIns="118749" rtlCol="0" anchor="ctr"/>
          <a:lstStyle/>
          <a:p>
            <a:endParaRPr lang="ko-KR" altLang="en-US"/>
          </a:p>
        </p:txBody>
      </p:sp>
      <p:sp>
        <p:nvSpPr>
          <p:cNvPr id="5" name="슬라이드 노트 개체 틀 4"/>
          <p:cNvSpPr>
            <a:spLocks noGrp="1"/>
          </p:cNvSpPr>
          <p:nvPr>
            <p:ph type="body" sz="quarter" idx="3"/>
          </p:nvPr>
        </p:nvSpPr>
        <p:spPr>
          <a:xfrm>
            <a:off x="994335" y="3273407"/>
            <a:ext cx="7937968" cy="2674560"/>
          </a:xfrm>
          <a:prstGeom prst="rect">
            <a:avLst/>
          </a:prstGeom>
        </p:spPr>
        <p:txBody>
          <a:bodyPr vert="horz" lIns="237497" tIns="118749" rIns="237497" bIns="11874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6457791"/>
            <a:ext cx="4303214" cy="339884"/>
          </a:xfrm>
          <a:prstGeom prst="rect">
            <a:avLst/>
          </a:prstGeom>
        </p:spPr>
        <p:txBody>
          <a:bodyPr vert="horz" lIns="237497" tIns="118749" rIns="237497" bIns="118749" rtlCol="0" anchor="b"/>
          <a:lstStyle>
            <a:lvl1pPr algn="l">
              <a:defRPr sz="3100"/>
            </a:lvl1pPr>
          </a:lstStyle>
          <a:p>
            <a:endParaRPr lang="ko-KR" altLang="en-US"/>
          </a:p>
        </p:txBody>
      </p:sp>
      <p:sp>
        <p:nvSpPr>
          <p:cNvPr id="7" name="슬라이드 번호 개체 틀 6"/>
          <p:cNvSpPr>
            <a:spLocks noGrp="1"/>
          </p:cNvSpPr>
          <p:nvPr>
            <p:ph type="sldNum" sz="quarter" idx="5"/>
          </p:nvPr>
        </p:nvSpPr>
        <p:spPr>
          <a:xfrm>
            <a:off x="5623424" y="6457791"/>
            <a:ext cx="4299038" cy="339884"/>
          </a:xfrm>
          <a:prstGeom prst="rect">
            <a:avLst/>
          </a:prstGeom>
        </p:spPr>
        <p:txBody>
          <a:bodyPr vert="horz" lIns="237497" tIns="118749" rIns="237497" bIns="118749" rtlCol="0" anchor="b"/>
          <a:lstStyle>
            <a:lvl1pPr algn="r">
              <a:defRPr sz="3100"/>
            </a:lvl1pPr>
          </a:lstStyle>
          <a:p>
            <a:fld id="{4F1C5A7F-6E39-4B99-AEE2-1D2378B874A3}" type="slidenum">
              <a:rPr lang="ko-KR" altLang="en-US" smtClean="0"/>
              <a:t>‹#›</a:t>
            </a:fld>
            <a:endParaRPr lang="ko-KR" altLang="en-US"/>
          </a:p>
        </p:txBody>
      </p:sp>
    </p:spTree>
    <p:extLst>
      <p:ext uri="{BB962C8B-B14F-4D97-AF65-F5344CB8AC3E}">
        <p14:creationId xmlns:p14="http://schemas.microsoft.com/office/powerpoint/2010/main" val="3010473806"/>
      </p:ext>
    </p:extLst>
  </p:cSld>
  <p:clrMap bg1="lt1" tx1="dk1" bg2="lt2" tx2="dk2" accent1="accent1" accent2="accent2" accent3="accent3" accent4="accent4" accent5="accent5" accent6="accent6" hlink="hlink" folHlink="folHlink"/>
  <p:notesStyle>
    <a:lvl1pPr marL="0" algn="l" defTabSz="2350807" rtl="0" eaLnBrk="1" latinLnBrk="1" hangingPunct="1">
      <a:defRPr sz="3086" kern="1200">
        <a:solidFill>
          <a:schemeClr val="tx1"/>
        </a:solidFill>
        <a:latin typeface="+mn-lt"/>
        <a:ea typeface="+mn-ea"/>
        <a:cs typeface="+mn-cs"/>
      </a:defRPr>
    </a:lvl1pPr>
    <a:lvl2pPr marL="1175405" algn="l" defTabSz="2350807" rtl="0" eaLnBrk="1" latinLnBrk="1" hangingPunct="1">
      <a:defRPr sz="3086" kern="1200">
        <a:solidFill>
          <a:schemeClr val="tx1"/>
        </a:solidFill>
        <a:latin typeface="+mn-lt"/>
        <a:ea typeface="+mn-ea"/>
        <a:cs typeface="+mn-cs"/>
      </a:defRPr>
    </a:lvl2pPr>
    <a:lvl3pPr marL="2350807" algn="l" defTabSz="2350807" rtl="0" eaLnBrk="1" latinLnBrk="1" hangingPunct="1">
      <a:defRPr sz="3086" kern="1200">
        <a:solidFill>
          <a:schemeClr val="tx1"/>
        </a:solidFill>
        <a:latin typeface="+mn-lt"/>
        <a:ea typeface="+mn-ea"/>
        <a:cs typeface="+mn-cs"/>
      </a:defRPr>
    </a:lvl3pPr>
    <a:lvl4pPr marL="3526212" algn="l" defTabSz="2350807" rtl="0" eaLnBrk="1" latinLnBrk="1" hangingPunct="1">
      <a:defRPr sz="3086" kern="1200">
        <a:solidFill>
          <a:schemeClr val="tx1"/>
        </a:solidFill>
        <a:latin typeface="+mn-lt"/>
        <a:ea typeface="+mn-ea"/>
        <a:cs typeface="+mn-cs"/>
      </a:defRPr>
    </a:lvl4pPr>
    <a:lvl5pPr marL="4701617" algn="l" defTabSz="2350807" rtl="0" eaLnBrk="1" latinLnBrk="1" hangingPunct="1">
      <a:defRPr sz="3086" kern="1200">
        <a:solidFill>
          <a:schemeClr val="tx1"/>
        </a:solidFill>
        <a:latin typeface="+mn-lt"/>
        <a:ea typeface="+mn-ea"/>
        <a:cs typeface="+mn-cs"/>
      </a:defRPr>
    </a:lvl5pPr>
    <a:lvl6pPr marL="5877020" algn="l" defTabSz="2350807" rtl="0" eaLnBrk="1" latinLnBrk="1" hangingPunct="1">
      <a:defRPr sz="3086" kern="1200">
        <a:solidFill>
          <a:schemeClr val="tx1"/>
        </a:solidFill>
        <a:latin typeface="+mn-lt"/>
        <a:ea typeface="+mn-ea"/>
        <a:cs typeface="+mn-cs"/>
      </a:defRPr>
    </a:lvl6pPr>
    <a:lvl7pPr marL="7052424" algn="l" defTabSz="2350807" rtl="0" eaLnBrk="1" latinLnBrk="1" hangingPunct="1">
      <a:defRPr sz="3086" kern="1200">
        <a:solidFill>
          <a:schemeClr val="tx1"/>
        </a:solidFill>
        <a:latin typeface="+mn-lt"/>
        <a:ea typeface="+mn-ea"/>
        <a:cs typeface="+mn-cs"/>
      </a:defRPr>
    </a:lvl7pPr>
    <a:lvl8pPr marL="8227829" algn="l" defTabSz="2350807" rtl="0" eaLnBrk="1" latinLnBrk="1" hangingPunct="1">
      <a:defRPr sz="3086" kern="1200">
        <a:solidFill>
          <a:schemeClr val="tx1"/>
        </a:solidFill>
        <a:latin typeface="+mn-lt"/>
        <a:ea typeface="+mn-ea"/>
        <a:cs typeface="+mn-cs"/>
      </a:defRPr>
    </a:lvl8pPr>
    <a:lvl9pPr marL="9403234" algn="l" defTabSz="2350807" rtl="0" eaLnBrk="1" latinLnBrk="1" hangingPunct="1">
      <a:defRPr sz="30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1C5A7F-6E39-4B99-AEE2-1D2378B874A3}" type="slidenum">
              <a:rPr lang="ko-KR" altLang="en-US" smtClean="0"/>
              <a:t>1</a:t>
            </a:fld>
            <a:endParaRPr lang="ko-KR" altLang="en-US"/>
          </a:p>
        </p:txBody>
      </p:sp>
    </p:spTree>
    <p:extLst>
      <p:ext uri="{BB962C8B-B14F-4D97-AF65-F5344CB8AC3E}">
        <p14:creationId xmlns:p14="http://schemas.microsoft.com/office/powerpoint/2010/main" val="139959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F1C5A7F-6E39-4B99-AEE2-1D2378B874A3}" type="slidenum">
              <a:rPr lang="ko-KR" altLang="en-US" smtClean="0"/>
              <a:t>2</a:t>
            </a:fld>
            <a:endParaRPr lang="ko-KR" altLang="en-US"/>
          </a:p>
        </p:txBody>
      </p:sp>
    </p:spTree>
    <p:extLst>
      <p:ext uri="{BB962C8B-B14F-4D97-AF65-F5344CB8AC3E}">
        <p14:creationId xmlns:p14="http://schemas.microsoft.com/office/powerpoint/2010/main" val="154197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33763" y="849313"/>
            <a:ext cx="3059112" cy="229393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F1C5A7F-6E39-4B99-AEE2-1D2378B874A3}" type="slidenum">
              <a:rPr lang="ko-KR" altLang="en-US" smtClean="0"/>
              <a:t>8</a:t>
            </a:fld>
            <a:endParaRPr lang="ko-KR" altLang="en-US"/>
          </a:p>
        </p:txBody>
      </p:sp>
    </p:spTree>
    <p:extLst>
      <p:ext uri="{BB962C8B-B14F-4D97-AF65-F5344CB8AC3E}">
        <p14:creationId xmlns:p14="http://schemas.microsoft.com/office/powerpoint/2010/main" val="130994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F1C5A7F-6E39-4B99-AEE2-1D2378B874A3}" type="slidenum">
              <a:rPr lang="ko-KR" altLang="en-US" smtClean="0"/>
              <a:t>13</a:t>
            </a:fld>
            <a:endParaRPr lang="ko-KR" altLang="en-US"/>
          </a:p>
        </p:txBody>
      </p:sp>
    </p:spTree>
    <p:extLst>
      <p:ext uri="{BB962C8B-B14F-4D97-AF65-F5344CB8AC3E}">
        <p14:creationId xmlns:p14="http://schemas.microsoft.com/office/powerpoint/2010/main" val="197551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3" y="2125980"/>
            <a:ext cx="7772400" cy="10772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4"/>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4433" y="125728"/>
            <a:ext cx="8335139" cy="276999"/>
          </a:xfrm>
        </p:spPr>
        <p:txBody>
          <a:bodyPr lIns="0" tIns="0" rIns="0" bIns="0"/>
          <a:lstStyle>
            <a:lvl1pPr>
              <a:defRPr sz="1800" b="1" i="0">
                <a:solidFill>
                  <a:schemeClr val="bg1"/>
                </a:solidFill>
                <a:latin typeface="맑은 고딕"/>
                <a:cs typeface="맑은 고딕"/>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4433" y="125728"/>
            <a:ext cx="8335139" cy="276999"/>
          </a:xfrm>
        </p:spPr>
        <p:txBody>
          <a:bodyPr lIns="0" tIns="0" rIns="0" bIns="0"/>
          <a:lstStyle>
            <a:lvl1pPr>
              <a:defRPr sz="1800" b="1" i="0">
                <a:solidFill>
                  <a:schemeClr val="bg1"/>
                </a:solidFill>
                <a:latin typeface="맑은 고딕"/>
                <a:cs typeface="맑은 고딕"/>
              </a:defRPr>
            </a:lvl1pPr>
          </a:lstStyle>
          <a:p>
            <a:endParaRPr/>
          </a:p>
        </p:txBody>
      </p:sp>
      <p:sp>
        <p:nvSpPr>
          <p:cNvPr id="3" name="Holder 3"/>
          <p:cNvSpPr>
            <a:spLocks noGrp="1"/>
          </p:cNvSpPr>
          <p:nvPr>
            <p:ph sz="half" idx="2"/>
          </p:nvPr>
        </p:nvSpPr>
        <p:spPr>
          <a:xfrm>
            <a:off x="457200" y="1577344"/>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7" y="1577344"/>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4433" y="125728"/>
            <a:ext cx="8335139" cy="276999"/>
          </a:xfrm>
        </p:spPr>
        <p:txBody>
          <a:bodyPr lIns="0" tIns="0" rIns="0" bIns="0"/>
          <a:lstStyle>
            <a:lvl1pPr>
              <a:defRPr sz="1800" b="1" i="0">
                <a:solidFill>
                  <a:schemeClr val="bg1"/>
                </a:solidFill>
                <a:latin typeface="맑은 고딕"/>
                <a:cs typeface="맑은 고딕"/>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4" y="0"/>
            <a:ext cx="9143997" cy="6857995"/>
          </a:xfrm>
          <a:prstGeom prst="rect">
            <a:avLst/>
          </a:prstGeom>
          <a:blipFill>
            <a:blip r:embed="rId2" cstate="print"/>
            <a:stretch>
              <a:fillRect/>
            </a:stretch>
          </a:blipFill>
        </p:spPr>
        <p:txBody>
          <a:bodyPr wrap="square" lIns="0" tIns="0" rIns="0" bIns="0" rtlCol="0"/>
          <a:lstStyle/>
          <a:p>
            <a:endParaRPr sz="11502"/>
          </a:p>
        </p:txBody>
      </p:sp>
      <p:sp>
        <p:nvSpPr>
          <p:cNvPr id="17" name="bk object 17"/>
          <p:cNvSpPr/>
          <p:nvPr/>
        </p:nvSpPr>
        <p:spPr>
          <a:xfrm>
            <a:off x="864522" y="3025355"/>
            <a:ext cx="3535987" cy="486591"/>
          </a:xfrm>
          <a:custGeom>
            <a:avLst/>
            <a:gdLst/>
            <a:ahLst/>
            <a:cxnLst/>
            <a:rect l="l" t="t" r="r" b="b"/>
            <a:pathLst>
              <a:path w="1458595" h="189230">
                <a:moveTo>
                  <a:pt x="0" y="188975"/>
                </a:moveTo>
                <a:lnTo>
                  <a:pt x="1458468" y="188975"/>
                </a:lnTo>
                <a:lnTo>
                  <a:pt x="1458468" y="0"/>
                </a:lnTo>
                <a:lnTo>
                  <a:pt x="0" y="0"/>
                </a:lnTo>
                <a:lnTo>
                  <a:pt x="0" y="188975"/>
                </a:lnTo>
                <a:close/>
              </a:path>
            </a:pathLst>
          </a:custGeom>
          <a:solidFill>
            <a:srgbClr val="0099C1"/>
          </a:solidFill>
        </p:spPr>
        <p:txBody>
          <a:bodyPr wrap="square" lIns="0" tIns="0" rIns="0" bIns="0" rtlCol="0"/>
          <a:lstStyle/>
          <a:p>
            <a:endParaRPr sz="1150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 y="0"/>
            <a:ext cx="9143997" cy="6857995"/>
          </a:xfrm>
          <a:prstGeom prst="rect">
            <a:avLst/>
          </a:prstGeom>
          <a:blipFill>
            <a:blip r:embed="rId7" cstate="print"/>
            <a:stretch>
              <a:fillRect/>
            </a:stretch>
          </a:blipFill>
        </p:spPr>
        <p:txBody>
          <a:bodyPr wrap="square" lIns="0" tIns="0" rIns="0" bIns="0" rtlCol="0"/>
          <a:lstStyle/>
          <a:p>
            <a:endParaRPr sz="11502"/>
          </a:p>
        </p:txBody>
      </p:sp>
      <p:sp>
        <p:nvSpPr>
          <p:cNvPr id="2" name="Holder 2"/>
          <p:cNvSpPr>
            <a:spLocks noGrp="1"/>
          </p:cNvSpPr>
          <p:nvPr>
            <p:ph type="title"/>
          </p:nvPr>
        </p:nvSpPr>
        <p:spPr>
          <a:xfrm>
            <a:off x="404433" y="125728"/>
            <a:ext cx="8335139" cy="107722"/>
          </a:xfrm>
          <a:prstGeom prst="rect">
            <a:avLst/>
          </a:prstGeom>
        </p:spPr>
        <p:txBody>
          <a:bodyPr wrap="square" lIns="0" tIns="0" rIns="0" bIns="0">
            <a:spAutoFit/>
          </a:bodyPr>
          <a:lstStyle>
            <a:lvl1pPr>
              <a:defRPr sz="700" b="1" i="0">
                <a:solidFill>
                  <a:schemeClr val="bg1"/>
                </a:solidFill>
                <a:latin typeface="맑은 고딕"/>
                <a:cs typeface="맑은 고딕"/>
              </a:defRPr>
            </a:lvl1pPr>
          </a:lstStyle>
          <a:p>
            <a:endParaRPr/>
          </a:p>
        </p:txBody>
      </p:sp>
      <p:sp>
        <p:nvSpPr>
          <p:cNvPr id="3" name="Holder 3"/>
          <p:cNvSpPr>
            <a:spLocks noGrp="1"/>
          </p:cNvSpPr>
          <p:nvPr>
            <p:ph type="body" idx="1"/>
          </p:nvPr>
        </p:nvSpPr>
        <p:spPr>
          <a:xfrm>
            <a:off x="886688" y="1901632"/>
            <a:ext cx="737061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4"/>
            <a:ext cx="2926080" cy="71195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4"/>
            <a:ext cx="2103120" cy="14239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a:xfrm>
            <a:off x="6583680" y="6377944"/>
            <a:ext cx="2103120" cy="71195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175644">
        <a:defRPr>
          <a:latin typeface="+mn-lt"/>
          <a:ea typeface="+mn-ea"/>
          <a:cs typeface="+mn-cs"/>
        </a:defRPr>
      </a:lvl2pPr>
      <a:lvl3pPr marL="2351288">
        <a:defRPr>
          <a:latin typeface="+mn-lt"/>
          <a:ea typeface="+mn-ea"/>
          <a:cs typeface="+mn-cs"/>
        </a:defRPr>
      </a:lvl3pPr>
      <a:lvl4pPr marL="3526932">
        <a:defRPr>
          <a:latin typeface="+mn-lt"/>
          <a:ea typeface="+mn-ea"/>
          <a:cs typeface="+mn-cs"/>
        </a:defRPr>
      </a:lvl4pPr>
      <a:lvl5pPr marL="4702576">
        <a:defRPr>
          <a:latin typeface="+mn-lt"/>
          <a:ea typeface="+mn-ea"/>
          <a:cs typeface="+mn-cs"/>
        </a:defRPr>
      </a:lvl5pPr>
      <a:lvl6pPr marL="5878220">
        <a:defRPr>
          <a:latin typeface="+mn-lt"/>
          <a:ea typeface="+mn-ea"/>
          <a:cs typeface="+mn-cs"/>
        </a:defRPr>
      </a:lvl6pPr>
      <a:lvl7pPr marL="7053864">
        <a:defRPr>
          <a:latin typeface="+mn-lt"/>
          <a:ea typeface="+mn-ea"/>
          <a:cs typeface="+mn-cs"/>
        </a:defRPr>
      </a:lvl7pPr>
      <a:lvl8pPr marL="8229509">
        <a:defRPr>
          <a:latin typeface="+mn-lt"/>
          <a:ea typeface="+mn-ea"/>
          <a:cs typeface="+mn-cs"/>
        </a:defRPr>
      </a:lvl8pPr>
      <a:lvl9pPr marL="9405153">
        <a:defRPr>
          <a:latin typeface="+mn-lt"/>
          <a:ea typeface="+mn-ea"/>
          <a:cs typeface="+mn-cs"/>
        </a:defRPr>
      </a:lvl9pPr>
    </p:bodyStyle>
    <p:otherStyle>
      <a:lvl1pPr marL="0">
        <a:defRPr>
          <a:latin typeface="+mn-lt"/>
          <a:ea typeface="+mn-ea"/>
          <a:cs typeface="+mn-cs"/>
        </a:defRPr>
      </a:lvl1pPr>
      <a:lvl2pPr marL="1175644">
        <a:defRPr>
          <a:latin typeface="+mn-lt"/>
          <a:ea typeface="+mn-ea"/>
          <a:cs typeface="+mn-cs"/>
        </a:defRPr>
      </a:lvl2pPr>
      <a:lvl3pPr marL="2351288">
        <a:defRPr>
          <a:latin typeface="+mn-lt"/>
          <a:ea typeface="+mn-ea"/>
          <a:cs typeface="+mn-cs"/>
        </a:defRPr>
      </a:lvl3pPr>
      <a:lvl4pPr marL="3526932">
        <a:defRPr>
          <a:latin typeface="+mn-lt"/>
          <a:ea typeface="+mn-ea"/>
          <a:cs typeface="+mn-cs"/>
        </a:defRPr>
      </a:lvl4pPr>
      <a:lvl5pPr marL="4702576">
        <a:defRPr>
          <a:latin typeface="+mn-lt"/>
          <a:ea typeface="+mn-ea"/>
          <a:cs typeface="+mn-cs"/>
        </a:defRPr>
      </a:lvl5pPr>
      <a:lvl6pPr marL="5878220">
        <a:defRPr>
          <a:latin typeface="+mn-lt"/>
          <a:ea typeface="+mn-ea"/>
          <a:cs typeface="+mn-cs"/>
        </a:defRPr>
      </a:lvl6pPr>
      <a:lvl7pPr marL="7053864">
        <a:defRPr>
          <a:latin typeface="+mn-lt"/>
          <a:ea typeface="+mn-ea"/>
          <a:cs typeface="+mn-cs"/>
        </a:defRPr>
      </a:lvl7pPr>
      <a:lvl8pPr marL="8229509">
        <a:defRPr>
          <a:latin typeface="+mn-lt"/>
          <a:ea typeface="+mn-ea"/>
          <a:cs typeface="+mn-cs"/>
        </a:defRPr>
      </a:lvl8pPr>
      <a:lvl9pPr marL="940515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0CF860F-B997-4579-82C3-769274746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2" name="TextBox 1"/>
          <p:cNvSpPr txBox="1"/>
          <p:nvPr/>
        </p:nvSpPr>
        <p:spPr>
          <a:xfrm>
            <a:off x="1" y="6564086"/>
            <a:ext cx="9144000" cy="250710"/>
          </a:xfrm>
          <a:prstGeom prst="rect">
            <a:avLst/>
          </a:prstGeom>
          <a:noFill/>
        </p:spPr>
        <p:txBody>
          <a:bodyPr wrap="square" rtlCol="0">
            <a:spAutoFit/>
          </a:bodyPr>
          <a:lstStyle/>
          <a:p>
            <a:r>
              <a:rPr lang="en-US" altLang="ko-KR" sz="1029" dirty="0"/>
              <a:t>Issue date: Aug. 20, 2021</a:t>
            </a:r>
            <a:endParaRPr lang="ko-KR" altLang="en-US" sz="1029" dirty="0"/>
          </a:p>
        </p:txBody>
      </p:sp>
    </p:spTree>
    <p:extLst>
      <p:ext uri="{BB962C8B-B14F-4D97-AF65-F5344CB8AC3E}">
        <p14:creationId xmlns:p14="http://schemas.microsoft.com/office/powerpoint/2010/main" val="90366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F62011CC-046C-4894-B605-BCCE0584D0F9}"/>
              </a:ext>
            </a:extLst>
          </p:cNvPr>
          <p:cNvPicPr>
            <a:picLocks noChangeAspect="1"/>
          </p:cNvPicPr>
          <p:nvPr/>
        </p:nvPicPr>
        <p:blipFill>
          <a:blip r:embed="rId2"/>
          <a:stretch>
            <a:fillRect/>
          </a:stretch>
        </p:blipFill>
        <p:spPr>
          <a:xfrm>
            <a:off x="-740" y="0"/>
            <a:ext cx="9144000" cy="743712"/>
          </a:xfrm>
          <a:prstGeom prst="rect">
            <a:avLst/>
          </a:prstGeom>
        </p:spPr>
      </p:pic>
      <p:sp>
        <p:nvSpPr>
          <p:cNvPr id="6" name="TextBox 5">
            <a:extLst>
              <a:ext uri="{FF2B5EF4-FFF2-40B4-BE49-F238E27FC236}">
                <a16:creationId xmlns:a16="http://schemas.microsoft.com/office/drawing/2014/main" id="{C18367A1-43B0-4BB8-B4B1-47D1C3D8BB2C}"/>
              </a:ext>
            </a:extLst>
          </p:cNvPr>
          <p:cNvSpPr txBox="1"/>
          <p:nvPr/>
        </p:nvSpPr>
        <p:spPr>
          <a:xfrm>
            <a:off x="104462" y="253152"/>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Professional </a:t>
            </a:r>
            <a:r>
              <a:rPr lang="en-US" altLang="ko-KR" sz="1543" b="1" dirty="0" err="1">
                <a:solidFill>
                  <a:schemeClr val="bg1"/>
                </a:solidFill>
                <a:latin typeface="Verdana" panose="020B0604030504040204" pitchFamily="34" charset="0"/>
              </a:rPr>
              <a:t>Cryo</a:t>
            </a:r>
            <a:r>
              <a:rPr lang="ko-KR" altLang="en-US" sz="1543" b="1" dirty="0">
                <a:solidFill>
                  <a:schemeClr val="bg1"/>
                </a:solidFill>
                <a:latin typeface="Verdana" panose="020B0604030504040204" pitchFamily="34" charset="0"/>
              </a:rPr>
              <a:t> </a:t>
            </a:r>
            <a:r>
              <a:rPr lang="en-US" altLang="ko-KR" sz="1543" b="1" dirty="0">
                <a:solidFill>
                  <a:schemeClr val="bg1"/>
                </a:solidFill>
                <a:latin typeface="Verdana" panose="020B0604030504040204" pitchFamily="34" charset="0"/>
              </a:rPr>
              <a:t>&amp; Heating care</a:t>
            </a:r>
            <a:endParaRPr lang="ko-KR" altLang="en-US" sz="1543" b="1" dirty="0">
              <a:solidFill>
                <a:schemeClr val="bg1"/>
              </a:solidFill>
              <a:latin typeface="Verdana" panose="020B0604030504040204" pitchFamily="34" charset="0"/>
            </a:endParaRPr>
          </a:p>
        </p:txBody>
      </p:sp>
      <p:sp>
        <p:nvSpPr>
          <p:cNvPr id="7" name="TextBox 6">
            <a:extLst>
              <a:ext uri="{FF2B5EF4-FFF2-40B4-BE49-F238E27FC236}">
                <a16:creationId xmlns:a16="http://schemas.microsoft.com/office/drawing/2014/main" id="{6CABD8C0-01FE-4295-89D5-1A511BCF8C69}"/>
              </a:ext>
            </a:extLst>
          </p:cNvPr>
          <p:cNvSpPr txBox="1"/>
          <p:nvPr/>
        </p:nvSpPr>
        <p:spPr>
          <a:xfrm>
            <a:off x="6553200" y="1441629"/>
            <a:ext cx="1699219" cy="369332"/>
          </a:xfrm>
          <a:prstGeom prst="rect">
            <a:avLst/>
          </a:prstGeom>
          <a:noFill/>
        </p:spPr>
        <p:txBody>
          <a:bodyPr wrap="square" rtlCol="0">
            <a:spAutoFit/>
          </a:bodyPr>
          <a:lstStyle/>
          <a:p>
            <a:r>
              <a:rPr lang="en-US" altLang="ko-KR" sz="1800" dirty="0"/>
              <a:t>Max: -10°</a:t>
            </a:r>
            <a:endParaRPr lang="ko-KR" altLang="en-US" sz="1800" dirty="0"/>
          </a:p>
        </p:txBody>
      </p:sp>
      <p:sp>
        <p:nvSpPr>
          <p:cNvPr id="8" name="TextBox 7">
            <a:extLst>
              <a:ext uri="{FF2B5EF4-FFF2-40B4-BE49-F238E27FC236}">
                <a16:creationId xmlns:a16="http://schemas.microsoft.com/office/drawing/2014/main" id="{4CC70E90-F7E0-466F-AD74-FCEE516F3948}"/>
              </a:ext>
            </a:extLst>
          </p:cNvPr>
          <p:cNvSpPr txBox="1"/>
          <p:nvPr/>
        </p:nvSpPr>
        <p:spPr>
          <a:xfrm>
            <a:off x="1813086" y="1497958"/>
            <a:ext cx="1539714" cy="369332"/>
          </a:xfrm>
          <a:prstGeom prst="rect">
            <a:avLst/>
          </a:prstGeom>
          <a:noFill/>
        </p:spPr>
        <p:txBody>
          <a:bodyPr wrap="square" rtlCol="0">
            <a:spAutoFit/>
          </a:bodyPr>
          <a:lstStyle/>
          <a:p>
            <a:r>
              <a:rPr lang="en-US" altLang="ko-KR" sz="1800" dirty="0"/>
              <a:t>Max: +45°</a:t>
            </a:r>
            <a:endParaRPr lang="ko-KR" altLang="en-US" sz="1800" dirty="0"/>
          </a:p>
        </p:txBody>
      </p:sp>
      <p:sp>
        <p:nvSpPr>
          <p:cNvPr id="10" name="TextBox 9">
            <a:extLst>
              <a:ext uri="{FF2B5EF4-FFF2-40B4-BE49-F238E27FC236}">
                <a16:creationId xmlns:a16="http://schemas.microsoft.com/office/drawing/2014/main" id="{B668CFEB-97CF-4909-8006-AF895B1AA0F8}"/>
              </a:ext>
            </a:extLst>
          </p:cNvPr>
          <p:cNvSpPr txBox="1"/>
          <p:nvPr/>
        </p:nvSpPr>
        <p:spPr>
          <a:xfrm>
            <a:off x="6781800" y="5103382"/>
            <a:ext cx="762000" cy="369332"/>
          </a:xfrm>
          <a:prstGeom prst="rect">
            <a:avLst/>
          </a:prstGeom>
          <a:noFill/>
        </p:spPr>
        <p:txBody>
          <a:bodyPr wrap="square" rtlCol="0">
            <a:spAutoFit/>
          </a:bodyPr>
          <a:lstStyle/>
          <a:p>
            <a:r>
              <a:rPr lang="en-US" altLang="ko-KR" sz="1800" dirty="0" err="1"/>
              <a:t>Cryo</a:t>
            </a:r>
            <a:endParaRPr lang="ko-KR" altLang="en-US" sz="1800" dirty="0"/>
          </a:p>
        </p:txBody>
      </p:sp>
      <p:sp>
        <p:nvSpPr>
          <p:cNvPr id="11" name="TextBox 10">
            <a:extLst>
              <a:ext uri="{FF2B5EF4-FFF2-40B4-BE49-F238E27FC236}">
                <a16:creationId xmlns:a16="http://schemas.microsoft.com/office/drawing/2014/main" id="{D9BD75C3-3E05-49E2-B978-D3DBED1B603B}"/>
              </a:ext>
            </a:extLst>
          </p:cNvPr>
          <p:cNvSpPr txBox="1"/>
          <p:nvPr/>
        </p:nvSpPr>
        <p:spPr>
          <a:xfrm>
            <a:off x="1478873" y="5264374"/>
            <a:ext cx="1142998" cy="369332"/>
          </a:xfrm>
          <a:prstGeom prst="rect">
            <a:avLst/>
          </a:prstGeom>
          <a:noFill/>
        </p:spPr>
        <p:txBody>
          <a:bodyPr wrap="square" rtlCol="0">
            <a:spAutoFit/>
          </a:bodyPr>
          <a:lstStyle/>
          <a:p>
            <a:r>
              <a:rPr lang="en-US" altLang="ko-KR" sz="1800" dirty="0"/>
              <a:t>Heating</a:t>
            </a:r>
            <a:endParaRPr lang="ko-KR" altLang="en-US" sz="1800" dirty="0"/>
          </a:p>
        </p:txBody>
      </p:sp>
      <p:sp>
        <p:nvSpPr>
          <p:cNvPr id="12" name="TextBox 11">
            <a:extLst>
              <a:ext uri="{FF2B5EF4-FFF2-40B4-BE49-F238E27FC236}">
                <a16:creationId xmlns:a16="http://schemas.microsoft.com/office/drawing/2014/main" id="{F98F66F5-3B1F-4107-8878-2417C80F1540}"/>
              </a:ext>
            </a:extLst>
          </p:cNvPr>
          <p:cNvSpPr txBox="1"/>
          <p:nvPr/>
        </p:nvSpPr>
        <p:spPr>
          <a:xfrm>
            <a:off x="533402" y="5644887"/>
            <a:ext cx="3505200" cy="738664"/>
          </a:xfrm>
          <a:prstGeom prst="rect">
            <a:avLst/>
          </a:prstGeom>
          <a:noFill/>
        </p:spPr>
        <p:txBody>
          <a:bodyPr wrap="square" rtlCol="0">
            <a:spAutoFit/>
          </a:bodyPr>
          <a:lstStyle/>
          <a:p>
            <a:r>
              <a:rPr lang="en-US" altLang="ko-KR" sz="1400" dirty="0"/>
              <a:t>* Relax tighten face muscle – Massage effect</a:t>
            </a:r>
          </a:p>
          <a:p>
            <a:r>
              <a:rPr lang="en-US" altLang="ko-KR" sz="1400" dirty="0"/>
              <a:t>*Open the pores to maximize the TDDS effect in the following steps</a:t>
            </a:r>
          </a:p>
        </p:txBody>
      </p:sp>
      <p:sp>
        <p:nvSpPr>
          <p:cNvPr id="13" name="TextBox 12">
            <a:extLst>
              <a:ext uri="{FF2B5EF4-FFF2-40B4-BE49-F238E27FC236}">
                <a16:creationId xmlns:a16="http://schemas.microsoft.com/office/drawing/2014/main" id="{ECCE93FA-B0C8-46C6-BC9E-1E019C032F35}"/>
              </a:ext>
            </a:extLst>
          </p:cNvPr>
          <p:cNvSpPr txBox="1"/>
          <p:nvPr/>
        </p:nvSpPr>
        <p:spPr>
          <a:xfrm>
            <a:off x="5181600" y="5522366"/>
            <a:ext cx="3505200" cy="1169551"/>
          </a:xfrm>
          <a:prstGeom prst="rect">
            <a:avLst/>
          </a:prstGeom>
          <a:noFill/>
        </p:spPr>
        <p:txBody>
          <a:bodyPr wrap="square" rtlCol="0">
            <a:spAutoFit/>
          </a:bodyPr>
          <a:lstStyle/>
          <a:p>
            <a:r>
              <a:rPr lang="en-US" altLang="ko-KR" sz="1400" dirty="0"/>
              <a:t>* Sedation </a:t>
            </a:r>
          </a:p>
          <a:p>
            <a:r>
              <a:rPr lang="en-US" altLang="ko-KR" sz="1400" dirty="0"/>
              <a:t>* Skin firming effect </a:t>
            </a:r>
          </a:p>
          <a:p>
            <a:r>
              <a:rPr lang="en-US" altLang="ko-KR" sz="1400" dirty="0"/>
              <a:t>* Recommended to use with electroporation to reduce electroporation stimulation feeling and increase time efficiency </a:t>
            </a: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132162"/>
            <a:ext cx="2430842" cy="2971800"/>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2659" y="1971751"/>
            <a:ext cx="2500282" cy="3092455"/>
          </a:xfrm>
          <a:prstGeom prst="rect">
            <a:avLst/>
          </a:prstGeom>
        </p:spPr>
      </p:pic>
    </p:spTree>
    <p:extLst>
      <p:ext uri="{BB962C8B-B14F-4D97-AF65-F5344CB8AC3E}">
        <p14:creationId xmlns:p14="http://schemas.microsoft.com/office/powerpoint/2010/main" val="343404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a:stretch>
            <a:fillRect/>
          </a:stretch>
        </p:blipFill>
        <p:spPr>
          <a:xfrm>
            <a:off x="1" y="-22508"/>
            <a:ext cx="9144000" cy="741225"/>
          </a:xfrm>
          <a:prstGeom prst="rect">
            <a:avLst/>
          </a:prstGeom>
        </p:spPr>
      </p:pic>
      <p:sp>
        <p:nvSpPr>
          <p:cNvPr id="6" name="TextBox 5"/>
          <p:cNvSpPr txBox="1"/>
          <p:nvPr/>
        </p:nvSpPr>
        <p:spPr>
          <a:xfrm>
            <a:off x="104462" y="253152"/>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Strong &amp; Professional Ultrasound Care</a:t>
            </a:r>
            <a:endParaRPr lang="ko-KR" altLang="en-US" sz="1543" b="1" dirty="0">
              <a:solidFill>
                <a:schemeClr val="bg1"/>
              </a:solidFill>
              <a:latin typeface="Verdana" panose="020B0604030504040204" pitchFamily="34" charset="0"/>
            </a:endParaRPr>
          </a:p>
        </p:txBody>
      </p:sp>
      <p:sp>
        <p:nvSpPr>
          <p:cNvPr id="7" name="TextBox 6"/>
          <p:cNvSpPr txBox="1"/>
          <p:nvPr/>
        </p:nvSpPr>
        <p:spPr>
          <a:xfrm>
            <a:off x="838200" y="1328597"/>
            <a:ext cx="1175135" cy="523220"/>
          </a:xfrm>
          <a:prstGeom prst="rect">
            <a:avLst/>
          </a:prstGeom>
          <a:noFill/>
        </p:spPr>
        <p:txBody>
          <a:bodyPr wrap="square" rtlCol="0">
            <a:spAutoFit/>
          </a:bodyPr>
          <a:lstStyle/>
          <a:p>
            <a:r>
              <a:rPr lang="en-US" altLang="ko-KR" sz="2800" b="1" dirty="0">
                <a:solidFill>
                  <a:schemeClr val="accent1">
                    <a:lumMod val="75000"/>
                  </a:schemeClr>
                </a:solidFill>
                <a:effectLst>
                  <a:outerShdw blurRad="38100" dist="38100" dir="2700000" algn="tl">
                    <a:srgbClr val="000000">
                      <a:alpha val="43137"/>
                    </a:srgbClr>
                  </a:outerShdw>
                </a:effectLst>
              </a:rPr>
              <a:t>1MHZ</a:t>
            </a:r>
            <a:endParaRPr lang="ko-KR" altLang="en-US" sz="2800" b="1" dirty="0">
              <a:solidFill>
                <a:schemeClr val="accent1">
                  <a:lumMod val="75000"/>
                </a:schemeClr>
              </a:solidFill>
              <a:effectLst>
                <a:outerShdw blurRad="38100" dist="38100" dir="2700000" algn="tl">
                  <a:srgbClr val="000000">
                    <a:alpha val="43137"/>
                  </a:srgbClr>
                </a:outerShdw>
              </a:effectLst>
            </a:endParaRPr>
          </a:p>
        </p:txBody>
      </p:sp>
      <p:sp>
        <p:nvSpPr>
          <p:cNvPr id="10" name="직사각형 9"/>
          <p:cNvSpPr/>
          <p:nvPr/>
        </p:nvSpPr>
        <p:spPr>
          <a:xfrm>
            <a:off x="707832" y="1726002"/>
            <a:ext cx="4849586" cy="2554545"/>
          </a:xfrm>
          <a:prstGeom prst="rect">
            <a:avLst/>
          </a:prstGeom>
        </p:spPr>
        <p:txBody>
          <a:bodyPr>
            <a:spAutoFit/>
          </a:bodyPr>
          <a:lstStyle/>
          <a:p>
            <a:pPr marL="440867" indent="-440867">
              <a:buFont typeface="Arial" panose="020B0604020202020204" pitchFamily="34" charset="0"/>
              <a:buChar char="•"/>
            </a:pPr>
            <a:endParaRPr lang="en-US" altLang="ko-KR" sz="2000" dirty="0"/>
          </a:p>
          <a:p>
            <a:r>
              <a:rPr lang="en-US" altLang="ko-KR" sz="2000" b="1" dirty="0"/>
              <a:t>* </a:t>
            </a:r>
            <a:r>
              <a:rPr lang="en-US" altLang="ko-KR" sz="2000" b="1" dirty="0" err="1"/>
              <a:t>Sonophoresis</a:t>
            </a:r>
            <a:endParaRPr lang="en-US" altLang="ko-KR" sz="2000" b="1" dirty="0"/>
          </a:p>
          <a:p>
            <a:r>
              <a:rPr lang="en-US" altLang="ko-KR" sz="2000" dirty="0"/>
              <a:t>Accelerate the delivery of nutrients through the skin with micro vibrations generated by ultrasonic waves</a:t>
            </a:r>
          </a:p>
          <a:p>
            <a:endParaRPr lang="en-US" altLang="ko-KR" sz="2000" dirty="0"/>
          </a:p>
          <a:p>
            <a:r>
              <a:rPr lang="en-US" altLang="ko-KR" sz="2000" dirty="0"/>
              <a:t>* Skin </a:t>
            </a:r>
            <a:r>
              <a:rPr lang="en-US" altLang="ko-KR" sz="1600" dirty="0"/>
              <a:t>soothing</a:t>
            </a:r>
            <a:r>
              <a:rPr lang="en-US" altLang="ko-KR" sz="2000" dirty="0"/>
              <a:t> and elasticity improvement with ultrasonic massage</a:t>
            </a:r>
            <a:endParaRPr lang="ko-KR" altLang="en-US" sz="8800" dirty="0"/>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539" y="1174474"/>
            <a:ext cx="3300461" cy="3657600"/>
          </a:xfrm>
          <a:prstGeom prst="rect">
            <a:avLst/>
          </a:prstGeom>
        </p:spPr>
      </p:pic>
    </p:spTree>
    <p:extLst>
      <p:ext uri="{BB962C8B-B14F-4D97-AF65-F5344CB8AC3E}">
        <p14:creationId xmlns:p14="http://schemas.microsoft.com/office/powerpoint/2010/main" val="312854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62778" y="3013712"/>
            <a:ext cx="3998843" cy="1398460"/>
          </a:xfrm>
          <a:prstGeom prst="rect">
            <a:avLst/>
          </a:prstGeom>
        </p:spPr>
        <p:txBody>
          <a:bodyPr wrap="square">
            <a:spAutoFit/>
          </a:bodyPr>
          <a:lstStyle/>
          <a:p>
            <a:r>
              <a:rPr lang="en-US" altLang="ko-KR" sz="2829" u="sng" dirty="0">
                <a:solidFill>
                  <a:schemeClr val="tx2">
                    <a:lumMod val="60000"/>
                    <a:lumOff val="40000"/>
                  </a:schemeClr>
                </a:solidFill>
              </a:rPr>
              <a:t>Mode A : Cleansing</a:t>
            </a:r>
          </a:p>
          <a:p>
            <a:r>
              <a:rPr lang="en-US" altLang="ko-KR" sz="2829" dirty="0"/>
              <a:t>Mode B : </a:t>
            </a:r>
            <a:r>
              <a:rPr lang="en-US" altLang="ko-KR" sz="2829" dirty="0" err="1"/>
              <a:t>Sonophoresis</a:t>
            </a:r>
            <a:endParaRPr lang="en-US" altLang="ko-KR" sz="2829" dirty="0"/>
          </a:p>
          <a:p>
            <a:r>
              <a:rPr lang="en-US" altLang="ko-KR" sz="2829" dirty="0"/>
              <a:t>Mode C : Lifting</a:t>
            </a:r>
          </a:p>
        </p:txBody>
      </p:sp>
      <p:pic>
        <p:nvPicPr>
          <p:cNvPr id="6" name="그림 5"/>
          <p:cNvPicPr>
            <a:picLocks noChangeAspect="1"/>
          </p:cNvPicPr>
          <p:nvPr/>
        </p:nvPicPr>
        <p:blipFill>
          <a:blip r:embed="rId2"/>
          <a:stretch>
            <a:fillRect/>
          </a:stretch>
        </p:blipFill>
        <p:spPr>
          <a:xfrm>
            <a:off x="1" y="0"/>
            <a:ext cx="9144000" cy="741225"/>
          </a:xfrm>
          <a:prstGeom prst="rect">
            <a:avLst/>
          </a:prstGeom>
        </p:spPr>
      </p:pic>
      <p:sp>
        <p:nvSpPr>
          <p:cNvPr id="7" name="TextBox 6"/>
          <p:cNvSpPr txBox="1"/>
          <p:nvPr/>
        </p:nvSpPr>
        <p:spPr>
          <a:xfrm>
            <a:off x="152400" y="304800"/>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SKIN Scrubber</a:t>
            </a:r>
            <a:endParaRPr lang="ko-KR" altLang="en-US" sz="1543" b="1" dirty="0">
              <a:solidFill>
                <a:schemeClr val="bg1"/>
              </a:solidFill>
              <a:latin typeface="Verdana" panose="020B0604030504040204" pitchFamily="34" charset="0"/>
            </a:endParaRPr>
          </a:p>
        </p:txBody>
      </p:sp>
      <p:pic>
        <p:nvPicPr>
          <p:cNvPr id="8" name="그림 7"/>
          <p:cNvPicPr>
            <a:picLocks noChangeAspect="1"/>
          </p:cNvPicPr>
          <p:nvPr/>
        </p:nvPicPr>
        <p:blipFill>
          <a:blip r:embed="rId3"/>
          <a:stretch>
            <a:fillRect/>
          </a:stretch>
        </p:blipFill>
        <p:spPr>
          <a:xfrm>
            <a:off x="5723799" y="1077695"/>
            <a:ext cx="2629507" cy="5270495"/>
          </a:xfrm>
          <a:prstGeom prst="rect">
            <a:avLst/>
          </a:prstGeom>
        </p:spPr>
      </p:pic>
      <p:sp>
        <p:nvSpPr>
          <p:cNvPr id="2" name="직사각형 1"/>
          <p:cNvSpPr/>
          <p:nvPr/>
        </p:nvSpPr>
        <p:spPr>
          <a:xfrm>
            <a:off x="76200" y="992456"/>
            <a:ext cx="4572000" cy="646331"/>
          </a:xfrm>
          <a:prstGeom prst="rect">
            <a:avLst/>
          </a:prstGeom>
        </p:spPr>
        <p:txBody>
          <a:bodyPr>
            <a:spAutoFit/>
          </a:bodyPr>
          <a:lstStyle/>
          <a:p>
            <a:r>
              <a:rPr lang="en-US" altLang="ko-KR" sz="1800" u="sng" dirty="0">
                <a:solidFill>
                  <a:srgbClr val="474747"/>
                </a:solidFill>
                <a:latin typeface="Calibri" panose="020F0502020204030204" pitchFamily="34" charset="0"/>
                <a:cs typeface="Calibri" panose="020F0502020204030204" pitchFamily="34" charset="0"/>
              </a:rPr>
              <a:t>Accelerate your cellular turnover and keep fresh new skin cells flourishing to the surface</a:t>
            </a:r>
            <a:endParaRPr lang="ko-KR" altLang="en-US" sz="1800" u="sng" dirty="0">
              <a:latin typeface="Calibri" panose="020F0502020204030204" pitchFamily="34" charset="0"/>
              <a:cs typeface="Calibri" panose="020F0502020204030204" pitchFamily="34" charset="0"/>
            </a:endParaRPr>
          </a:p>
        </p:txBody>
      </p:sp>
      <p:sp>
        <p:nvSpPr>
          <p:cNvPr id="3" name="TextBox 2"/>
          <p:cNvSpPr txBox="1"/>
          <p:nvPr/>
        </p:nvSpPr>
        <p:spPr>
          <a:xfrm>
            <a:off x="76200" y="2245312"/>
            <a:ext cx="6705600" cy="400110"/>
          </a:xfrm>
          <a:prstGeom prst="rect">
            <a:avLst/>
          </a:prstGeom>
          <a:noFill/>
        </p:spPr>
        <p:txBody>
          <a:bodyPr wrap="square" rtlCol="0">
            <a:spAutoFit/>
          </a:bodyPr>
          <a:lstStyle/>
          <a:p>
            <a:r>
              <a:rPr lang="en-US" altLang="ko-KR" sz="2000" dirty="0" smtClean="0"/>
              <a:t>25KHZ – 25,000 times vibration per second</a:t>
            </a:r>
            <a:endParaRPr lang="ko-KR" altLang="en-US" sz="2000" dirty="0"/>
          </a:p>
        </p:txBody>
      </p:sp>
    </p:spTree>
    <p:extLst>
      <p:ext uri="{BB962C8B-B14F-4D97-AF65-F5344CB8AC3E}">
        <p14:creationId xmlns:p14="http://schemas.microsoft.com/office/powerpoint/2010/main" val="95598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4856922" y="568522"/>
            <a:ext cx="4419600" cy="2246769"/>
          </a:xfrm>
          <a:prstGeom prst="rect">
            <a:avLst/>
          </a:prstGeom>
        </p:spPr>
        <p:txBody>
          <a:bodyPr wrap="square">
            <a:spAutoFit/>
          </a:bodyPr>
          <a:lstStyle/>
          <a:p>
            <a:pPr algn="ctr"/>
            <a:r>
              <a:rPr lang="en-US" altLang="ko-KR" sz="2000" dirty="0">
                <a:solidFill>
                  <a:schemeClr val="tx2">
                    <a:lumMod val="60000"/>
                    <a:lumOff val="40000"/>
                  </a:schemeClr>
                </a:solidFill>
              </a:rPr>
              <a:t>As we grow older, this skin cycle slows</a:t>
            </a:r>
          </a:p>
          <a:p>
            <a:endParaRPr lang="en-US" altLang="ko-KR" sz="2000" dirty="0"/>
          </a:p>
          <a:p>
            <a:r>
              <a:rPr lang="en-US" altLang="ko-KR" sz="2000" dirty="0"/>
              <a:t>age of 19-21the process can take 14-21 days </a:t>
            </a:r>
          </a:p>
          <a:p>
            <a:r>
              <a:rPr lang="en-US" altLang="ko-KR" sz="2000" dirty="0"/>
              <a:t>20’s and 30’s: 28 -45 days</a:t>
            </a:r>
          </a:p>
          <a:p>
            <a:r>
              <a:rPr lang="en-US" altLang="ko-KR" sz="2000" dirty="0"/>
              <a:t>40’s and 50’s: 45-60 days </a:t>
            </a:r>
          </a:p>
          <a:p>
            <a:r>
              <a:rPr lang="en-US" altLang="ko-KR" sz="2000" dirty="0"/>
              <a:t>50’s and 60’s: 60 – 90 days</a:t>
            </a:r>
          </a:p>
        </p:txBody>
      </p:sp>
      <p:sp>
        <p:nvSpPr>
          <p:cNvPr id="5" name="직사각형 4"/>
          <p:cNvSpPr/>
          <p:nvPr/>
        </p:nvSpPr>
        <p:spPr>
          <a:xfrm>
            <a:off x="457200" y="3276600"/>
            <a:ext cx="8839200" cy="1323439"/>
          </a:xfrm>
          <a:prstGeom prst="rect">
            <a:avLst/>
          </a:prstGeom>
        </p:spPr>
        <p:txBody>
          <a:bodyPr wrap="square">
            <a:spAutoFit/>
          </a:bodyPr>
          <a:lstStyle/>
          <a:p>
            <a:r>
              <a:rPr lang="en-US" altLang="ko-KR" sz="2000" dirty="0">
                <a:solidFill>
                  <a:srgbClr val="474747"/>
                </a:solidFill>
                <a:latin typeface="Calibri" panose="020F0502020204030204" pitchFamily="34" charset="0"/>
                <a:cs typeface="Calibri" panose="020F0502020204030204" pitchFamily="34" charset="0"/>
              </a:rPr>
              <a:t>Dead cells accumulate on the surface of skin causing </a:t>
            </a:r>
            <a:r>
              <a:rPr lang="en-US" altLang="ko-KR" sz="2000" dirty="0">
                <a:solidFill>
                  <a:schemeClr val="tx2">
                    <a:lumMod val="60000"/>
                    <a:lumOff val="40000"/>
                  </a:schemeClr>
                </a:solidFill>
                <a:latin typeface="Calibri" panose="020F0502020204030204" pitchFamily="34" charset="0"/>
                <a:cs typeface="Calibri" panose="020F0502020204030204" pitchFamily="34" charset="0"/>
              </a:rPr>
              <a:t>sagging and fine lines and wrinkles</a:t>
            </a:r>
            <a:r>
              <a:rPr lang="en-US" altLang="ko-KR" sz="2000" dirty="0">
                <a:solidFill>
                  <a:srgbClr val="474747"/>
                </a:solidFill>
                <a:latin typeface="Calibri" panose="020F0502020204030204" pitchFamily="34" charset="0"/>
                <a:cs typeface="Calibri" panose="020F0502020204030204" pitchFamily="34" charset="0"/>
              </a:rPr>
              <a:t>. </a:t>
            </a:r>
            <a:r>
              <a:rPr lang="en-US" altLang="ko-KR" sz="2000" dirty="0">
                <a:solidFill>
                  <a:schemeClr val="tx2">
                    <a:lumMod val="60000"/>
                    <a:lumOff val="40000"/>
                  </a:schemeClr>
                </a:solidFill>
                <a:latin typeface="Calibri" panose="020F0502020204030204" pitchFamily="34" charset="0"/>
                <a:cs typeface="Calibri" panose="020F0502020204030204" pitchFamily="34" charset="0"/>
              </a:rPr>
              <a:t>Bacteria</a:t>
            </a:r>
            <a:r>
              <a:rPr lang="en-US" altLang="ko-KR" sz="2000" dirty="0">
                <a:solidFill>
                  <a:srgbClr val="474747"/>
                </a:solidFill>
                <a:latin typeface="Calibri" panose="020F0502020204030204" pitchFamily="34" charset="0"/>
                <a:cs typeface="Calibri" panose="020F0502020204030204" pitchFamily="34" charset="0"/>
              </a:rPr>
              <a:t> can become trapped causing blemishes and breakouts. </a:t>
            </a:r>
            <a:r>
              <a:rPr lang="en-US" altLang="ko-KR" sz="2000" dirty="0" err="1">
                <a:solidFill>
                  <a:srgbClr val="474747"/>
                </a:solidFill>
                <a:latin typeface="Calibri" panose="020F0502020204030204" pitchFamily="34" charset="0"/>
                <a:cs typeface="Calibri" panose="020F0502020204030204" pitchFamily="34" charset="0"/>
              </a:rPr>
              <a:t>Discoloured</a:t>
            </a:r>
            <a:r>
              <a:rPr lang="en-US" altLang="ko-KR" sz="2000" dirty="0">
                <a:solidFill>
                  <a:srgbClr val="474747"/>
                </a:solidFill>
                <a:latin typeface="Calibri" panose="020F0502020204030204" pitchFamily="34" charset="0"/>
                <a:cs typeface="Calibri" panose="020F0502020204030204" pitchFamily="34" charset="0"/>
              </a:rPr>
              <a:t> and irregular cells can also become trapped causing </a:t>
            </a:r>
            <a:r>
              <a:rPr lang="en-US" altLang="ko-KR" sz="2000" dirty="0">
                <a:solidFill>
                  <a:schemeClr val="tx2">
                    <a:lumMod val="60000"/>
                    <a:lumOff val="40000"/>
                  </a:schemeClr>
                </a:solidFill>
                <a:latin typeface="Calibri" panose="020F0502020204030204" pitchFamily="34" charset="0"/>
                <a:cs typeface="Calibri" panose="020F0502020204030204" pitchFamily="34" charset="0"/>
              </a:rPr>
              <a:t>spots and </a:t>
            </a:r>
            <a:r>
              <a:rPr lang="en-US" altLang="ko-KR" sz="2000" dirty="0" err="1">
                <a:solidFill>
                  <a:schemeClr val="tx2">
                    <a:lumMod val="60000"/>
                    <a:lumOff val="40000"/>
                  </a:schemeClr>
                </a:solidFill>
                <a:latin typeface="Calibri" panose="020F0502020204030204" pitchFamily="34" charset="0"/>
                <a:cs typeface="Calibri" panose="020F0502020204030204" pitchFamily="34" charset="0"/>
              </a:rPr>
              <a:t>discolouration</a:t>
            </a:r>
            <a:endParaRPr lang="ko-KR" altLang="en-US" sz="2000" dirty="0">
              <a:solidFill>
                <a:schemeClr val="tx2">
                  <a:lumMod val="60000"/>
                  <a:lumOff val="40000"/>
                </a:schemeClr>
              </a:solidFill>
              <a:latin typeface="Calibri" panose="020F0502020204030204" pitchFamily="34" charset="0"/>
              <a:cs typeface="Calibri" panose="020F0502020204030204" pitchFamily="34" charset="0"/>
            </a:endParaRPr>
          </a:p>
        </p:txBody>
      </p:sp>
      <p:pic>
        <p:nvPicPr>
          <p:cNvPr id="6" name="그림 5"/>
          <p:cNvPicPr>
            <a:picLocks noChangeAspect="1"/>
          </p:cNvPicPr>
          <p:nvPr/>
        </p:nvPicPr>
        <p:blipFill>
          <a:blip r:embed="rId3"/>
          <a:stretch>
            <a:fillRect/>
          </a:stretch>
        </p:blipFill>
        <p:spPr>
          <a:xfrm>
            <a:off x="199196" y="239831"/>
            <a:ext cx="4677604" cy="2936612"/>
          </a:xfrm>
          <a:prstGeom prst="rect">
            <a:avLst/>
          </a:prstGeom>
        </p:spPr>
      </p:pic>
      <p:pic>
        <p:nvPicPr>
          <p:cNvPr id="8" name="그림 7"/>
          <p:cNvPicPr>
            <a:picLocks noChangeAspect="1"/>
          </p:cNvPicPr>
          <p:nvPr/>
        </p:nvPicPr>
        <p:blipFill>
          <a:blip r:embed="rId4"/>
          <a:stretch>
            <a:fillRect/>
          </a:stretch>
        </p:blipFill>
        <p:spPr>
          <a:xfrm>
            <a:off x="3429000" y="5438465"/>
            <a:ext cx="2422809" cy="1354826"/>
          </a:xfrm>
          <a:prstGeom prst="rect">
            <a:avLst/>
          </a:prstGeom>
        </p:spPr>
      </p:pic>
      <p:sp>
        <p:nvSpPr>
          <p:cNvPr id="10" name="직사각형 9"/>
          <p:cNvSpPr/>
          <p:nvPr/>
        </p:nvSpPr>
        <p:spPr>
          <a:xfrm>
            <a:off x="2354404" y="4696086"/>
            <a:ext cx="4572000" cy="646331"/>
          </a:xfrm>
          <a:prstGeom prst="rect">
            <a:avLst/>
          </a:prstGeom>
        </p:spPr>
        <p:txBody>
          <a:bodyPr>
            <a:spAutoFit/>
          </a:bodyPr>
          <a:lstStyle/>
          <a:p>
            <a:r>
              <a:rPr lang="en-US" altLang="ko-KR" sz="1800" b="1" u="sng" dirty="0">
                <a:solidFill>
                  <a:schemeClr val="accent5">
                    <a:lumMod val="75000"/>
                  </a:schemeClr>
                </a:solidFill>
                <a:latin typeface="Calibri" panose="020F0502020204030204" pitchFamily="34" charset="0"/>
                <a:cs typeface="Calibri" panose="020F0502020204030204" pitchFamily="34" charset="0"/>
              </a:rPr>
              <a:t>Accelerate your cellular turnover and keep fresh new skin cells flourishing to the surface</a:t>
            </a:r>
            <a:endParaRPr lang="ko-KR" altLang="en-US" sz="1800" b="1" u="sng"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673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793" y="0"/>
            <a:ext cx="9144793" cy="743776"/>
          </a:xfrm>
          <a:prstGeom prst="rect">
            <a:avLst/>
          </a:prstGeom>
        </p:spPr>
      </p:pic>
      <p:sp>
        <p:nvSpPr>
          <p:cNvPr id="4" name="TextBox 3"/>
          <p:cNvSpPr txBox="1"/>
          <p:nvPr/>
        </p:nvSpPr>
        <p:spPr>
          <a:xfrm>
            <a:off x="19085" y="290855"/>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Digitalized ion polarity of active electrode converting function </a:t>
            </a:r>
            <a:endParaRPr lang="ko-KR" altLang="en-US" sz="1543" b="1" dirty="0">
              <a:solidFill>
                <a:schemeClr val="bg1"/>
              </a:solidFill>
              <a:latin typeface="Verdana" panose="020B0604030504040204" pitchFamily="34" charset="0"/>
            </a:endParaRPr>
          </a:p>
        </p:txBody>
      </p:sp>
      <p:sp>
        <p:nvSpPr>
          <p:cNvPr id="7" name="TextBox 6"/>
          <p:cNvSpPr txBox="1"/>
          <p:nvPr/>
        </p:nvSpPr>
        <p:spPr>
          <a:xfrm>
            <a:off x="533003" y="1361890"/>
            <a:ext cx="8077200" cy="646331"/>
          </a:xfrm>
          <a:prstGeom prst="rect">
            <a:avLst/>
          </a:prstGeom>
          <a:noFill/>
        </p:spPr>
        <p:txBody>
          <a:bodyPr wrap="square" rtlCol="0">
            <a:spAutoFit/>
          </a:bodyPr>
          <a:lstStyle/>
          <a:p>
            <a:r>
              <a:rPr lang="en-US" altLang="ko-KR" sz="1800" dirty="0"/>
              <a:t>+ ion button: Push the + Ionized into the dermis</a:t>
            </a:r>
          </a:p>
          <a:p>
            <a:r>
              <a:rPr lang="en-US" altLang="ko-KR" sz="1800" dirty="0"/>
              <a:t>- Ion button: Push the  - Ionized product like Vitamin C into the dermis</a:t>
            </a:r>
          </a:p>
        </p:txBody>
      </p:sp>
      <p:pic>
        <p:nvPicPr>
          <p:cNvPr id="8" name="그림 7"/>
          <p:cNvPicPr>
            <a:picLocks noChangeAspect="1"/>
          </p:cNvPicPr>
          <p:nvPr/>
        </p:nvPicPr>
        <p:blipFill>
          <a:blip r:embed="rId4"/>
          <a:stretch>
            <a:fillRect/>
          </a:stretch>
        </p:blipFill>
        <p:spPr>
          <a:xfrm>
            <a:off x="2017347" y="2264415"/>
            <a:ext cx="5046357" cy="3033400"/>
          </a:xfrm>
          <a:prstGeom prst="rect">
            <a:avLst/>
          </a:prstGeom>
        </p:spPr>
      </p:pic>
      <p:sp>
        <p:nvSpPr>
          <p:cNvPr id="9" name="직사각형 8"/>
          <p:cNvSpPr/>
          <p:nvPr/>
        </p:nvSpPr>
        <p:spPr>
          <a:xfrm>
            <a:off x="206863" y="992558"/>
            <a:ext cx="8001000" cy="369332"/>
          </a:xfrm>
          <a:prstGeom prst="rect">
            <a:avLst/>
          </a:prstGeom>
        </p:spPr>
        <p:txBody>
          <a:bodyPr wrap="square">
            <a:spAutoFit/>
          </a:bodyPr>
          <a:lstStyle/>
          <a:p>
            <a:r>
              <a:rPr lang="en-US" altLang="ko-KR" sz="1800" b="1" dirty="0">
                <a:solidFill>
                  <a:srgbClr val="0070C0"/>
                </a:solidFill>
              </a:rPr>
              <a:t>Push the + and - ionized product into dermis  by just pressing “+, - “ ion button</a:t>
            </a:r>
          </a:p>
        </p:txBody>
      </p:sp>
      <p:sp>
        <p:nvSpPr>
          <p:cNvPr id="10" name="TextBox 9"/>
          <p:cNvSpPr txBox="1"/>
          <p:nvPr/>
        </p:nvSpPr>
        <p:spPr>
          <a:xfrm>
            <a:off x="359465" y="5448819"/>
            <a:ext cx="8382000" cy="1200329"/>
          </a:xfrm>
          <a:prstGeom prst="rect">
            <a:avLst/>
          </a:prstGeom>
          <a:noFill/>
        </p:spPr>
        <p:txBody>
          <a:bodyPr wrap="square" rtlCol="0">
            <a:spAutoFit/>
          </a:bodyPr>
          <a:lstStyle/>
          <a:p>
            <a:pPr algn="ctr"/>
            <a:r>
              <a:rPr lang="en-US" altLang="ko-KR" sz="1800" b="1" dirty="0">
                <a:solidFill>
                  <a:srgbClr val="0070C0"/>
                </a:solidFill>
              </a:rPr>
              <a:t>The active electrodes from most of others are fixed with negative current or to change polarity, user should change the connecting port. Este6 is digitalize the polarity converting function therefore users able to simply convert polarity and effectively increase product penetration rate according to applied product. </a:t>
            </a:r>
            <a:endParaRPr lang="ko-KR" altLang="en-US" sz="1800" b="1" dirty="0">
              <a:solidFill>
                <a:srgbClr val="0070C0"/>
              </a:solidFill>
            </a:endParaRPr>
          </a:p>
        </p:txBody>
      </p:sp>
    </p:spTree>
    <p:extLst>
      <p:ext uri="{BB962C8B-B14F-4D97-AF65-F5344CB8AC3E}">
        <p14:creationId xmlns:p14="http://schemas.microsoft.com/office/powerpoint/2010/main" val="60640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706068" y="4800600"/>
            <a:ext cx="7696200" cy="923330"/>
          </a:xfrm>
          <a:prstGeom prst="rect">
            <a:avLst/>
          </a:prstGeom>
        </p:spPr>
        <p:txBody>
          <a:bodyPr wrap="square">
            <a:spAutoFit/>
          </a:bodyPr>
          <a:lstStyle/>
          <a:p>
            <a:r>
              <a:rPr lang="en-US" altLang="ko-KR" sz="1800" dirty="0"/>
              <a:t>When you apply positive charged cosmetics to the face, they move toward to the opposite charged electrode flow through deep dermis, and majority of them is penetrated in dermis during this procedure.  </a:t>
            </a:r>
          </a:p>
        </p:txBody>
      </p:sp>
      <p:pic>
        <p:nvPicPr>
          <p:cNvPr id="5" name="그림 4"/>
          <p:cNvPicPr>
            <a:picLocks noChangeAspect="1"/>
          </p:cNvPicPr>
          <p:nvPr/>
        </p:nvPicPr>
        <p:blipFill>
          <a:blip r:embed="rId2"/>
          <a:stretch>
            <a:fillRect/>
          </a:stretch>
        </p:blipFill>
        <p:spPr>
          <a:xfrm>
            <a:off x="-793" y="0"/>
            <a:ext cx="9144793" cy="743776"/>
          </a:xfrm>
          <a:prstGeom prst="rect">
            <a:avLst/>
          </a:prstGeom>
        </p:spPr>
      </p:pic>
      <p:sp>
        <p:nvSpPr>
          <p:cNvPr id="6" name="TextBox 5"/>
          <p:cNvSpPr txBox="1"/>
          <p:nvPr/>
        </p:nvSpPr>
        <p:spPr>
          <a:xfrm>
            <a:off x="19085" y="290855"/>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How do cosmetics move and are penetrated into the dermis? </a:t>
            </a:r>
            <a:endParaRPr lang="ko-KR" altLang="en-US" sz="1543" b="1" dirty="0">
              <a:solidFill>
                <a:schemeClr val="bg1"/>
              </a:solidFill>
              <a:latin typeface="Verdana" panose="020B0604030504040204" pitchFamily="34" charset="0"/>
            </a:endParaRPr>
          </a:p>
        </p:txBody>
      </p:sp>
      <p:pic>
        <p:nvPicPr>
          <p:cNvPr id="7" name="그림 6"/>
          <p:cNvPicPr>
            <a:picLocks noChangeAspect="1"/>
          </p:cNvPicPr>
          <p:nvPr/>
        </p:nvPicPr>
        <p:blipFill>
          <a:blip r:embed="rId3"/>
          <a:stretch>
            <a:fillRect/>
          </a:stretch>
        </p:blipFill>
        <p:spPr>
          <a:xfrm>
            <a:off x="1194985" y="1380971"/>
            <a:ext cx="7207283" cy="3276600"/>
          </a:xfrm>
          <a:prstGeom prst="rect">
            <a:avLst/>
          </a:prstGeom>
        </p:spPr>
      </p:pic>
    </p:spTree>
    <p:extLst>
      <p:ext uri="{BB962C8B-B14F-4D97-AF65-F5344CB8AC3E}">
        <p14:creationId xmlns:p14="http://schemas.microsoft.com/office/powerpoint/2010/main" val="43231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a:stretch>
            <a:fillRect/>
          </a:stretch>
        </p:blipFill>
        <p:spPr>
          <a:xfrm>
            <a:off x="1" y="0"/>
            <a:ext cx="9144000" cy="741225"/>
          </a:xfrm>
          <a:prstGeom prst="rect">
            <a:avLst/>
          </a:prstGeom>
        </p:spPr>
      </p:pic>
      <p:sp>
        <p:nvSpPr>
          <p:cNvPr id="7" name="TextBox 6"/>
          <p:cNvSpPr txBox="1"/>
          <p:nvPr/>
        </p:nvSpPr>
        <p:spPr>
          <a:xfrm>
            <a:off x="152400" y="254709"/>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Iontophoresis, </a:t>
            </a:r>
            <a:r>
              <a:rPr lang="en-US" altLang="ko-KR" sz="1543" b="1" dirty="0" err="1">
                <a:solidFill>
                  <a:schemeClr val="bg1"/>
                </a:solidFill>
                <a:latin typeface="Verdana" panose="020B0604030504040204" pitchFamily="34" charset="0"/>
              </a:rPr>
              <a:t>Ionzyme</a:t>
            </a:r>
            <a:endParaRPr lang="ko-KR" altLang="en-US" sz="1543" b="1" dirty="0">
              <a:solidFill>
                <a:schemeClr val="bg1"/>
              </a:solidFill>
              <a:latin typeface="Verdana" panose="020B0604030504040204" pitchFamily="34" charset="0"/>
            </a:endParaRPr>
          </a:p>
        </p:txBody>
      </p:sp>
      <p:pic>
        <p:nvPicPr>
          <p:cNvPr id="4" name="그림 3">
            <a:extLst>
              <a:ext uri="{FF2B5EF4-FFF2-40B4-BE49-F238E27FC236}">
                <a16:creationId xmlns:a16="http://schemas.microsoft.com/office/drawing/2014/main" id="{5BF7CBFE-B22F-4DBC-A7AD-707FAEC8FF6E}"/>
              </a:ext>
            </a:extLst>
          </p:cNvPr>
          <p:cNvPicPr>
            <a:picLocks noChangeAspect="1"/>
          </p:cNvPicPr>
          <p:nvPr/>
        </p:nvPicPr>
        <p:blipFill>
          <a:blip r:embed="rId3"/>
          <a:stretch>
            <a:fillRect/>
          </a:stretch>
        </p:blipFill>
        <p:spPr>
          <a:xfrm>
            <a:off x="1981200" y="4935459"/>
            <a:ext cx="6006353" cy="1972235"/>
          </a:xfrm>
          <a:prstGeom prst="rect">
            <a:avLst/>
          </a:prstGeom>
        </p:spPr>
      </p:pic>
      <p:pic>
        <p:nvPicPr>
          <p:cNvPr id="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25177" flipV="1">
            <a:off x="415885" y="2592323"/>
            <a:ext cx="4091481" cy="492038"/>
          </a:xfrm>
          <a:prstGeom prst="rect">
            <a:avLst/>
          </a:prstGeom>
        </p:spPr>
      </p:pic>
      <p:sp>
        <p:nvSpPr>
          <p:cNvPr id="9" name="TextBox 8">
            <a:extLst>
              <a:ext uri="{FF2B5EF4-FFF2-40B4-BE49-F238E27FC236}">
                <a16:creationId xmlns:a16="http://schemas.microsoft.com/office/drawing/2014/main" id="{D9BD75C3-3E05-49E2-B978-D3DBED1B603B}"/>
              </a:ext>
            </a:extLst>
          </p:cNvPr>
          <p:cNvSpPr txBox="1"/>
          <p:nvPr/>
        </p:nvSpPr>
        <p:spPr>
          <a:xfrm>
            <a:off x="1676400" y="789275"/>
            <a:ext cx="1913257" cy="646331"/>
          </a:xfrm>
          <a:prstGeom prst="rect">
            <a:avLst/>
          </a:prstGeom>
          <a:noFill/>
        </p:spPr>
        <p:txBody>
          <a:bodyPr wrap="square" rtlCol="0">
            <a:spAutoFit/>
          </a:bodyPr>
          <a:lstStyle/>
          <a:p>
            <a:pPr algn="ctr"/>
            <a:r>
              <a:rPr lang="en-US" altLang="ko-KR" sz="1800" dirty="0"/>
              <a:t>Iontophoresis - Tweezer type</a:t>
            </a:r>
            <a:endParaRPr lang="ko-KR" altLang="en-US" sz="1800" dirty="0"/>
          </a:p>
        </p:txBody>
      </p:sp>
      <p:sp>
        <p:nvSpPr>
          <p:cNvPr id="12" name="TextBox 11">
            <a:extLst>
              <a:ext uri="{FF2B5EF4-FFF2-40B4-BE49-F238E27FC236}">
                <a16:creationId xmlns:a16="http://schemas.microsoft.com/office/drawing/2014/main" id="{D9BD75C3-3E05-49E2-B978-D3DBED1B603B}"/>
              </a:ext>
            </a:extLst>
          </p:cNvPr>
          <p:cNvSpPr txBox="1"/>
          <p:nvPr/>
        </p:nvSpPr>
        <p:spPr>
          <a:xfrm>
            <a:off x="5334000" y="995934"/>
            <a:ext cx="2344000" cy="369332"/>
          </a:xfrm>
          <a:prstGeom prst="rect">
            <a:avLst/>
          </a:prstGeom>
          <a:noFill/>
        </p:spPr>
        <p:txBody>
          <a:bodyPr wrap="square" rtlCol="0">
            <a:spAutoFit/>
          </a:bodyPr>
          <a:lstStyle/>
          <a:p>
            <a:pPr algn="ctr"/>
            <a:r>
              <a:rPr lang="en-US" altLang="ko-KR" sz="1800" dirty="0" err="1"/>
              <a:t>Ionzyme</a:t>
            </a:r>
            <a:r>
              <a:rPr lang="en-US" altLang="ko-KR" sz="1800" dirty="0"/>
              <a:t> - Clip type</a:t>
            </a:r>
            <a:endParaRPr lang="ko-KR" altLang="en-US" sz="1800" dirty="0"/>
          </a:p>
        </p:txBody>
      </p:sp>
      <p:sp>
        <p:nvSpPr>
          <p:cNvPr id="2" name="TextBox 1"/>
          <p:cNvSpPr txBox="1"/>
          <p:nvPr/>
        </p:nvSpPr>
        <p:spPr>
          <a:xfrm>
            <a:off x="4114800" y="4705828"/>
            <a:ext cx="1557111" cy="400110"/>
          </a:xfrm>
          <a:prstGeom prst="rect">
            <a:avLst/>
          </a:prstGeom>
          <a:noFill/>
        </p:spPr>
        <p:txBody>
          <a:bodyPr wrap="square" rtlCol="0">
            <a:spAutoFit/>
          </a:bodyPr>
          <a:lstStyle/>
          <a:p>
            <a:r>
              <a:rPr lang="en-US" altLang="ko-KR" sz="2000" b="1" dirty="0">
                <a:solidFill>
                  <a:schemeClr val="accent6">
                    <a:lumMod val="75000"/>
                  </a:schemeClr>
                </a:solidFill>
              </a:rPr>
              <a:t>Vitamin C</a:t>
            </a:r>
            <a:endParaRPr lang="ko-KR" altLang="en-US" sz="2000" b="1" dirty="0">
              <a:solidFill>
                <a:schemeClr val="accent6">
                  <a:lumMod val="75000"/>
                </a:schemeClr>
              </a:solidFill>
            </a:endParaRPr>
          </a:p>
        </p:txBody>
      </p:sp>
      <p:pic>
        <p:nvPicPr>
          <p:cNvPr id="8" name="그림 7"/>
          <p:cNvPicPr>
            <a:picLocks noChangeAspect="1"/>
          </p:cNvPicPr>
          <p:nvPr/>
        </p:nvPicPr>
        <p:blipFill>
          <a:blip r:embed="rId5"/>
          <a:stretch>
            <a:fillRect/>
          </a:stretch>
        </p:blipFill>
        <p:spPr>
          <a:xfrm>
            <a:off x="4800600" y="1901557"/>
            <a:ext cx="3629025" cy="2038350"/>
          </a:xfrm>
          <a:prstGeom prst="rect">
            <a:avLst/>
          </a:prstGeom>
        </p:spPr>
      </p:pic>
    </p:spTree>
    <p:extLst>
      <p:ext uri="{BB962C8B-B14F-4D97-AF65-F5344CB8AC3E}">
        <p14:creationId xmlns:p14="http://schemas.microsoft.com/office/powerpoint/2010/main" val="106784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0480" y="106795"/>
            <a:ext cx="1358537" cy="308327"/>
          </a:xfrm>
          <a:prstGeom prst="rect">
            <a:avLst/>
          </a:prstGeom>
        </p:spPr>
        <p:txBody>
          <a:bodyPr vert="horz" wrap="square" lIns="0" tIns="31024" rIns="0" bIns="0" rtlCol="0">
            <a:spAutoFit/>
          </a:bodyPr>
          <a:lstStyle/>
          <a:p>
            <a:pPr marL="32657">
              <a:spcBef>
                <a:spcPts val="244"/>
              </a:spcBef>
            </a:pPr>
            <a:r>
              <a:rPr spc="-13" dirty="0"/>
              <a:t>A</a:t>
            </a:r>
            <a:r>
              <a:rPr spc="-26" dirty="0"/>
              <a:t>p</a:t>
            </a:r>
            <a:r>
              <a:rPr spc="-77" dirty="0"/>
              <a:t>p</a:t>
            </a:r>
            <a:r>
              <a:rPr spc="-51" dirty="0"/>
              <a:t>l</a:t>
            </a:r>
            <a:r>
              <a:rPr spc="-26" dirty="0"/>
              <a:t>ica</a:t>
            </a:r>
            <a:r>
              <a:rPr spc="-39" dirty="0"/>
              <a:t>ti</a:t>
            </a:r>
            <a:r>
              <a:rPr spc="-90" dirty="0"/>
              <a:t>o</a:t>
            </a:r>
            <a:r>
              <a:rPr spc="-51" dirty="0"/>
              <a:t>ns</a:t>
            </a:r>
          </a:p>
        </p:txBody>
      </p:sp>
      <p:sp>
        <p:nvSpPr>
          <p:cNvPr id="7" name="object 7"/>
          <p:cNvSpPr txBox="1"/>
          <p:nvPr/>
        </p:nvSpPr>
        <p:spPr>
          <a:xfrm>
            <a:off x="2819400" y="1643966"/>
            <a:ext cx="5871754" cy="501346"/>
          </a:xfrm>
          <a:prstGeom prst="rect">
            <a:avLst/>
          </a:prstGeom>
          <a:solidFill>
            <a:srgbClr val="F1F1F1"/>
          </a:solidFill>
        </p:spPr>
        <p:txBody>
          <a:bodyPr vert="horz" wrap="square" lIns="0" tIns="6531" rIns="0" bIns="0" rtlCol="0">
            <a:spAutoFit/>
          </a:bodyPr>
          <a:lstStyle/>
          <a:p>
            <a:pPr>
              <a:spcBef>
                <a:spcPts val="51"/>
              </a:spcBef>
            </a:pPr>
            <a:endParaRPr sz="1286" dirty="0">
              <a:latin typeface="Times New Roman"/>
              <a:cs typeface="Times New Roman"/>
            </a:endParaRPr>
          </a:p>
          <a:p>
            <a:pPr marL="186144"/>
            <a:r>
              <a:rPr sz="1929" b="1" spc="18" baseline="5555" dirty="0">
                <a:solidFill>
                  <a:srgbClr val="0099C0"/>
                </a:solidFill>
                <a:latin typeface="맑은 고딕"/>
                <a:cs typeface="맑은 고딕"/>
              </a:rPr>
              <a:t>01</a:t>
            </a:r>
            <a:r>
              <a:rPr lang="en-US" sz="1929" b="1" spc="18" dirty="0">
                <a:solidFill>
                  <a:srgbClr val="0099C0"/>
                </a:solidFill>
                <a:latin typeface="맑은 고딕"/>
                <a:cs typeface="맑은 고딕"/>
              </a:rPr>
              <a:t> Deliver effective solutions into deep dermis</a:t>
            </a:r>
            <a:endParaRPr sz="1286" dirty="0">
              <a:latin typeface="맑은 고딕"/>
              <a:cs typeface="맑은 고딕"/>
            </a:endParaRPr>
          </a:p>
        </p:txBody>
      </p:sp>
      <p:sp>
        <p:nvSpPr>
          <p:cNvPr id="10" name="object 7"/>
          <p:cNvSpPr txBox="1"/>
          <p:nvPr/>
        </p:nvSpPr>
        <p:spPr>
          <a:xfrm>
            <a:off x="2789068" y="2427921"/>
            <a:ext cx="5871754" cy="798222"/>
          </a:xfrm>
          <a:prstGeom prst="rect">
            <a:avLst/>
          </a:prstGeom>
          <a:solidFill>
            <a:srgbClr val="F1F1F1"/>
          </a:solidFill>
        </p:spPr>
        <p:txBody>
          <a:bodyPr vert="horz" wrap="square" lIns="0" tIns="6531" rIns="0" bIns="0" rtlCol="0">
            <a:spAutoFit/>
          </a:bodyPr>
          <a:lstStyle/>
          <a:p>
            <a:pPr>
              <a:spcBef>
                <a:spcPts val="51"/>
              </a:spcBef>
            </a:pPr>
            <a:endParaRPr sz="1286" dirty="0">
              <a:latin typeface="Times New Roman"/>
              <a:cs typeface="Times New Roman"/>
            </a:endParaRPr>
          </a:p>
          <a:p>
            <a:pPr marL="186144"/>
            <a:r>
              <a:rPr sz="1929" b="1" spc="18" baseline="5555" dirty="0">
                <a:solidFill>
                  <a:srgbClr val="0099C0"/>
                </a:solidFill>
                <a:latin typeface="맑은 고딕"/>
                <a:cs typeface="맑은 고딕"/>
              </a:rPr>
              <a:t>0</a:t>
            </a:r>
            <a:r>
              <a:rPr lang="en-US" sz="1929" b="1" spc="18" baseline="5555" dirty="0">
                <a:solidFill>
                  <a:srgbClr val="0099C0"/>
                </a:solidFill>
                <a:latin typeface="맑은 고딕"/>
                <a:cs typeface="맑은 고딕"/>
              </a:rPr>
              <a:t>2</a:t>
            </a:r>
            <a:r>
              <a:rPr lang="en-US" sz="1929" b="1" spc="18" dirty="0">
                <a:solidFill>
                  <a:srgbClr val="0099C0"/>
                </a:solidFill>
                <a:latin typeface="맑은 고딕"/>
                <a:cs typeface="맑은 고딕"/>
              </a:rPr>
              <a:t> Skin sedation after IPL, lasers, MTS any painful care</a:t>
            </a:r>
            <a:endParaRPr sz="1286" dirty="0">
              <a:latin typeface="맑은 고딕"/>
              <a:cs typeface="맑은 고딕"/>
            </a:endParaRPr>
          </a:p>
        </p:txBody>
      </p:sp>
      <p:sp>
        <p:nvSpPr>
          <p:cNvPr id="12" name="object 7"/>
          <p:cNvSpPr txBox="1"/>
          <p:nvPr/>
        </p:nvSpPr>
        <p:spPr>
          <a:xfrm>
            <a:off x="2770557" y="3496650"/>
            <a:ext cx="6221043" cy="798222"/>
          </a:xfrm>
          <a:prstGeom prst="rect">
            <a:avLst/>
          </a:prstGeom>
          <a:solidFill>
            <a:srgbClr val="F1F1F1"/>
          </a:solidFill>
        </p:spPr>
        <p:txBody>
          <a:bodyPr vert="horz" wrap="square" lIns="0" tIns="6531" rIns="0" bIns="0" rtlCol="0">
            <a:spAutoFit/>
          </a:bodyPr>
          <a:lstStyle/>
          <a:p>
            <a:pPr>
              <a:spcBef>
                <a:spcPts val="51"/>
              </a:spcBef>
            </a:pPr>
            <a:endParaRPr sz="1286" dirty="0">
              <a:latin typeface="Times New Roman"/>
              <a:cs typeface="Times New Roman"/>
            </a:endParaRPr>
          </a:p>
          <a:p>
            <a:pPr marL="186144"/>
            <a:r>
              <a:rPr lang="en-US" sz="1929" b="1" spc="18" baseline="5555" dirty="0">
                <a:solidFill>
                  <a:srgbClr val="0099C0"/>
                </a:solidFill>
                <a:latin typeface="맑은 고딕"/>
                <a:cs typeface="맑은 고딕"/>
              </a:rPr>
              <a:t>03.</a:t>
            </a:r>
            <a:r>
              <a:rPr lang="en-US" sz="1929" b="1" spc="18" dirty="0">
                <a:solidFill>
                  <a:srgbClr val="0099C0"/>
                </a:solidFill>
                <a:latin typeface="맑은 고딕"/>
                <a:cs typeface="맑은 고딕"/>
              </a:rPr>
              <a:t>Skin tightening and TDDS(products absorption) simultaneously</a:t>
            </a:r>
            <a:endParaRPr sz="1286" dirty="0">
              <a:latin typeface="맑은 고딕"/>
              <a:cs typeface="맑은 고딕"/>
            </a:endParaRPr>
          </a:p>
        </p:txBody>
      </p:sp>
      <p:pic>
        <p:nvPicPr>
          <p:cNvPr id="8" name="그림 7"/>
          <p:cNvPicPr>
            <a:picLocks noChangeAspect="1"/>
          </p:cNvPicPr>
          <p:nvPr/>
        </p:nvPicPr>
        <p:blipFill>
          <a:blip r:embed="rId2"/>
          <a:stretch>
            <a:fillRect/>
          </a:stretch>
        </p:blipFill>
        <p:spPr>
          <a:xfrm>
            <a:off x="0" y="0"/>
            <a:ext cx="9166193" cy="741225"/>
          </a:xfrm>
          <a:prstGeom prst="rect">
            <a:avLst/>
          </a:prstGeom>
        </p:spPr>
      </p:pic>
      <p:sp>
        <p:nvSpPr>
          <p:cNvPr id="9" name="TextBox 8"/>
          <p:cNvSpPr txBox="1"/>
          <p:nvPr/>
        </p:nvSpPr>
        <p:spPr>
          <a:xfrm>
            <a:off x="78235" y="215067"/>
            <a:ext cx="7694165" cy="400110"/>
          </a:xfrm>
          <a:prstGeom prst="rect">
            <a:avLst/>
          </a:prstGeom>
          <a:noFill/>
        </p:spPr>
        <p:txBody>
          <a:bodyPr wrap="square" rtlCol="0">
            <a:spAutoFit/>
          </a:bodyPr>
          <a:lstStyle/>
          <a:p>
            <a:r>
              <a:rPr lang="en-US" altLang="ko-KR" sz="2000" b="1" dirty="0">
                <a:solidFill>
                  <a:schemeClr val="bg1"/>
                </a:solidFill>
                <a:latin typeface="Verdana" panose="020B0604030504040204" pitchFamily="34" charset="0"/>
                <a:ea typeface="Verdana" panose="020B0604030504040204" pitchFamily="34" charset="0"/>
              </a:rPr>
              <a:t>7</a:t>
            </a:r>
            <a:r>
              <a:rPr lang="en-US" altLang="ko-KR" sz="2000" b="1" dirty="0" smtClean="0">
                <a:solidFill>
                  <a:schemeClr val="bg1"/>
                </a:solidFill>
                <a:latin typeface="Verdana" panose="020B0604030504040204" pitchFamily="34" charset="0"/>
                <a:ea typeface="Verdana" panose="020B0604030504040204" pitchFamily="34" charset="0"/>
              </a:rPr>
              <a:t> </a:t>
            </a:r>
            <a:r>
              <a:rPr lang="en-US" altLang="ko-KR" sz="2000" b="1" dirty="0">
                <a:solidFill>
                  <a:schemeClr val="bg1"/>
                </a:solidFill>
                <a:latin typeface="Verdana" panose="020B0604030504040204" pitchFamily="34" charset="0"/>
                <a:ea typeface="Verdana" panose="020B0604030504040204" pitchFamily="34" charset="0"/>
              </a:rPr>
              <a:t>cares in 1 device present Variety usages</a:t>
            </a:r>
            <a:endParaRPr lang="ko-KR" altLang="en-US" sz="2000" b="1" dirty="0">
              <a:solidFill>
                <a:schemeClr val="bg1"/>
              </a:solidFill>
              <a:latin typeface="Verdana" panose="020B0604030504040204" pitchFamily="34" charset="0"/>
            </a:endParaRPr>
          </a:p>
        </p:txBody>
      </p:sp>
      <p:sp>
        <p:nvSpPr>
          <p:cNvPr id="13" name="object 7"/>
          <p:cNvSpPr txBox="1"/>
          <p:nvPr/>
        </p:nvSpPr>
        <p:spPr>
          <a:xfrm>
            <a:off x="2789068" y="4537745"/>
            <a:ext cx="6126332" cy="496857"/>
          </a:xfrm>
          <a:prstGeom prst="rect">
            <a:avLst/>
          </a:prstGeom>
          <a:solidFill>
            <a:srgbClr val="F1F1F1"/>
          </a:solidFill>
        </p:spPr>
        <p:txBody>
          <a:bodyPr vert="horz" wrap="square" lIns="0" tIns="6531" rIns="0" bIns="0" rtlCol="0">
            <a:spAutoFit/>
          </a:bodyPr>
          <a:lstStyle/>
          <a:p>
            <a:pPr>
              <a:spcBef>
                <a:spcPts val="51"/>
              </a:spcBef>
            </a:pPr>
            <a:endParaRPr sz="1286" dirty="0">
              <a:latin typeface="Times New Roman"/>
              <a:cs typeface="Times New Roman"/>
            </a:endParaRPr>
          </a:p>
          <a:p>
            <a:pPr marL="186144"/>
            <a:r>
              <a:rPr lang="en-US" sz="1900" b="1" spc="18" baseline="5555" dirty="0">
                <a:solidFill>
                  <a:srgbClr val="0099C0"/>
                </a:solidFill>
                <a:latin typeface="맑은 고딕"/>
                <a:cs typeface="맑은 고딕"/>
              </a:rPr>
              <a:t>04.Achieve S</a:t>
            </a:r>
            <a:r>
              <a:rPr lang="en-US" sz="1900" b="1" spc="18" dirty="0">
                <a:solidFill>
                  <a:srgbClr val="0099C0"/>
                </a:solidFill>
                <a:latin typeface="맑은 고딕"/>
                <a:cs typeface="맑은 고딕"/>
              </a:rPr>
              <a:t>ynergy effect followed by toning</a:t>
            </a:r>
            <a:endParaRPr sz="1900" dirty="0">
              <a:latin typeface="맑은 고딕"/>
              <a:cs typeface="맑은 고딕"/>
            </a:endParaRPr>
          </a:p>
        </p:txBody>
      </p:sp>
      <p:pic>
        <p:nvPicPr>
          <p:cNvPr id="2" name="그림 1"/>
          <p:cNvPicPr>
            <a:picLocks noChangeAspect="1"/>
          </p:cNvPicPr>
          <p:nvPr/>
        </p:nvPicPr>
        <p:blipFill>
          <a:blip r:embed="rId3"/>
          <a:stretch>
            <a:fillRect/>
          </a:stretch>
        </p:blipFill>
        <p:spPr>
          <a:xfrm>
            <a:off x="78235" y="1447800"/>
            <a:ext cx="2498823" cy="3747766"/>
          </a:xfrm>
          <a:prstGeom prst="rect">
            <a:avLst/>
          </a:prstGeom>
        </p:spPr>
      </p:pic>
    </p:spTree>
    <p:extLst>
      <p:ext uri="{BB962C8B-B14F-4D97-AF65-F5344CB8AC3E}">
        <p14:creationId xmlns:p14="http://schemas.microsoft.com/office/powerpoint/2010/main" val="255598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a:stretch>
            <a:fillRect/>
          </a:stretch>
        </p:blipFill>
        <p:spPr>
          <a:xfrm>
            <a:off x="0" y="852081"/>
            <a:ext cx="9144000" cy="555919"/>
          </a:xfrm>
          <a:prstGeom prst="rect">
            <a:avLst/>
          </a:prstGeom>
        </p:spPr>
      </p:pic>
      <p:sp>
        <p:nvSpPr>
          <p:cNvPr id="10" name="TextBox 9"/>
          <p:cNvSpPr txBox="1"/>
          <p:nvPr/>
        </p:nvSpPr>
        <p:spPr>
          <a:xfrm>
            <a:off x="178723" y="999257"/>
            <a:ext cx="4702628" cy="323165"/>
          </a:xfrm>
          <a:prstGeom prst="rect">
            <a:avLst/>
          </a:prstGeom>
          <a:noFill/>
        </p:spPr>
        <p:txBody>
          <a:bodyPr wrap="square" rtlCol="0">
            <a:spAutoFit/>
          </a:bodyPr>
          <a:lstStyle/>
          <a:p>
            <a:r>
              <a:rPr lang="en-US" altLang="ko-KR" sz="1500" b="1" dirty="0">
                <a:solidFill>
                  <a:schemeClr val="accent1">
                    <a:lumMod val="50000"/>
                  </a:schemeClr>
                </a:solidFill>
                <a:latin typeface="Verdana" panose="020B0604030504040204" pitchFamily="34" charset="0"/>
                <a:ea typeface="Verdana" panose="020B0604030504040204" pitchFamily="34" charset="0"/>
              </a:rPr>
              <a:t>Complete Basic skin care </a:t>
            </a:r>
            <a:endParaRPr lang="ko-KR" altLang="en-US" sz="1500" b="1" dirty="0">
              <a:solidFill>
                <a:schemeClr val="accent1">
                  <a:lumMod val="50000"/>
                </a:schemeClr>
              </a:solidFill>
              <a:latin typeface="Verdana" panose="020B0604030504040204" pitchFamily="34" charset="0"/>
            </a:endParaRPr>
          </a:p>
        </p:txBody>
      </p:sp>
      <p:sp>
        <p:nvSpPr>
          <p:cNvPr id="13" name="TextBox 12"/>
          <p:cNvSpPr txBox="1"/>
          <p:nvPr/>
        </p:nvSpPr>
        <p:spPr>
          <a:xfrm>
            <a:off x="3363449" y="1576886"/>
            <a:ext cx="3440057" cy="230832"/>
          </a:xfrm>
          <a:prstGeom prst="rect">
            <a:avLst/>
          </a:prstGeom>
          <a:solidFill>
            <a:schemeClr val="accent2"/>
          </a:solidFill>
        </p:spPr>
        <p:txBody>
          <a:bodyPr wrap="square" rtlCol="0">
            <a:spAutoFit/>
          </a:bodyPr>
          <a:lstStyle/>
          <a:p>
            <a:r>
              <a:rPr lang="en-US" altLang="ko-KR" sz="900" dirty="0">
                <a:solidFill>
                  <a:schemeClr val="bg1"/>
                </a:solidFill>
              </a:rPr>
              <a:t>Variety Program with other medical esthetic skin cares</a:t>
            </a:r>
            <a:endParaRPr lang="ko-KR" altLang="en-US" sz="900" dirty="0">
              <a:solidFill>
                <a:schemeClr val="bg1"/>
              </a:solidFill>
            </a:endParaRPr>
          </a:p>
        </p:txBody>
      </p:sp>
      <p:sp>
        <p:nvSpPr>
          <p:cNvPr id="14" name="TextBox 13"/>
          <p:cNvSpPr txBox="1"/>
          <p:nvPr/>
        </p:nvSpPr>
        <p:spPr>
          <a:xfrm>
            <a:off x="3363450" y="1859583"/>
            <a:ext cx="4828744" cy="461665"/>
          </a:xfrm>
          <a:prstGeom prst="rect">
            <a:avLst/>
          </a:prstGeom>
          <a:noFill/>
        </p:spPr>
        <p:txBody>
          <a:bodyPr wrap="square" rtlCol="0">
            <a:spAutoFit/>
          </a:bodyPr>
          <a:lstStyle/>
          <a:p>
            <a:r>
              <a:rPr lang="en-US" altLang="ko-KR" sz="1200" u="sng" dirty="0">
                <a:latin typeface="Calibri" panose="020F0502020204030204" pitchFamily="34" charset="0"/>
                <a:cs typeface="Calibri" panose="020F0502020204030204" pitchFamily="34" charset="0"/>
              </a:rPr>
              <a:t>Skin regeneration Program</a:t>
            </a:r>
          </a:p>
          <a:p>
            <a:r>
              <a:rPr lang="en-US" altLang="ko-KR" sz="1200" dirty="0">
                <a:latin typeface="Calibri" panose="020F0502020204030204" pitchFamily="34" charset="0"/>
                <a:cs typeface="Calibri" panose="020F0502020204030204" pitchFamily="34" charset="0"/>
              </a:rPr>
              <a:t>Ultrasound + Q-Switched, Long Pulsed </a:t>
            </a:r>
            <a:r>
              <a:rPr lang="en-US" altLang="ko-KR" sz="1200" dirty="0" err="1">
                <a:latin typeface="Calibri" panose="020F0502020204030204" pitchFamily="34" charset="0"/>
                <a:cs typeface="Calibri" panose="020F0502020204030204" pitchFamily="34" charset="0"/>
              </a:rPr>
              <a:t>Nd:Yag</a:t>
            </a:r>
            <a:r>
              <a:rPr lang="en-US" altLang="ko-KR" sz="1200" dirty="0">
                <a:latin typeface="Calibri" panose="020F0502020204030204" pitchFamily="34" charset="0"/>
                <a:cs typeface="Calibri" panose="020F0502020204030204" pitchFamily="34" charset="0"/>
              </a:rPr>
              <a:t> (MLA, Genesis) +  </a:t>
            </a:r>
            <a:r>
              <a:rPr lang="en-US" altLang="ko-KR" sz="1200" dirty="0" err="1">
                <a:latin typeface="Calibri" panose="020F0502020204030204" pitchFamily="34" charset="0"/>
                <a:cs typeface="Calibri" panose="020F0502020204030204" pitchFamily="34" charset="0"/>
              </a:rPr>
              <a:t>Cryo</a:t>
            </a:r>
            <a:endParaRPr lang="ko-KR" altLang="en-US" sz="1200" dirty="0">
              <a:latin typeface="Calibri" panose="020F0502020204030204" pitchFamily="34" charset="0"/>
              <a:cs typeface="Calibri" panose="020F0502020204030204" pitchFamily="34" charset="0"/>
            </a:endParaRPr>
          </a:p>
        </p:txBody>
      </p:sp>
      <p:sp>
        <p:nvSpPr>
          <p:cNvPr id="16" name="TextBox 15"/>
          <p:cNvSpPr txBox="1"/>
          <p:nvPr/>
        </p:nvSpPr>
        <p:spPr>
          <a:xfrm>
            <a:off x="3363450" y="2675103"/>
            <a:ext cx="5034484" cy="830997"/>
          </a:xfrm>
          <a:prstGeom prst="rect">
            <a:avLst/>
          </a:prstGeom>
          <a:noFill/>
        </p:spPr>
        <p:txBody>
          <a:bodyPr wrap="square" rtlCol="0">
            <a:spAutoFit/>
          </a:bodyPr>
          <a:lstStyle/>
          <a:p>
            <a:r>
              <a:rPr lang="en-US" altLang="ko-KR" sz="1200" u="sng" dirty="0">
                <a:latin typeface="Calibri" panose="020F0502020204030204" pitchFamily="34" charset="0"/>
                <a:cs typeface="Calibri" panose="020F0502020204030204" pitchFamily="34" charset="0"/>
              </a:rPr>
              <a:t>Whitening Program</a:t>
            </a:r>
          </a:p>
          <a:p>
            <a:r>
              <a:rPr lang="en-US" altLang="ko-KR" sz="1200" dirty="0">
                <a:latin typeface="Calibri" panose="020F0502020204030204" pitchFamily="34" charset="0"/>
                <a:cs typeface="Calibri" panose="020F0502020204030204" pitchFamily="34" charset="0"/>
              </a:rPr>
              <a:t>Q-Switched </a:t>
            </a:r>
            <a:r>
              <a:rPr lang="en-US" altLang="ko-KR" sz="1200" dirty="0" err="1">
                <a:latin typeface="Calibri" panose="020F0502020204030204" pitchFamily="34" charset="0"/>
                <a:cs typeface="Calibri" panose="020F0502020204030204" pitchFamily="34" charset="0"/>
              </a:rPr>
              <a:t>Nd:Yag</a:t>
            </a:r>
            <a:r>
              <a:rPr lang="en-US" altLang="ko-KR" sz="1200" dirty="0">
                <a:latin typeface="Calibri" panose="020F0502020204030204" pitchFamily="34" charset="0"/>
                <a:cs typeface="Calibri" panose="020F0502020204030204" pitchFamily="34" charset="0"/>
              </a:rPr>
              <a:t>(Toning) +  </a:t>
            </a:r>
            <a:r>
              <a:rPr lang="en-US" altLang="ko-KR" sz="1200" dirty="0" err="1">
                <a:latin typeface="Calibri" panose="020F0502020204030204" pitchFamily="34" charset="0"/>
                <a:cs typeface="Calibri" panose="020F0502020204030204" pitchFamily="34" charset="0"/>
              </a:rPr>
              <a:t>Cryo</a:t>
            </a:r>
            <a:endParaRPr lang="en-US" altLang="ko-KR" sz="1200" dirty="0">
              <a:latin typeface="Calibri" panose="020F0502020204030204" pitchFamily="34" charset="0"/>
              <a:cs typeface="Calibri" panose="020F0502020204030204" pitchFamily="34" charset="0"/>
            </a:endParaRPr>
          </a:p>
          <a:p>
            <a:r>
              <a:rPr lang="en-US" altLang="ko-KR" sz="1200" dirty="0">
                <a:latin typeface="Calibri" panose="020F0502020204030204" pitchFamily="34" charset="0"/>
                <a:cs typeface="Calibri" panose="020F0502020204030204" pitchFamily="34" charset="0"/>
              </a:rPr>
              <a:t>+ Iontophoresis with Vitamin C</a:t>
            </a:r>
          </a:p>
          <a:p>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Ionzyme</a:t>
            </a:r>
            <a:r>
              <a:rPr lang="en-US" altLang="ko-KR" sz="1200" dirty="0">
                <a:latin typeface="Calibri" panose="020F0502020204030204" pitchFamily="34" charset="0"/>
                <a:cs typeface="Calibri" panose="020F0502020204030204" pitchFamily="34" charset="0"/>
              </a:rPr>
              <a:t> with Mask Pack </a:t>
            </a:r>
            <a:endParaRPr lang="ko-KR" altLang="en-US" sz="1200" dirty="0">
              <a:latin typeface="Calibri" panose="020F0502020204030204" pitchFamily="34" charset="0"/>
              <a:cs typeface="Calibri" panose="020F0502020204030204" pitchFamily="34" charset="0"/>
            </a:endParaRPr>
          </a:p>
        </p:txBody>
      </p:sp>
      <p:sp>
        <p:nvSpPr>
          <p:cNvPr id="22" name="TextBox 21"/>
          <p:cNvSpPr txBox="1"/>
          <p:nvPr/>
        </p:nvSpPr>
        <p:spPr>
          <a:xfrm>
            <a:off x="182870" y="1576886"/>
            <a:ext cx="847725" cy="230832"/>
          </a:xfrm>
          <a:prstGeom prst="rect">
            <a:avLst/>
          </a:prstGeom>
          <a:solidFill>
            <a:schemeClr val="accent2"/>
          </a:solidFill>
        </p:spPr>
        <p:txBody>
          <a:bodyPr wrap="square" rtlCol="0">
            <a:spAutoFit/>
          </a:bodyPr>
          <a:lstStyle/>
          <a:p>
            <a:r>
              <a:rPr lang="en-US" altLang="ko-KR" sz="900" dirty="0">
                <a:solidFill>
                  <a:schemeClr val="bg1"/>
                </a:solidFill>
              </a:rPr>
              <a:t>Full Skin care</a:t>
            </a:r>
            <a:endParaRPr lang="ko-KR" altLang="en-US" sz="900" dirty="0">
              <a:solidFill>
                <a:schemeClr val="bg1"/>
              </a:solidFill>
            </a:endParaRPr>
          </a:p>
        </p:txBody>
      </p:sp>
      <p:sp>
        <p:nvSpPr>
          <p:cNvPr id="25" name="TextBox 24"/>
          <p:cNvSpPr txBox="1"/>
          <p:nvPr/>
        </p:nvSpPr>
        <p:spPr>
          <a:xfrm>
            <a:off x="122697" y="1814782"/>
            <a:ext cx="1454643" cy="276999"/>
          </a:xfrm>
          <a:prstGeom prst="rect">
            <a:avLst/>
          </a:prstGeom>
          <a:noFill/>
        </p:spPr>
        <p:txBody>
          <a:bodyPr wrap="square" rtlCol="0">
            <a:spAutoFit/>
          </a:bodyPr>
          <a:lstStyle/>
          <a:p>
            <a:r>
              <a:rPr lang="en-US" altLang="ko-KR" sz="1200" dirty="0">
                <a:latin typeface="Calibri" panose="020F0502020204030204" pitchFamily="34" charset="0"/>
                <a:cs typeface="Calibri" panose="020F0502020204030204" pitchFamily="34" charset="0"/>
              </a:rPr>
              <a:t>Step 1. Heating</a:t>
            </a:r>
            <a:endParaRPr lang="ko-KR" altLang="en-US" sz="1200" dirty="0">
              <a:latin typeface="Calibri" panose="020F0502020204030204" pitchFamily="34" charset="0"/>
              <a:cs typeface="Calibri" panose="020F0502020204030204" pitchFamily="34" charset="0"/>
            </a:endParaRPr>
          </a:p>
        </p:txBody>
      </p:sp>
      <p:sp>
        <p:nvSpPr>
          <p:cNvPr id="26" name="TextBox 25"/>
          <p:cNvSpPr txBox="1"/>
          <p:nvPr/>
        </p:nvSpPr>
        <p:spPr>
          <a:xfrm>
            <a:off x="122697" y="2044249"/>
            <a:ext cx="1884827" cy="276999"/>
          </a:xfrm>
          <a:prstGeom prst="rect">
            <a:avLst/>
          </a:prstGeom>
          <a:noFill/>
        </p:spPr>
        <p:txBody>
          <a:bodyPr wrap="square" rtlCol="0">
            <a:spAutoFit/>
          </a:bodyPr>
          <a:lstStyle/>
          <a:p>
            <a:r>
              <a:rPr lang="en-US" altLang="ko-KR" sz="1200" dirty="0">
                <a:latin typeface="Calibri" panose="020F0502020204030204" pitchFamily="34" charset="0"/>
                <a:cs typeface="Calibri" panose="020F0502020204030204" pitchFamily="34" charset="0"/>
              </a:rPr>
              <a:t>Step 2. Scrubber</a:t>
            </a:r>
            <a:endParaRPr lang="ko-KR" altLang="en-US" sz="1200" dirty="0">
              <a:latin typeface="Calibri" panose="020F0502020204030204" pitchFamily="34" charset="0"/>
              <a:cs typeface="Calibri" panose="020F0502020204030204" pitchFamily="34" charset="0"/>
            </a:endParaRPr>
          </a:p>
        </p:txBody>
      </p:sp>
      <p:sp>
        <p:nvSpPr>
          <p:cNvPr id="27" name="TextBox 26"/>
          <p:cNvSpPr txBox="1"/>
          <p:nvPr/>
        </p:nvSpPr>
        <p:spPr>
          <a:xfrm>
            <a:off x="125356" y="2313196"/>
            <a:ext cx="1782416" cy="276999"/>
          </a:xfrm>
          <a:prstGeom prst="rect">
            <a:avLst/>
          </a:prstGeom>
          <a:noFill/>
        </p:spPr>
        <p:txBody>
          <a:bodyPr wrap="square" rtlCol="0">
            <a:spAutoFit/>
          </a:bodyPr>
          <a:lstStyle/>
          <a:p>
            <a:r>
              <a:rPr lang="en-US" altLang="ko-KR" sz="1200" dirty="0">
                <a:latin typeface="Calibri" panose="020F0502020204030204" pitchFamily="34" charset="0"/>
                <a:cs typeface="Calibri" panose="020F0502020204030204" pitchFamily="34" charset="0"/>
              </a:rPr>
              <a:t>Step 3. Ultrasound</a:t>
            </a:r>
            <a:endParaRPr lang="ko-KR" altLang="en-US" sz="1200" dirty="0">
              <a:latin typeface="Calibri" panose="020F0502020204030204" pitchFamily="34" charset="0"/>
              <a:cs typeface="Calibri" panose="020F0502020204030204" pitchFamily="34" charset="0"/>
            </a:endParaRPr>
          </a:p>
        </p:txBody>
      </p:sp>
      <p:sp>
        <p:nvSpPr>
          <p:cNvPr id="28" name="TextBox 27"/>
          <p:cNvSpPr txBox="1"/>
          <p:nvPr/>
        </p:nvSpPr>
        <p:spPr>
          <a:xfrm>
            <a:off x="122696" y="2562485"/>
            <a:ext cx="2177312" cy="276999"/>
          </a:xfrm>
          <a:prstGeom prst="rect">
            <a:avLst/>
          </a:prstGeom>
          <a:noFill/>
        </p:spPr>
        <p:txBody>
          <a:bodyPr wrap="square" rtlCol="0">
            <a:spAutoFit/>
          </a:bodyPr>
          <a:lstStyle/>
          <a:p>
            <a:r>
              <a:rPr lang="en-US" altLang="ko-KR" sz="1200" dirty="0">
                <a:latin typeface="Calibri" panose="020F0502020204030204" pitchFamily="34" charset="0"/>
                <a:cs typeface="Calibri" panose="020F0502020204030204" pitchFamily="34" charset="0"/>
              </a:rPr>
              <a:t>Step 4.Cryo+Electroporation</a:t>
            </a:r>
            <a:endParaRPr lang="ko-KR" altLang="en-US" sz="1200" dirty="0">
              <a:latin typeface="Calibri" panose="020F0502020204030204" pitchFamily="34" charset="0"/>
              <a:cs typeface="Calibri" panose="020F0502020204030204" pitchFamily="34" charset="0"/>
            </a:endParaRPr>
          </a:p>
        </p:txBody>
      </p:sp>
      <p:sp>
        <p:nvSpPr>
          <p:cNvPr id="29" name="TextBox 28"/>
          <p:cNvSpPr txBox="1"/>
          <p:nvPr/>
        </p:nvSpPr>
        <p:spPr>
          <a:xfrm>
            <a:off x="122697" y="2834398"/>
            <a:ext cx="1515910" cy="276999"/>
          </a:xfrm>
          <a:prstGeom prst="rect">
            <a:avLst/>
          </a:prstGeom>
          <a:noFill/>
        </p:spPr>
        <p:txBody>
          <a:bodyPr wrap="square" rtlCol="0">
            <a:spAutoFit/>
          </a:bodyPr>
          <a:lstStyle/>
          <a:p>
            <a:r>
              <a:rPr lang="en-US" altLang="ko-KR" sz="1200" dirty="0">
                <a:latin typeface="Calibri" panose="020F0502020204030204" pitchFamily="34" charset="0"/>
                <a:cs typeface="Calibri" panose="020F0502020204030204" pitchFamily="34" charset="0"/>
              </a:rPr>
              <a:t>Step 5.Iontophoresis</a:t>
            </a:r>
            <a:endParaRPr lang="ko-KR" altLang="en-US" sz="1200" dirty="0">
              <a:latin typeface="Calibri" panose="020F0502020204030204" pitchFamily="34" charset="0"/>
              <a:cs typeface="Calibri" panose="020F0502020204030204" pitchFamily="34" charset="0"/>
            </a:endParaRPr>
          </a:p>
        </p:txBody>
      </p:sp>
      <p:sp>
        <p:nvSpPr>
          <p:cNvPr id="30" name="TextBox 29"/>
          <p:cNvSpPr txBox="1"/>
          <p:nvPr/>
        </p:nvSpPr>
        <p:spPr>
          <a:xfrm>
            <a:off x="122697" y="3079060"/>
            <a:ext cx="1515910" cy="276999"/>
          </a:xfrm>
          <a:prstGeom prst="rect">
            <a:avLst/>
          </a:prstGeom>
          <a:noFill/>
        </p:spPr>
        <p:txBody>
          <a:bodyPr wrap="square" rtlCol="0">
            <a:spAutoFit/>
          </a:bodyPr>
          <a:lstStyle/>
          <a:p>
            <a:r>
              <a:rPr lang="en-US" altLang="ko-KR" sz="1200" dirty="0">
                <a:latin typeface="Calibri" panose="020F0502020204030204" pitchFamily="34" charset="0"/>
                <a:cs typeface="Calibri" panose="020F0502020204030204" pitchFamily="34" charset="0"/>
              </a:rPr>
              <a:t>Step 6.Ionzyme</a:t>
            </a:r>
            <a:endParaRPr lang="ko-KR"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132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026558"/>
            <a:ext cx="8686800" cy="400110"/>
          </a:xfrm>
          <a:prstGeom prst="rect">
            <a:avLst/>
          </a:prstGeom>
          <a:noFill/>
        </p:spPr>
        <p:txBody>
          <a:bodyPr wrap="square" rtlCol="0">
            <a:spAutoFit/>
          </a:bodyPr>
          <a:lstStyle/>
          <a:p>
            <a:r>
              <a:rPr lang="en-US" altLang="ko-KR" sz="2000" dirty="0">
                <a:solidFill>
                  <a:schemeClr val="accent5">
                    <a:lumMod val="60000"/>
                    <a:lumOff val="40000"/>
                  </a:schemeClr>
                </a:solidFill>
                <a:effectLst>
                  <a:outerShdw blurRad="38100" dist="38100" dir="2700000" algn="tl">
                    <a:srgbClr val="000000">
                      <a:alpha val="43137"/>
                    </a:srgbClr>
                  </a:outerShdw>
                </a:effectLst>
              </a:rPr>
              <a:t>Inner dryness, Bad dryness can be solves with Moisture</a:t>
            </a:r>
            <a:endParaRPr lang="ko-KR" altLang="en-US" sz="2000" dirty="0">
              <a:solidFill>
                <a:schemeClr val="accent5">
                  <a:lumMod val="60000"/>
                  <a:lumOff val="40000"/>
                </a:schemeClr>
              </a:solidFill>
              <a:effectLst>
                <a:outerShdw blurRad="38100" dist="38100" dir="2700000" algn="tl">
                  <a:srgbClr val="000000">
                    <a:alpha val="43137"/>
                  </a:srgbClr>
                </a:outerShdw>
              </a:effectLst>
            </a:endParaRPr>
          </a:p>
        </p:txBody>
      </p:sp>
      <p:sp>
        <p:nvSpPr>
          <p:cNvPr id="6" name="TextBox 5"/>
          <p:cNvSpPr txBox="1"/>
          <p:nvPr/>
        </p:nvSpPr>
        <p:spPr>
          <a:xfrm>
            <a:off x="76200" y="1564481"/>
            <a:ext cx="9220200" cy="400110"/>
          </a:xfrm>
          <a:prstGeom prst="rect">
            <a:avLst/>
          </a:prstGeom>
          <a:noFill/>
        </p:spPr>
        <p:txBody>
          <a:bodyPr wrap="square" rtlCol="0">
            <a:spAutoFit/>
          </a:bodyPr>
          <a:lstStyle/>
          <a:p>
            <a:r>
              <a:rPr lang="en-US" altLang="ko-KR" sz="2000" dirty="0">
                <a:solidFill>
                  <a:schemeClr val="accent5">
                    <a:lumMod val="60000"/>
                    <a:lumOff val="40000"/>
                  </a:schemeClr>
                </a:solidFill>
                <a:effectLst>
                  <a:outerShdw blurRad="38100" dist="38100" dir="2700000" algn="tl">
                    <a:srgbClr val="000000">
                      <a:alpha val="43137"/>
                    </a:srgbClr>
                  </a:outerShdw>
                </a:effectLst>
              </a:rPr>
              <a:t>Comfortable Total Care without pain</a:t>
            </a:r>
            <a:endParaRPr lang="ko-KR" altLang="en-US" sz="2000" dirty="0">
              <a:solidFill>
                <a:schemeClr val="accent5">
                  <a:lumMod val="60000"/>
                  <a:lumOff val="40000"/>
                </a:schemeClr>
              </a:solidFill>
              <a:effectLst>
                <a:outerShdw blurRad="38100" dist="38100" dir="2700000" algn="tl">
                  <a:srgbClr val="000000">
                    <a:alpha val="43137"/>
                  </a:srgbClr>
                </a:outerShdw>
              </a:effectLst>
            </a:endParaRPr>
          </a:p>
        </p:txBody>
      </p:sp>
      <p:sp>
        <p:nvSpPr>
          <p:cNvPr id="7" name="TextBox 6"/>
          <p:cNvSpPr txBox="1"/>
          <p:nvPr/>
        </p:nvSpPr>
        <p:spPr>
          <a:xfrm>
            <a:off x="57705" y="4893410"/>
            <a:ext cx="8839200" cy="954107"/>
          </a:xfrm>
          <a:prstGeom prst="rect">
            <a:avLst/>
          </a:prstGeom>
          <a:noFill/>
        </p:spPr>
        <p:txBody>
          <a:bodyPr wrap="square" rtlCol="0">
            <a:spAutoFit/>
          </a:bodyPr>
          <a:lstStyle/>
          <a:p>
            <a:r>
              <a:rPr lang="en-US" altLang="ko-KR" sz="2000" dirty="0">
                <a:solidFill>
                  <a:schemeClr val="accent5">
                    <a:lumMod val="60000"/>
                    <a:lumOff val="40000"/>
                  </a:schemeClr>
                </a:solidFill>
                <a:effectLst>
                  <a:outerShdw blurRad="38100" dist="38100" dir="2700000" algn="tl">
                    <a:srgbClr val="000000">
                      <a:alpha val="43137"/>
                    </a:srgbClr>
                  </a:outerShdw>
                </a:effectLst>
              </a:rPr>
              <a:t>Helps to regenerate skin by penetrating vitamin C deep dermis</a:t>
            </a:r>
          </a:p>
          <a:p>
            <a:r>
              <a:rPr lang="en-US" altLang="ko-KR" sz="1800" dirty="0">
                <a:solidFill>
                  <a:srgbClr val="DD6523"/>
                </a:solidFill>
                <a:effectLst>
                  <a:outerShdw blurRad="38100" dist="38100" dir="2700000" algn="tl">
                    <a:srgbClr val="000000">
                      <a:alpha val="43137"/>
                    </a:srgbClr>
                  </a:outerShdw>
                </a:effectLst>
              </a:rPr>
              <a:t>* Vitamin C functions in skin: Inhibition of pigmentation, skin cells activation, whitening, regeneration of acne scars etc.</a:t>
            </a:r>
            <a:endParaRPr lang="ko-KR" altLang="en-US" sz="1800" dirty="0">
              <a:solidFill>
                <a:srgbClr val="DD6523"/>
              </a:solidFill>
              <a:effectLst>
                <a:outerShdw blurRad="38100" dist="38100" dir="2700000" algn="tl">
                  <a:srgbClr val="000000">
                    <a:alpha val="43137"/>
                  </a:srgbClr>
                </a:outerShdw>
              </a:effectLst>
            </a:endParaRPr>
          </a:p>
        </p:txBody>
      </p:sp>
      <p:pic>
        <p:nvPicPr>
          <p:cNvPr id="10" name="그림 9"/>
          <p:cNvPicPr>
            <a:picLocks noChangeAspect="1"/>
          </p:cNvPicPr>
          <p:nvPr/>
        </p:nvPicPr>
        <p:blipFill>
          <a:blip r:embed="rId2"/>
          <a:stretch>
            <a:fillRect/>
          </a:stretch>
        </p:blipFill>
        <p:spPr>
          <a:xfrm>
            <a:off x="1" y="-15231"/>
            <a:ext cx="9144000" cy="741225"/>
          </a:xfrm>
          <a:prstGeom prst="rect">
            <a:avLst/>
          </a:prstGeom>
        </p:spPr>
      </p:pic>
      <p:sp>
        <p:nvSpPr>
          <p:cNvPr id="11" name="TextBox 10"/>
          <p:cNvSpPr txBox="1"/>
          <p:nvPr/>
        </p:nvSpPr>
        <p:spPr>
          <a:xfrm>
            <a:off x="152400" y="126221"/>
            <a:ext cx="6270171" cy="400110"/>
          </a:xfrm>
          <a:prstGeom prst="rect">
            <a:avLst/>
          </a:prstGeom>
          <a:noFill/>
        </p:spPr>
        <p:txBody>
          <a:bodyPr wrap="square" rtlCol="0">
            <a:spAutoFit/>
          </a:bodyPr>
          <a:lstStyle/>
          <a:p>
            <a:r>
              <a:rPr lang="en-US" altLang="ko-KR" sz="2000" b="1" dirty="0" smtClean="0">
                <a:solidFill>
                  <a:schemeClr val="bg1"/>
                </a:solidFill>
                <a:latin typeface="Verdana" panose="020B0604030504040204" pitchFamily="34" charset="0"/>
              </a:rPr>
              <a:t>Este7 </a:t>
            </a:r>
            <a:r>
              <a:rPr lang="en-US" altLang="ko-KR" sz="2000" b="1" dirty="0">
                <a:solidFill>
                  <a:schemeClr val="bg1"/>
                </a:solidFill>
                <a:latin typeface="Verdana" panose="020B0604030504040204" pitchFamily="34" charset="0"/>
              </a:rPr>
              <a:t>Benefits  </a:t>
            </a:r>
            <a:endParaRPr lang="ko-KR" altLang="en-US" sz="2000" b="1" dirty="0">
              <a:solidFill>
                <a:schemeClr val="bg1"/>
              </a:solidFill>
              <a:latin typeface="Verdana" panose="020B0604030504040204" pitchFamily="34" charset="0"/>
            </a:endParaRPr>
          </a:p>
        </p:txBody>
      </p:sp>
      <p:pic>
        <p:nvPicPr>
          <p:cNvPr id="8" name="그림 7" descr="사람이(가) 표시된 사진&#10;&#10;자동 생성된 설명">
            <a:extLst>
              <a:ext uri="{FF2B5EF4-FFF2-40B4-BE49-F238E27FC236}">
                <a16:creationId xmlns:a16="http://schemas.microsoft.com/office/drawing/2014/main" id="{A064FDAD-B5C1-4B1A-9885-91AFD8F062BB}"/>
              </a:ext>
            </a:extLst>
          </p:cNvPr>
          <p:cNvPicPr>
            <a:picLocks noChangeAspect="1"/>
          </p:cNvPicPr>
          <p:nvPr/>
        </p:nvPicPr>
        <p:blipFill>
          <a:blip r:embed="rId3"/>
          <a:stretch>
            <a:fillRect/>
          </a:stretch>
        </p:blipFill>
        <p:spPr>
          <a:xfrm>
            <a:off x="2057400" y="2244685"/>
            <a:ext cx="4093573" cy="2420930"/>
          </a:xfrm>
          <a:prstGeom prst="rect">
            <a:avLst/>
          </a:prstGeom>
        </p:spPr>
      </p:pic>
    </p:spTree>
    <p:extLst>
      <p:ext uri="{BB962C8B-B14F-4D97-AF65-F5344CB8AC3E}">
        <p14:creationId xmlns:p14="http://schemas.microsoft.com/office/powerpoint/2010/main" val="339564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extLst>
              <p:ext uri="{D42A27DB-BD31-4B8C-83A1-F6EECF244321}">
                <p14:modId xmlns:p14="http://schemas.microsoft.com/office/powerpoint/2010/main" val="264475487"/>
              </p:ext>
            </p:extLst>
          </p:nvPr>
        </p:nvGraphicFramePr>
        <p:xfrm>
          <a:off x="62460" y="990600"/>
          <a:ext cx="9046029" cy="5665857"/>
        </p:xfrm>
        <a:graphic>
          <a:graphicData uri="http://schemas.openxmlformats.org/drawingml/2006/table">
            <a:tbl>
              <a:tblPr firstRow="1" bandRow="1">
                <a:tableStyleId>{5C22544A-7EE6-4342-B048-85BDC9FD1C3A}</a:tableStyleId>
              </a:tblPr>
              <a:tblGrid>
                <a:gridCol w="2224314">
                  <a:extLst>
                    <a:ext uri="{9D8B030D-6E8A-4147-A177-3AD203B41FA5}">
                      <a16:colId xmlns:a16="http://schemas.microsoft.com/office/drawing/2014/main" val="844745029"/>
                    </a:ext>
                  </a:extLst>
                </a:gridCol>
                <a:gridCol w="6821715">
                  <a:extLst>
                    <a:ext uri="{9D8B030D-6E8A-4147-A177-3AD203B41FA5}">
                      <a16:colId xmlns:a16="http://schemas.microsoft.com/office/drawing/2014/main" val="1360046356"/>
                    </a:ext>
                  </a:extLst>
                </a:gridCol>
              </a:tblGrid>
              <a:tr h="533400">
                <a:tc>
                  <a:txBody>
                    <a:bodyPr/>
                    <a:lstStyle/>
                    <a:p>
                      <a:pPr latinLnBrk="1"/>
                      <a:r>
                        <a:rPr lang="en-US" altLang="ko-KR" sz="1300" dirty="0"/>
                        <a:t>TDDS</a:t>
                      </a:r>
                    </a:p>
                    <a:p>
                      <a:pPr latinLnBrk="1"/>
                      <a:r>
                        <a:rPr lang="en-US" altLang="ko-KR" sz="1300" dirty="0"/>
                        <a:t>(Trans Dermal</a:t>
                      </a:r>
                      <a:r>
                        <a:rPr lang="en-US" altLang="ko-KR" sz="1300" baseline="0" dirty="0"/>
                        <a:t> Drug Delivery system)</a:t>
                      </a:r>
                      <a:endParaRPr lang="ko-KR" altLang="en-US" sz="1300" dirty="0"/>
                    </a:p>
                  </a:txBody>
                  <a:tcPr marL="235131" marR="235131" marT="117566" marB="117566"/>
                </a:tc>
                <a:tc>
                  <a:txBody>
                    <a:bodyPr/>
                    <a:lstStyle/>
                    <a:p>
                      <a:pPr latinLnBrk="1"/>
                      <a:r>
                        <a:rPr lang="en-US" altLang="ko-KR" sz="1300" dirty="0"/>
                        <a:t>                                             </a:t>
                      </a:r>
                    </a:p>
                    <a:p>
                      <a:pPr latinLnBrk="1"/>
                      <a:r>
                        <a:rPr lang="en-US" altLang="ko-KR" sz="2100" dirty="0"/>
                        <a:t>                                          Mechanism</a:t>
                      </a:r>
                      <a:endParaRPr lang="ko-KR" altLang="en-US" sz="2100" dirty="0"/>
                    </a:p>
                  </a:txBody>
                  <a:tcPr marL="235131" marR="235131" marT="117566" marB="117566"/>
                </a:tc>
                <a:extLst>
                  <a:ext uri="{0D108BD9-81ED-4DB2-BD59-A6C34878D82A}">
                    <a16:rowId xmlns:a16="http://schemas.microsoft.com/office/drawing/2014/main" val="2758991966"/>
                  </a:ext>
                </a:extLst>
              </a:tr>
              <a:tr h="1357642">
                <a:tc>
                  <a:txBody>
                    <a:bodyPr/>
                    <a:lstStyle/>
                    <a:p>
                      <a:pPr latinLnBrk="1"/>
                      <a:r>
                        <a:rPr lang="en-US" altLang="ko-KR" sz="1600" b="1" u="sng" dirty="0">
                          <a:solidFill>
                            <a:schemeClr val="tx1"/>
                          </a:solidFill>
                        </a:rPr>
                        <a:t>Iontophoresis</a:t>
                      </a:r>
                    </a:p>
                    <a:p>
                      <a:pPr latinLnBrk="1"/>
                      <a:r>
                        <a:rPr lang="en-US" altLang="ko-KR" sz="1600" b="1" u="sng" dirty="0">
                          <a:solidFill>
                            <a:schemeClr val="tx1"/>
                          </a:solidFill>
                        </a:rPr>
                        <a:t> (Available)</a:t>
                      </a:r>
                      <a:endParaRPr lang="ko-KR" altLang="en-US" sz="1600" b="1" u="sng" dirty="0">
                        <a:solidFill>
                          <a:schemeClr val="tx1"/>
                        </a:solidFill>
                      </a:endParaRPr>
                    </a:p>
                  </a:txBody>
                  <a:tcPr marL="235131" marR="235131" marT="117566" marB="117566">
                    <a:solidFill>
                      <a:schemeClr val="accent5">
                        <a:lumMod val="60000"/>
                        <a:lumOff val="40000"/>
                      </a:schemeClr>
                    </a:solidFill>
                  </a:tcPr>
                </a:tc>
                <a:tc>
                  <a:txBody>
                    <a:bodyPr/>
                    <a:lstStyle/>
                    <a:p>
                      <a:pPr latinLnBrk="1"/>
                      <a:r>
                        <a:rPr lang="en-US" altLang="ko-KR" sz="2000" dirty="0">
                          <a:solidFill>
                            <a:schemeClr val="tx1"/>
                          </a:solidFill>
                        </a:rPr>
                        <a:t>Increases the skin absorption</a:t>
                      </a:r>
                      <a:r>
                        <a:rPr lang="en-US" altLang="ko-KR" sz="2000" baseline="0" dirty="0">
                          <a:solidFill>
                            <a:schemeClr val="tx1"/>
                          </a:solidFill>
                        </a:rPr>
                        <a:t> rate </a:t>
                      </a:r>
                      <a:r>
                        <a:rPr lang="en-US" altLang="ko-KR" sz="2000" dirty="0">
                          <a:solidFill>
                            <a:schemeClr val="tx1"/>
                          </a:solidFill>
                        </a:rPr>
                        <a:t>of ionic drugs by changing the electrical environment of the skin by giving the </a:t>
                      </a:r>
                      <a:r>
                        <a:rPr lang="en-US" altLang="ko-KR" sz="2000" u="sng" dirty="0">
                          <a:solidFill>
                            <a:schemeClr val="tx1"/>
                          </a:solidFill>
                        </a:rPr>
                        <a:t>electric potential difference of the skin</a:t>
                      </a:r>
                      <a:endParaRPr lang="ko-KR" altLang="en-US" sz="2000" u="sng" dirty="0">
                        <a:solidFill>
                          <a:schemeClr val="tx1"/>
                        </a:solidFill>
                      </a:endParaRPr>
                    </a:p>
                  </a:txBody>
                  <a:tcPr marL="235131" marR="235131" marT="117566" marB="117566">
                    <a:solidFill>
                      <a:schemeClr val="accent5">
                        <a:lumMod val="60000"/>
                        <a:lumOff val="40000"/>
                      </a:schemeClr>
                    </a:solidFill>
                  </a:tcPr>
                </a:tc>
                <a:extLst>
                  <a:ext uri="{0D108BD9-81ED-4DB2-BD59-A6C34878D82A}">
                    <a16:rowId xmlns:a16="http://schemas.microsoft.com/office/drawing/2014/main" val="1281860512"/>
                  </a:ext>
                </a:extLst>
              </a:tr>
              <a:tr h="1062501">
                <a:tc>
                  <a:txBody>
                    <a:bodyPr/>
                    <a:lstStyle/>
                    <a:p>
                      <a:pPr latinLnBrk="1"/>
                      <a:r>
                        <a:rPr lang="en-US" altLang="ko-KR" sz="1600" b="1" u="sng" dirty="0">
                          <a:solidFill>
                            <a:schemeClr val="tx1"/>
                          </a:solidFill>
                        </a:rPr>
                        <a:t>Sonophoresis</a:t>
                      </a:r>
                    </a:p>
                    <a:p>
                      <a:pPr latinLnBrk="1"/>
                      <a:r>
                        <a:rPr lang="en-US" altLang="ko-KR" sz="1600" b="1" u="sng" dirty="0">
                          <a:solidFill>
                            <a:schemeClr val="tx1"/>
                          </a:solidFill>
                        </a:rPr>
                        <a:t> (Available)</a:t>
                      </a:r>
                      <a:endParaRPr lang="ko-KR" altLang="en-US" sz="1600" b="1" u="sng" dirty="0">
                        <a:solidFill>
                          <a:schemeClr val="tx1"/>
                        </a:solidFill>
                      </a:endParaRPr>
                    </a:p>
                  </a:txBody>
                  <a:tcPr marL="235131" marR="235131" marT="117566" marB="117566">
                    <a:solidFill>
                      <a:schemeClr val="accent5">
                        <a:lumMod val="60000"/>
                        <a:lumOff val="40000"/>
                      </a:schemeClr>
                    </a:solidFill>
                  </a:tcPr>
                </a:tc>
                <a:tc>
                  <a:txBody>
                    <a:bodyPr/>
                    <a:lstStyle/>
                    <a:p>
                      <a:pPr latinLnBrk="1"/>
                      <a:r>
                        <a:rPr lang="en-US" altLang="ko-KR" sz="2000" dirty="0">
                          <a:solidFill>
                            <a:schemeClr val="tx1"/>
                          </a:solidFill>
                        </a:rPr>
                        <a:t>A method of making drugs penetrate the skin through the biological membrane using ultrasound</a:t>
                      </a:r>
                      <a:endParaRPr lang="ko-KR" altLang="en-US" sz="2000" dirty="0">
                        <a:solidFill>
                          <a:schemeClr val="tx1"/>
                        </a:solidFill>
                      </a:endParaRPr>
                    </a:p>
                  </a:txBody>
                  <a:tcPr marL="235131" marR="235131" marT="117566" marB="117566">
                    <a:solidFill>
                      <a:schemeClr val="accent5">
                        <a:lumMod val="60000"/>
                        <a:lumOff val="40000"/>
                      </a:schemeClr>
                    </a:solidFill>
                  </a:tcPr>
                </a:tc>
                <a:extLst>
                  <a:ext uri="{0D108BD9-81ED-4DB2-BD59-A6C34878D82A}">
                    <a16:rowId xmlns:a16="http://schemas.microsoft.com/office/drawing/2014/main" val="1652210026"/>
                  </a:ext>
                </a:extLst>
              </a:tr>
              <a:tr h="708333">
                <a:tc>
                  <a:txBody>
                    <a:bodyPr/>
                    <a:lstStyle/>
                    <a:p>
                      <a:pPr latinLnBrk="1"/>
                      <a:r>
                        <a:rPr lang="en-US" altLang="ko-KR" sz="1600" b="1" u="sng" dirty="0">
                          <a:solidFill>
                            <a:schemeClr val="tx1"/>
                          </a:solidFill>
                        </a:rPr>
                        <a:t>Electroporation</a:t>
                      </a:r>
                    </a:p>
                    <a:p>
                      <a:pPr latinLnBrk="1"/>
                      <a:r>
                        <a:rPr lang="en-US" altLang="ko-KR" sz="1400" b="1" u="sng" dirty="0">
                          <a:solidFill>
                            <a:schemeClr val="tx1"/>
                          </a:solidFill>
                        </a:rPr>
                        <a:t>   (Available)</a:t>
                      </a:r>
                      <a:endParaRPr lang="ko-KR" altLang="en-US" sz="1600" b="1" u="sng" dirty="0">
                        <a:solidFill>
                          <a:schemeClr val="tx1"/>
                        </a:solidFill>
                      </a:endParaRPr>
                    </a:p>
                  </a:txBody>
                  <a:tcPr marL="235131" marR="235131" marT="117566" marB="117566">
                    <a:solidFill>
                      <a:schemeClr val="accent5">
                        <a:lumMod val="60000"/>
                        <a:lumOff val="40000"/>
                      </a:schemeClr>
                    </a:solidFill>
                  </a:tcPr>
                </a:tc>
                <a:tc>
                  <a:txBody>
                    <a:bodyPr/>
                    <a:lstStyle/>
                    <a:p>
                      <a:pPr latinLnBrk="1"/>
                      <a:r>
                        <a:rPr lang="en-US" altLang="ko-KR" sz="2000" dirty="0">
                          <a:solidFill>
                            <a:schemeClr val="tx1"/>
                          </a:solidFill>
                        </a:rPr>
                        <a:t>Drug Delivery</a:t>
                      </a:r>
                      <a:r>
                        <a:rPr lang="en-US" altLang="ko-KR" sz="2000" baseline="0" dirty="0">
                          <a:solidFill>
                            <a:schemeClr val="tx1"/>
                          </a:solidFill>
                        </a:rPr>
                        <a:t>  using high voltage</a:t>
                      </a:r>
                      <a:endParaRPr lang="ko-KR" altLang="en-US" sz="2000" dirty="0">
                        <a:solidFill>
                          <a:schemeClr val="tx1"/>
                        </a:solidFill>
                      </a:endParaRPr>
                    </a:p>
                  </a:txBody>
                  <a:tcPr marL="235131" marR="235131" marT="117566" marB="117566">
                    <a:solidFill>
                      <a:schemeClr val="accent5">
                        <a:lumMod val="60000"/>
                        <a:lumOff val="40000"/>
                      </a:schemeClr>
                    </a:solidFill>
                  </a:tcPr>
                </a:tc>
                <a:extLst>
                  <a:ext uri="{0D108BD9-81ED-4DB2-BD59-A6C34878D82A}">
                    <a16:rowId xmlns:a16="http://schemas.microsoft.com/office/drawing/2014/main" val="2777145954"/>
                  </a:ext>
                </a:extLst>
              </a:tr>
              <a:tr h="767363">
                <a:tc>
                  <a:txBody>
                    <a:bodyPr/>
                    <a:lstStyle/>
                    <a:p>
                      <a:pPr latinLnBrk="1"/>
                      <a:r>
                        <a:rPr lang="en-US" altLang="ko-KR" sz="2000" dirty="0">
                          <a:solidFill>
                            <a:schemeClr val="tx1"/>
                          </a:solidFill>
                        </a:rPr>
                        <a:t>Tape stripping</a:t>
                      </a:r>
                      <a:endParaRPr lang="ko-KR" altLang="en-US" sz="2000" dirty="0">
                        <a:solidFill>
                          <a:schemeClr val="tx1"/>
                        </a:solidFill>
                      </a:endParaRPr>
                    </a:p>
                  </a:txBody>
                  <a:tcPr marL="235131" marR="235131" marT="117566" marB="117566"/>
                </a:tc>
                <a:tc>
                  <a:txBody>
                    <a:bodyPr/>
                    <a:lstStyle/>
                    <a:p>
                      <a:pPr latinLnBrk="1"/>
                      <a:r>
                        <a:rPr lang="en-US" altLang="ko-KR" sz="2000" dirty="0">
                          <a:solidFill>
                            <a:schemeClr val="tx1"/>
                          </a:solidFill>
                        </a:rPr>
                        <a:t>Removing</a:t>
                      </a:r>
                      <a:r>
                        <a:rPr lang="en-US" altLang="ko-KR" sz="2000" baseline="0" dirty="0">
                          <a:solidFill>
                            <a:schemeClr val="tx1"/>
                          </a:solidFill>
                        </a:rPr>
                        <a:t> epidermis using physical method</a:t>
                      </a:r>
                      <a:endParaRPr lang="ko-KR" altLang="en-US" sz="2000" dirty="0">
                        <a:solidFill>
                          <a:schemeClr val="tx1"/>
                        </a:solidFill>
                      </a:endParaRPr>
                    </a:p>
                  </a:txBody>
                  <a:tcPr marL="235131" marR="235131" marT="117566" marB="117566"/>
                </a:tc>
                <a:extLst>
                  <a:ext uri="{0D108BD9-81ED-4DB2-BD59-A6C34878D82A}">
                    <a16:rowId xmlns:a16="http://schemas.microsoft.com/office/drawing/2014/main" val="3099720208"/>
                  </a:ext>
                </a:extLst>
              </a:tr>
              <a:tr h="940526">
                <a:tc>
                  <a:txBody>
                    <a:bodyPr/>
                    <a:lstStyle/>
                    <a:p>
                      <a:pPr latinLnBrk="1"/>
                      <a:r>
                        <a:rPr lang="en-US" altLang="ko-KR" sz="2000" dirty="0">
                          <a:solidFill>
                            <a:schemeClr val="tx1"/>
                          </a:solidFill>
                        </a:rPr>
                        <a:t>MTS or</a:t>
                      </a:r>
                      <a:r>
                        <a:rPr lang="en-US" altLang="ko-KR" sz="2000" baseline="0" dirty="0">
                          <a:solidFill>
                            <a:schemeClr val="tx1"/>
                          </a:solidFill>
                        </a:rPr>
                        <a:t> AMTS</a:t>
                      </a:r>
                      <a:endParaRPr lang="ko-KR" altLang="en-US" sz="2000" dirty="0">
                        <a:solidFill>
                          <a:schemeClr val="tx1"/>
                        </a:solidFill>
                      </a:endParaRPr>
                    </a:p>
                  </a:txBody>
                  <a:tcPr marL="235131" marR="235131" marT="117566" marB="117566"/>
                </a:tc>
                <a:tc>
                  <a:txBody>
                    <a:bodyPr/>
                    <a:lstStyle/>
                    <a:p>
                      <a:pPr latinLnBrk="1"/>
                      <a:r>
                        <a:rPr lang="en-US" altLang="ko-KR" sz="2000" dirty="0">
                          <a:solidFill>
                            <a:schemeClr val="tx1"/>
                          </a:solidFill>
                        </a:rPr>
                        <a:t>Micro needling therapy by making a lot of micro</a:t>
                      </a:r>
                      <a:r>
                        <a:rPr lang="en-US" altLang="ko-KR" sz="2000" baseline="0" dirty="0">
                          <a:solidFill>
                            <a:schemeClr val="tx1"/>
                          </a:solidFill>
                        </a:rPr>
                        <a:t> hole in the skin</a:t>
                      </a:r>
                      <a:endParaRPr lang="ko-KR" altLang="en-US" sz="2000" dirty="0">
                        <a:solidFill>
                          <a:schemeClr val="tx1"/>
                        </a:solidFill>
                      </a:endParaRPr>
                    </a:p>
                  </a:txBody>
                  <a:tcPr marL="235131" marR="235131" marT="117566" marB="117566"/>
                </a:tc>
                <a:extLst>
                  <a:ext uri="{0D108BD9-81ED-4DB2-BD59-A6C34878D82A}">
                    <a16:rowId xmlns:a16="http://schemas.microsoft.com/office/drawing/2014/main" val="3112595464"/>
                  </a:ext>
                </a:extLst>
              </a:tr>
            </a:tbl>
          </a:graphicData>
        </a:graphic>
      </p:graphicFrame>
      <p:pic>
        <p:nvPicPr>
          <p:cNvPr id="3" name="그림 2"/>
          <p:cNvPicPr>
            <a:picLocks noChangeAspect="1"/>
          </p:cNvPicPr>
          <p:nvPr/>
        </p:nvPicPr>
        <p:blipFill>
          <a:blip r:embed="rId3"/>
          <a:stretch>
            <a:fillRect/>
          </a:stretch>
        </p:blipFill>
        <p:spPr>
          <a:xfrm>
            <a:off x="-15535" y="-21899"/>
            <a:ext cx="9159536" cy="741225"/>
          </a:xfrm>
          <a:prstGeom prst="rect">
            <a:avLst/>
          </a:prstGeom>
        </p:spPr>
      </p:pic>
      <p:sp>
        <p:nvSpPr>
          <p:cNvPr id="5" name="TextBox 4"/>
          <p:cNvSpPr txBox="1"/>
          <p:nvPr/>
        </p:nvSpPr>
        <p:spPr>
          <a:xfrm>
            <a:off x="-16329" y="25547"/>
            <a:ext cx="9160329" cy="646331"/>
          </a:xfrm>
          <a:prstGeom prst="rect">
            <a:avLst/>
          </a:prstGeom>
          <a:noFill/>
        </p:spPr>
        <p:txBody>
          <a:bodyPr wrap="square" rtlCol="0">
            <a:spAutoFit/>
          </a:bodyPr>
          <a:lstStyle/>
          <a:p>
            <a:r>
              <a:rPr lang="en-US" altLang="ko-KR" sz="1800" b="1" dirty="0">
                <a:solidFill>
                  <a:schemeClr val="bg1"/>
                </a:solidFill>
                <a:latin typeface="Verdana" panose="020B0604030504040204" pitchFamily="34" charset="0"/>
              </a:rPr>
              <a:t>Present 3 ways of TDDS for </a:t>
            </a:r>
          </a:p>
          <a:p>
            <a:r>
              <a:rPr lang="en-US" altLang="ko-KR" sz="1800" b="1" dirty="0">
                <a:solidFill>
                  <a:schemeClr val="bg1"/>
                </a:solidFill>
                <a:latin typeface="Verdana" panose="020B0604030504040204" pitchFamily="34" charset="0"/>
              </a:rPr>
              <a:t>                                              the utmost TDDS effect</a:t>
            </a:r>
            <a:endParaRPr lang="ko-KR" altLang="en-US" sz="18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69366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5112" y="2253352"/>
            <a:ext cx="4467497" cy="1983921"/>
          </a:xfrm>
          <a:custGeom>
            <a:avLst/>
            <a:gdLst/>
            <a:ahLst/>
            <a:cxnLst/>
            <a:rect l="l" t="t" r="r" b="b"/>
            <a:pathLst>
              <a:path w="1737360" h="771525">
                <a:moveTo>
                  <a:pt x="0" y="771144"/>
                </a:moveTo>
                <a:lnTo>
                  <a:pt x="1737360" y="771144"/>
                </a:lnTo>
                <a:lnTo>
                  <a:pt x="1737360" y="0"/>
                </a:lnTo>
                <a:lnTo>
                  <a:pt x="0" y="0"/>
                </a:lnTo>
                <a:lnTo>
                  <a:pt x="0" y="771144"/>
                </a:lnTo>
                <a:close/>
              </a:path>
            </a:pathLst>
          </a:custGeom>
          <a:solidFill>
            <a:srgbClr val="7E7E7E">
              <a:alpha val="15293"/>
            </a:srgbClr>
          </a:solidFill>
        </p:spPr>
        <p:txBody>
          <a:bodyPr wrap="square" lIns="0" tIns="0" rIns="0" bIns="0" rtlCol="0"/>
          <a:lstStyle/>
          <a:p>
            <a:endParaRPr sz="11895"/>
          </a:p>
        </p:txBody>
      </p:sp>
      <p:sp>
        <p:nvSpPr>
          <p:cNvPr id="3" name="object 3"/>
          <p:cNvSpPr/>
          <p:nvPr/>
        </p:nvSpPr>
        <p:spPr>
          <a:xfrm>
            <a:off x="668423" y="2253352"/>
            <a:ext cx="3433899" cy="1983921"/>
          </a:xfrm>
          <a:custGeom>
            <a:avLst/>
            <a:gdLst/>
            <a:ahLst/>
            <a:cxnLst/>
            <a:rect l="l" t="t" r="r" b="b"/>
            <a:pathLst>
              <a:path w="1335405" h="771525">
                <a:moveTo>
                  <a:pt x="0" y="771144"/>
                </a:moveTo>
                <a:lnTo>
                  <a:pt x="1335024" y="771144"/>
                </a:lnTo>
                <a:lnTo>
                  <a:pt x="1335024" y="0"/>
                </a:lnTo>
                <a:lnTo>
                  <a:pt x="0" y="0"/>
                </a:lnTo>
                <a:lnTo>
                  <a:pt x="0" y="771144"/>
                </a:lnTo>
                <a:close/>
              </a:path>
            </a:pathLst>
          </a:custGeom>
          <a:solidFill>
            <a:srgbClr val="7E7E7E">
              <a:alpha val="15293"/>
            </a:srgbClr>
          </a:solidFill>
        </p:spPr>
        <p:txBody>
          <a:bodyPr wrap="square" lIns="0" tIns="0" rIns="0" bIns="0" rtlCol="0"/>
          <a:lstStyle/>
          <a:p>
            <a:endParaRPr sz="11895"/>
          </a:p>
        </p:txBody>
      </p:sp>
      <p:sp>
        <p:nvSpPr>
          <p:cNvPr id="4" name="object 4"/>
          <p:cNvSpPr txBox="1"/>
          <p:nvPr/>
        </p:nvSpPr>
        <p:spPr>
          <a:xfrm>
            <a:off x="995246" y="2371963"/>
            <a:ext cx="2798717" cy="151598"/>
          </a:xfrm>
          <a:prstGeom prst="rect">
            <a:avLst/>
          </a:prstGeom>
        </p:spPr>
        <p:txBody>
          <a:bodyPr vert="horz" wrap="square" lIns="0" tIns="32657" rIns="0" bIns="0" rtlCol="0">
            <a:spAutoFit/>
          </a:bodyPr>
          <a:lstStyle/>
          <a:p>
            <a:pPr>
              <a:spcBef>
                <a:spcPts val="257"/>
              </a:spcBef>
            </a:pPr>
            <a:r>
              <a:rPr sz="771" spc="-39" dirty="0">
                <a:latin typeface="맑은 고딕"/>
                <a:cs typeface="맑은 고딕"/>
              </a:rPr>
              <a:t>.</a:t>
            </a:r>
            <a:endParaRPr sz="771" dirty="0">
              <a:latin typeface="맑은 고딕"/>
              <a:cs typeface="맑은 고딕"/>
            </a:endParaRPr>
          </a:p>
        </p:txBody>
      </p:sp>
      <p:sp>
        <p:nvSpPr>
          <p:cNvPr id="5" name="object 5"/>
          <p:cNvSpPr/>
          <p:nvPr/>
        </p:nvSpPr>
        <p:spPr>
          <a:xfrm>
            <a:off x="1044622" y="2723617"/>
            <a:ext cx="2680498" cy="1214843"/>
          </a:xfrm>
          <a:prstGeom prst="rect">
            <a:avLst/>
          </a:prstGeom>
          <a:blipFill>
            <a:blip r:embed="rId2" cstate="print"/>
            <a:stretch>
              <a:fillRect/>
            </a:stretch>
          </a:blipFill>
        </p:spPr>
        <p:txBody>
          <a:bodyPr wrap="square" lIns="0" tIns="0" rIns="0" bIns="0" rtlCol="0"/>
          <a:lstStyle/>
          <a:p>
            <a:endParaRPr sz="11895"/>
          </a:p>
        </p:txBody>
      </p:sp>
      <p:sp>
        <p:nvSpPr>
          <p:cNvPr id="7" name="object 7"/>
          <p:cNvSpPr txBox="1"/>
          <p:nvPr/>
        </p:nvSpPr>
        <p:spPr>
          <a:xfrm>
            <a:off x="4791703" y="2411153"/>
            <a:ext cx="457200" cy="151598"/>
          </a:xfrm>
          <a:prstGeom prst="rect">
            <a:avLst/>
          </a:prstGeom>
        </p:spPr>
        <p:txBody>
          <a:bodyPr vert="horz" wrap="square" lIns="0" tIns="32657" rIns="0" bIns="0" rtlCol="0">
            <a:spAutoFit/>
          </a:bodyPr>
          <a:lstStyle/>
          <a:p>
            <a:pPr>
              <a:spcBef>
                <a:spcPts val="257"/>
              </a:spcBef>
            </a:pPr>
            <a:r>
              <a:rPr sz="771" b="1" spc="-26" dirty="0">
                <a:latin typeface="맑은 고딕"/>
                <a:cs typeface="맑은 고딕"/>
              </a:rPr>
              <a:t>1.Normal</a:t>
            </a:r>
            <a:endParaRPr sz="771">
              <a:latin typeface="맑은 고딕"/>
              <a:cs typeface="맑은 고딕"/>
            </a:endParaRPr>
          </a:p>
        </p:txBody>
      </p:sp>
      <p:sp>
        <p:nvSpPr>
          <p:cNvPr id="8" name="object 8"/>
          <p:cNvSpPr txBox="1"/>
          <p:nvPr/>
        </p:nvSpPr>
        <p:spPr>
          <a:xfrm>
            <a:off x="6085915" y="2411153"/>
            <a:ext cx="818061" cy="151598"/>
          </a:xfrm>
          <a:prstGeom prst="rect">
            <a:avLst/>
          </a:prstGeom>
        </p:spPr>
        <p:txBody>
          <a:bodyPr vert="horz" wrap="square" lIns="0" tIns="32657" rIns="0" bIns="0" rtlCol="0">
            <a:spAutoFit/>
          </a:bodyPr>
          <a:lstStyle/>
          <a:p>
            <a:pPr>
              <a:spcBef>
                <a:spcPts val="257"/>
              </a:spcBef>
            </a:pPr>
            <a:r>
              <a:rPr sz="771" b="1" spc="-26" dirty="0">
                <a:latin typeface="맑은 고딕"/>
                <a:cs typeface="맑은 고딕"/>
              </a:rPr>
              <a:t>2.Electroporation</a:t>
            </a:r>
            <a:endParaRPr sz="771">
              <a:latin typeface="맑은 고딕"/>
              <a:cs typeface="맑은 고딕"/>
            </a:endParaRPr>
          </a:p>
        </p:txBody>
      </p:sp>
      <p:sp>
        <p:nvSpPr>
          <p:cNvPr id="9" name="object 9"/>
          <p:cNvSpPr txBox="1"/>
          <p:nvPr/>
        </p:nvSpPr>
        <p:spPr>
          <a:xfrm>
            <a:off x="7713866" y="2389205"/>
            <a:ext cx="529046" cy="151598"/>
          </a:xfrm>
          <a:prstGeom prst="rect">
            <a:avLst/>
          </a:prstGeom>
        </p:spPr>
        <p:txBody>
          <a:bodyPr vert="horz" wrap="square" lIns="0" tIns="32657" rIns="0" bIns="0" rtlCol="0">
            <a:spAutoFit/>
          </a:bodyPr>
          <a:lstStyle/>
          <a:p>
            <a:pPr>
              <a:spcBef>
                <a:spcPts val="257"/>
              </a:spcBef>
            </a:pPr>
            <a:r>
              <a:rPr sz="771" b="1" spc="-26" dirty="0">
                <a:latin typeface="맑은 고딕"/>
                <a:cs typeface="맑은 고딕"/>
              </a:rPr>
              <a:t>3.Recovery</a:t>
            </a:r>
            <a:endParaRPr sz="771">
              <a:latin typeface="맑은 고딕"/>
              <a:cs typeface="맑은 고딕"/>
            </a:endParaRPr>
          </a:p>
        </p:txBody>
      </p:sp>
      <p:sp>
        <p:nvSpPr>
          <p:cNvPr id="10" name="object 10"/>
          <p:cNvSpPr/>
          <p:nvPr/>
        </p:nvSpPr>
        <p:spPr>
          <a:xfrm>
            <a:off x="4438355" y="2751038"/>
            <a:ext cx="1199170" cy="897418"/>
          </a:xfrm>
          <a:prstGeom prst="rect">
            <a:avLst/>
          </a:prstGeom>
          <a:blipFill>
            <a:blip r:embed="rId3" cstate="print"/>
            <a:stretch>
              <a:fillRect/>
            </a:stretch>
          </a:blipFill>
        </p:spPr>
        <p:txBody>
          <a:bodyPr wrap="square" lIns="0" tIns="0" rIns="0" bIns="0" rtlCol="0"/>
          <a:lstStyle/>
          <a:p>
            <a:endParaRPr sz="11895"/>
          </a:p>
        </p:txBody>
      </p:sp>
      <p:sp>
        <p:nvSpPr>
          <p:cNvPr id="11" name="object 11"/>
          <p:cNvSpPr/>
          <p:nvPr/>
        </p:nvSpPr>
        <p:spPr>
          <a:xfrm>
            <a:off x="5799193" y="2674245"/>
            <a:ext cx="1434299" cy="924850"/>
          </a:xfrm>
          <a:prstGeom prst="rect">
            <a:avLst/>
          </a:prstGeom>
          <a:blipFill>
            <a:blip r:embed="rId4" cstate="print"/>
            <a:stretch>
              <a:fillRect/>
            </a:stretch>
          </a:blipFill>
        </p:spPr>
        <p:txBody>
          <a:bodyPr wrap="square" lIns="0" tIns="0" rIns="0" bIns="0" rtlCol="0"/>
          <a:lstStyle/>
          <a:p>
            <a:endParaRPr sz="11895"/>
          </a:p>
        </p:txBody>
      </p:sp>
      <p:sp>
        <p:nvSpPr>
          <p:cNvPr id="12" name="object 12"/>
          <p:cNvSpPr/>
          <p:nvPr/>
        </p:nvSpPr>
        <p:spPr>
          <a:xfrm>
            <a:off x="7436281" y="2747130"/>
            <a:ext cx="1222683" cy="866065"/>
          </a:xfrm>
          <a:prstGeom prst="rect">
            <a:avLst/>
          </a:prstGeom>
          <a:blipFill>
            <a:blip r:embed="rId5" cstate="print"/>
            <a:stretch>
              <a:fillRect/>
            </a:stretch>
          </a:blipFill>
        </p:spPr>
        <p:txBody>
          <a:bodyPr wrap="square" lIns="0" tIns="0" rIns="0" bIns="0" rtlCol="0"/>
          <a:lstStyle/>
          <a:p>
            <a:endParaRPr sz="11895"/>
          </a:p>
        </p:txBody>
      </p:sp>
      <p:sp>
        <p:nvSpPr>
          <p:cNvPr id="13" name="object 13"/>
          <p:cNvSpPr txBox="1"/>
          <p:nvPr/>
        </p:nvSpPr>
        <p:spPr>
          <a:xfrm>
            <a:off x="6195642" y="3659692"/>
            <a:ext cx="713559" cy="131914"/>
          </a:xfrm>
          <a:prstGeom prst="rect">
            <a:avLst/>
          </a:prstGeom>
        </p:spPr>
        <p:txBody>
          <a:bodyPr vert="horz" wrap="square" lIns="0" tIns="32657" rIns="0" bIns="0" rtlCol="0">
            <a:spAutoFit/>
          </a:bodyPr>
          <a:lstStyle/>
          <a:p>
            <a:pPr>
              <a:spcBef>
                <a:spcPts val="257"/>
              </a:spcBef>
            </a:pPr>
            <a:r>
              <a:rPr sz="643" dirty="0">
                <a:latin typeface="맑은 고딕"/>
                <a:cs typeface="맑은 고딕"/>
              </a:rPr>
              <a:t>Pore</a:t>
            </a:r>
            <a:r>
              <a:rPr sz="643" spc="-193" dirty="0">
                <a:latin typeface="맑은 고딕"/>
                <a:cs typeface="맑은 고딕"/>
              </a:rPr>
              <a:t> </a:t>
            </a:r>
            <a:r>
              <a:rPr sz="643" spc="-39" dirty="0">
                <a:latin typeface="맑은 고딕"/>
                <a:cs typeface="맑은 고딕"/>
              </a:rPr>
              <a:t>μs-s </a:t>
            </a:r>
            <a:r>
              <a:rPr sz="643" dirty="0">
                <a:latin typeface="맑은 고딕"/>
                <a:cs typeface="맑은 고딕"/>
              </a:rPr>
              <a:t>duration</a:t>
            </a:r>
            <a:endParaRPr sz="643">
              <a:latin typeface="맑은 고딕"/>
              <a:cs typeface="맑은 고딕"/>
            </a:endParaRPr>
          </a:p>
        </p:txBody>
      </p:sp>
      <p:sp>
        <p:nvSpPr>
          <p:cNvPr id="14" name="object 14"/>
          <p:cNvSpPr txBox="1"/>
          <p:nvPr/>
        </p:nvSpPr>
        <p:spPr>
          <a:xfrm>
            <a:off x="7775597" y="3659692"/>
            <a:ext cx="517616" cy="131914"/>
          </a:xfrm>
          <a:prstGeom prst="rect">
            <a:avLst/>
          </a:prstGeom>
        </p:spPr>
        <p:txBody>
          <a:bodyPr vert="horz" wrap="square" lIns="0" tIns="32657" rIns="0" bIns="0" rtlCol="0">
            <a:spAutoFit/>
          </a:bodyPr>
          <a:lstStyle/>
          <a:p>
            <a:pPr>
              <a:spcBef>
                <a:spcPts val="257"/>
              </a:spcBef>
            </a:pPr>
            <a:r>
              <a:rPr sz="643" spc="-39" dirty="0">
                <a:latin typeface="맑은 고딕"/>
                <a:cs typeface="맑은 고딕"/>
              </a:rPr>
              <a:t>μs-s</a:t>
            </a:r>
            <a:r>
              <a:rPr sz="643" spc="-154" dirty="0">
                <a:latin typeface="맑은 고딕"/>
                <a:cs typeface="맑은 고딕"/>
              </a:rPr>
              <a:t> </a:t>
            </a:r>
            <a:r>
              <a:rPr sz="643" dirty="0">
                <a:latin typeface="맑은 고딕"/>
                <a:cs typeface="맑은 고딕"/>
              </a:rPr>
              <a:t>duration</a:t>
            </a:r>
            <a:endParaRPr sz="643">
              <a:latin typeface="맑은 고딕"/>
              <a:cs typeface="맑은 고딕"/>
            </a:endParaRPr>
          </a:p>
        </p:txBody>
      </p:sp>
      <p:sp>
        <p:nvSpPr>
          <p:cNvPr id="19" name="object 19"/>
          <p:cNvSpPr txBox="1">
            <a:spLocks noGrp="1"/>
          </p:cNvSpPr>
          <p:nvPr>
            <p:ph type="title"/>
          </p:nvPr>
        </p:nvSpPr>
        <p:spPr>
          <a:xfrm>
            <a:off x="82425" y="106014"/>
            <a:ext cx="3154680" cy="308327"/>
          </a:xfrm>
          <a:prstGeom prst="rect">
            <a:avLst/>
          </a:prstGeom>
        </p:spPr>
        <p:txBody>
          <a:bodyPr vert="horz" wrap="square" lIns="0" tIns="31024" rIns="0" bIns="0" rtlCol="0">
            <a:spAutoFit/>
          </a:bodyPr>
          <a:lstStyle/>
          <a:p>
            <a:pPr marL="32657">
              <a:spcBef>
                <a:spcPts val="244"/>
              </a:spcBef>
            </a:pPr>
            <a:r>
              <a:rPr spc="-39" dirty="0"/>
              <a:t>Electroporation</a:t>
            </a:r>
            <a:r>
              <a:rPr spc="-103" dirty="0"/>
              <a:t> </a:t>
            </a:r>
            <a:r>
              <a:rPr spc="-39" dirty="0"/>
              <a:t>MECHANISM</a:t>
            </a:r>
          </a:p>
        </p:txBody>
      </p:sp>
      <p:sp>
        <p:nvSpPr>
          <p:cNvPr id="21" name="TextBox 20"/>
          <p:cNvSpPr txBox="1"/>
          <p:nvPr/>
        </p:nvSpPr>
        <p:spPr>
          <a:xfrm>
            <a:off x="668414" y="1476787"/>
            <a:ext cx="3267921" cy="369332"/>
          </a:xfrm>
          <a:prstGeom prst="rect">
            <a:avLst/>
          </a:prstGeom>
          <a:noFill/>
        </p:spPr>
        <p:txBody>
          <a:bodyPr wrap="square" rtlCol="0">
            <a:spAutoFit/>
          </a:bodyPr>
          <a:lstStyle/>
          <a:p>
            <a:r>
              <a:rPr lang="en-US" altLang="ko-KR" sz="1800" dirty="0">
                <a:solidFill>
                  <a:schemeClr val="accent1">
                    <a:lumMod val="75000"/>
                  </a:schemeClr>
                </a:solidFill>
              </a:rPr>
              <a:t>Electric Microscope</a:t>
            </a:r>
            <a:endParaRPr lang="ko-KR" altLang="en-US" sz="1800" dirty="0">
              <a:solidFill>
                <a:schemeClr val="accent1">
                  <a:lumMod val="75000"/>
                </a:schemeClr>
              </a:solidFill>
            </a:endParaRPr>
          </a:p>
        </p:txBody>
      </p:sp>
      <p:sp>
        <p:nvSpPr>
          <p:cNvPr id="22" name="직사각형 21"/>
          <p:cNvSpPr/>
          <p:nvPr/>
        </p:nvSpPr>
        <p:spPr>
          <a:xfrm>
            <a:off x="450207" y="4405200"/>
            <a:ext cx="6455677" cy="804579"/>
          </a:xfrm>
          <a:prstGeom prst="rect">
            <a:avLst/>
          </a:prstGeom>
        </p:spPr>
        <p:txBody>
          <a:bodyPr wrap="square">
            <a:spAutoFit/>
          </a:bodyPr>
          <a:lstStyle/>
          <a:p>
            <a:r>
              <a:rPr lang="en-US" altLang="ko-KR" sz="2314" dirty="0"/>
              <a:t>Electrical pulses repeatedly create and close pores in the cell membrane in a short time.</a:t>
            </a:r>
            <a:endParaRPr lang="ko-KR" altLang="en-US" sz="2314" dirty="0"/>
          </a:p>
        </p:txBody>
      </p:sp>
      <p:sp>
        <p:nvSpPr>
          <p:cNvPr id="24" name="직사각형 23"/>
          <p:cNvSpPr/>
          <p:nvPr/>
        </p:nvSpPr>
        <p:spPr>
          <a:xfrm>
            <a:off x="4127628" y="1476787"/>
            <a:ext cx="4849586" cy="369332"/>
          </a:xfrm>
          <a:prstGeom prst="rect">
            <a:avLst/>
          </a:prstGeom>
        </p:spPr>
        <p:txBody>
          <a:bodyPr>
            <a:spAutoFit/>
          </a:bodyPr>
          <a:lstStyle/>
          <a:p>
            <a:r>
              <a:rPr lang="en-US" altLang="ko-KR" sz="1800" dirty="0">
                <a:solidFill>
                  <a:schemeClr val="accent1">
                    <a:lumMod val="75000"/>
                  </a:schemeClr>
                </a:solidFill>
              </a:rPr>
              <a:t>Hypothetical Bilayer </a:t>
            </a:r>
            <a:r>
              <a:rPr lang="en-US" altLang="ko-KR" sz="1800" dirty="0" err="1">
                <a:solidFill>
                  <a:schemeClr val="accent1">
                    <a:lumMod val="75000"/>
                  </a:schemeClr>
                </a:solidFill>
              </a:rPr>
              <a:t>Poration</a:t>
            </a:r>
            <a:r>
              <a:rPr lang="en-US" altLang="ko-KR" sz="1800" dirty="0">
                <a:solidFill>
                  <a:schemeClr val="accent1">
                    <a:lumMod val="75000"/>
                  </a:schemeClr>
                </a:solidFill>
              </a:rPr>
              <a:t> Model</a:t>
            </a:r>
          </a:p>
        </p:txBody>
      </p:sp>
      <p:pic>
        <p:nvPicPr>
          <p:cNvPr id="20" name="그림 19"/>
          <p:cNvPicPr>
            <a:picLocks noChangeAspect="1"/>
          </p:cNvPicPr>
          <p:nvPr/>
        </p:nvPicPr>
        <p:blipFill>
          <a:blip r:embed="rId6"/>
          <a:stretch>
            <a:fillRect/>
          </a:stretch>
        </p:blipFill>
        <p:spPr>
          <a:xfrm>
            <a:off x="1469" y="-8772"/>
            <a:ext cx="9218731" cy="741225"/>
          </a:xfrm>
          <a:prstGeom prst="rect">
            <a:avLst/>
          </a:prstGeom>
        </p:spPr>
      </p:pic>
      <p:sp>
        <p:nvSpPr>
          <p:cNvPr id="23" name="TextBox 22"/>
          <p:cNvSpPr txBox="1"/>
          <p:nvPr/>
        </p:nvSpPr>
        <p:spPr>
          <a:xfrm>
            <a:off x="250076" y="244804"/>
            <a:ext cx="8376557" cy="329770"/>
          </a:xfrm>
          <a:prstGeom prst="rect">
            <a:avLst/>
          </a:prstGeom>
          <a:noFill/>
        </p:spPr>
        <p:txBody>
          <a:bodyPr wrap="square" rtlCol="0">
            <a:spAutoFit/>
          </a:bodyPr>
          <a:lstStyle/>
          <a:p>
            <a:r>
              <a:rPr lang="en-US" altLang="ko-KR" sz="1543" b="1" dirty="0">
                <a:solidFill>
                  <a:schemeClr val="bg1"/>
                </a:solidFill>
                <a:latin typeface="Verdana" panose="020B0604030504040204" pitchFamily="34" charset="0"/>
              </a:rPr>
              <a:t>Electroporation</a:t>
            </a:r>
            <a:endParaRPr lang="ko-KR" altLang="en-US" sz="1543" b="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201335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5150</TotalTime>
  <Words>684</Words>
  <Application>Microsoft Office PowerPoint</Application>
  <PresentationFormat>화면 슬라이드 쇼(4:3)</PresentationFormat>
  <Paragraphs>107</Paragraphs>
  <Slides>13</Slides>
  <Notes>4</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13</vt:i4>
      </vt:variant>
    </vt:vector>
  </HeadingPairs>
  <TitlesOfParts>
    <vt:vector size="19" baseType="lpstr">
      <vt:lpstr>맑은 고딕</vt:lpstr>
      <vt:lpstr>Arial</vt:lpstr>
      <vt:lpstr>Calibri</vt:lpstr>
      <vt:lpstr>Times New Roman</vt:lpstr>
      <vt:lpstr>Verdana</vt:lpstr>
      <vt:lpstr>Office Theme</vt:lpstr>
      <vt:lpstr>PowerPoint 프레젠테이션</vt:lpstr>
      <vt:lpstr>PowerPoint 프레젠테이션</vt:lpstr>
      <vt:lpstr>PowerPoint 프레젠테이션</vt:lpstr>
      <vt:lpstr>PowerPoint 프레젠테이션</vt:lpstr>
      <vt:lpstr>Applications</vt:lpstr>
      <vt:lpstr>PowerPoint 프레젠테이션</vt:lpstr>
      <vt:lpstr>PowerPoint 프레젠테이션</vt:lpstr>
      <vt:lpstr>PowerPoint 프레젠테이션</vt:lpstr>
      <vt:lpstr>Electroporation MECHANISM</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smartSK</dc:creator>
  <cp:lastModifiedBy>Julia Jung</cp:lastModifiedBy>
  <cp:revision>66</cp:revision>
  <cp:lastPrinted>2021-08-18T01:20:34Z</cp:lastPrinted>
  <dcterms:created xsi:type="dcterms:W3CDTF">2021-08-17T14:01:13Z</dcterms:created>
  <dcterms:modified xsi:type="dcterms:W3CDTF">2022-11-23T14:30:03Z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2021-06-07T00:00:00Z</vt:filetime>
  </property>
  <property fmtid="{D5CDD505-2E9C-101B-9397-08002B2CF9AE}" pid="3" name="Creator">
    <vt:lpwstr>Microsoft® PowerPoint® Microsoft 365용</vt:lpwstr>
  </property>
  <property fmtid="{D5CDD505-2E9C-101B-9397-08002B2CF9AE}" pid="4" name="LastSaved">
    <vt:filetime>2021-08-17T00:00:00Z</vt:filetime>
  </property>
</Properties>
</file>