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302" r:id="rId4"/>
    <p:sldId id="303" r:id="rId5"/>
    <p:sldId id="288" r:id="rId6"/>
    <p:sldId id="300" r:id="rId7"/>
    <p:sldId id="296" r:id="rId8"/>
    <p:sldId id="298" r:id="rId9"/>
    <p:sldId id="297" r:id="rId10"/>
    <p:sldId id="304" r:id="rId11"/>
    <p:sldId id="299" r:id="rId12"/>
    <p:sldId id="294" r:id="rId13"/>
    <p:sldId id="295" r:id="rId14"/>
    <p:sldId id="285" r:id="rId15"/>
    <p:sldId id="260" r:id="rId16"/>
    <p:sldId id="261" r:id="rId17"/>
    <p:sldId id="291" r:id="rId18"/>
    <p:sldId id="262" r:id="rId19"/>
    <p:sldId id="292" r:id="rId20"/>
    <p:sldId id="293" r:id="rId21"/>
    <p:sldId id="287" r:id="rId22"/>
    <p:sldId id="301" r:id="rId23"/>
    <p:sldId id="263" r:id="rId24"/>
    <p:sldId id="264" r:id="rId25"/>
    <p:sldId id="269" r:id="rId26"/>
  </p:sldIdLst>
  <p:sldSz cx="3771900" cy="2667000"/>
  <p:notesSz cx="6889750" cy="100218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840">
          <p15:clr>
            <a:srgbClr val="A4A3A4"/>
          </p15:clr>
        </p15:guide>
        <p15:guide id="2" pos="11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04A"/>
    <a:srgbClr val="26468B"/>
    <a:srgbClr val="DE6943"/>
    <a:srgbClr val="F9F9F9"/>
    <a:srgbClr val="7E90B6"/>
    <a:srgbClr val="F6F7FB"/>
    <a:srgbClr val="EDF1F8"/>
    <a:srgbClr val="818DA9"/>
    <a:srgbClr val="EBEEF7"/>
    <a:srgbClr val="F0F7F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inor">
          <a:srgbClr val="5E5E5E"/>
        </a:fontRef>
        <a:srgbClr val="5E5E5E"/>
      </a:tcTxStyle>
      <a:tcStyle>
        <a:tcBdr>
          <a:left>
            <a:ln w="3175" cap="flat">
              <a:noFill/>
              <a:miter lim="400000"/>
            </a:ln>
          </a:left>
          <a:right>
            <a:ln w="3175" cap="flat">
              <a:noFill/>
              <a:miter lim="400000"/>
            </a:ln>
          </a:right>
          <a:top>
            <a:ln w="3175" cap="flat">
              <a:solidFill>
                <a:srgbClr val="5E5E5E"/>
              </a:solidFill>
              <a:prstDash val="solid"/>
              <a:round/>
            </a:ln>
          </a:top>
          <a:bottom>
            <a:ln w="3175" cap="flat">
              <a:solidFill>
                <a:srgbClr val="5E5E5E"/>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inor">
          <a:srgbClr val="FFFFFF"/>
        </a:fontRef>
        <a:srgbClr val="FFFFFF"/>
      </a:tcTxStyle>
      <a:tcStyle>
        <a:tcBdr>
          <a:left>
            <a:ln w="3175" cap="flat">
              <a:noFill/>
              <a:miter lim="400000"/>
            </a:ln>
          </a:left>
          <a:right>
            <a:ln w="3175" cap="flat">
              <a:noFill/>
              <a:miter lim="400000"/>
            </a:ln>
          </a:right>
          <a:top>
            <a:ln w="3175" cap="flat">
              <a:solidFill>
                <a:srgbClr val="5E5E5E"/>
              </a:solidFill>
              <a:prstDash val="solid"/>
              <a:round/>
            </a:ln>
          </a:top>
          <a:bottom>
            <a:ln w="3175" cap="flat">
              <a:solidFill>
                <a:srgbClr val="5E5E5E"/>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noFill/>
        </a:fill>
      </a:tcStyle>
    </a:lastRow>
    <a:firstRow>
      <a:tcTxStyle b="on" i="off">
        <a:fontRef idx="minor">
          <a:srgbClr val="5E5E5E"/>
        </a:fontRef>
        <a:srgbClr val="5E5E5E"/>
      </a:tcTxStyle>
      <a:tcStyle>
        <a:tcBdr>
          <a:left>
            <a:ln w="3175" cap="flat">
              <a:solidFill>
                <a:srgbClr val="5E5E5E"/>
              </a:solidFill>
              <a:prstDash val="solid"/>
              <a:round/>
            </a:ln>
          </a:left>
          <a:right>
            <a:ln w="3175" cap="flat">
              <a:solidFill>
                <a:srgbClr val="5E5E5E"/>
              </a:solidFill>
              <a:prstDash val="solid"/>
              <a:round/>
            </a:ln>
          </a:right>
          <a:top>
            <a:ln w="3175" cap="flat">
              <a:solidFill>
                <a:srgbClr val="5E5E5E"/>
              </a:solidFill>
              <a:prstDash val="solid"/>
              <a:round/>
            </a:ln>
          </a:top>
          <a:bottom>
            <a:ln w="3175" cap="flat">
              <a:solidFill>
                <a:srgbClr val="5E5E5E"/>
              </a:solidFill>
              <a:prstDash val="solid"/>
              <a:round/>
            </a:ln>
          </a:bottom>
          <a:insideH>
            <a:ln w="3175" cap="flat">
              <a:solidFill>
                <a:srgbClr val="5E5E5E"/>
              </a:solidFill>
              <a:prstDash val="solid"/>
              <a:round/>
            </a:ln>
          </a:insideH>
          <a:insideV>
            <a:ln w="3175"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7" autoAdjust="0"/>
    <p:restoredTop sz="94660"/>
  </p:normalViewPr>
  <p:slideViewPr>
    <p:cSldViewPr snapToGrid="0">
      <p:cViewPr varScale="1">
        <p:scale>
          <a:sx n="171" d="100"/>
          <a:sy n="171" d="100"/>
        </p:scale>
        <p:origin x="1212" y="88"/>
      </p:cViewPr>
      <p:guideLst>
        <p:guide orient="horz" pos="840"/>
        <p:guide pos="11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787400" y="750888"/>
            <a:ext cx="5314950" cy="3759200"/>
          </a:xfrm>
          <a:prstGeom prst="rect">
            <a:avLst/>
          </a:prstGeom>
        </p:spPr>
        <p:txBody>
          <a:bodyPr lIns="96634" tIns="48317" rIns="96634" bIns="48317"/>
          <a:lstStyle/>
          <a:p>
            <a:endParaRPr/>
          </a:p>
        </p:txBody>
      </p:sp>
      <p:sp>
        <p:nvSpPr>
          <p:cNvPr id="149" name="Shape 149"/>
          <p:cNvSpPr>
            <a:spLocks noGrp="1"/>
          </p:cNvSpPr>
          <p:nvPr>
            <p:ph type="body" sz="quarter" idx="1"/>
          </p:nvPr>
        </p:nvSpPr>
        <p:spPr>
          <a:xfrm>
            <a:off x="918634" y="4760397"/>
            <a:ext cx="5052483" cy="4509850"/>
          </a:xfrm>
          <a:prstGeom prst="rect">
            <a:avLst/>
          </a:prstGeom>
        </p:spPr>
        <p:txBody>
          <a:bodyPr lIns="96634" tIns="48317" rIns="96634" bIns="48317"/>
          <a:lstStyle/>
          <a:p>
            <a:endParaRPr/>
          </a:p>
        </p:txBody>
      </p:sp>
    </p:spTree>
    <p:extLst>
      <p:ext uri="{BB962C8B-B14F-4D97-AF65-F5344CB8AC3E}">
        <p14:creationId xmlns:p14="http://schemas.microsoft.com/office/powerpoint/2010/main" val="3477097631"/>
      </p:ext>
    </p:extLst>
  </p:cSld>
  <p:clrMap bg1="lt1" tx1="dk1" bg2="lt2" tx2="dk2" accent1="accent1" accent2="accent2" accent3="accent3" accent4="accent4" accent5="accent5" accent6="accent6" hlink="hlink" folHlink="folHlink"/>
  <p:notesStyle>
    <a:lvl1pPr defTabSz="88900" latinLnBrk="0">
      <a:lnSpc>
        <a:spcPct val="117999"/>
      </a:lnSpc>
      <a:defRPr sz="400">
        <a:latin typeface="+mj-lt"/>
        <a:ea typeface="+mj-ea"/>
        <a:cs typeface="+mj-cs"/>
        <a:sym typeface="Helvetica Neue"/>
      </a:defRPr>
    </a:lvl1pPr>
    <a:lvl2pPr indent="228600" defTabSz="88900" latinLnBrk="0">
      <a:lnSpc>
        <a:spcPct val="117999"/>
      </a:lnSpc>
      <a:defRPr sz="400">
        <a:latin typeface="+mj-lt"/>
        <a:ea typeface="+mj-ea"/>
        <a:cs typeface="+mj-cs"/>
        <a:sym typeface="Helvetica Neue"/>
      </a:defRPr>
    </a:lvl2pPr>
    <a:lvl3pPr indent="457200" defTabSz="88900" latinLnBrk="0">
      <a:lnSpc>
        <a:spcPct val="117999"/>
      </a:lnSpc>
      <a:defRPr sz="400">
        <a:latin typeface="+mj-lt"/>
        <a:ea typeface="+mj-ea"/>
        <a:cs typeface="+mj-cs"/>
        <a:sym typeface="Helvetica Neue"/>
      </a:defRPr>
    </a:lvl3pPr>
    <a:lvl4pPr indent="685800" defTabSz="88900" latinLnBrk="0">
      <a:lnSpc>
        <a:spcPct val="117999"/>
      </a:lnSpc>
      <a:defRPr sz="400">
        <a:latin typeface="+mj-lt"/>
        <a:ea typeface="+mj-ea"/>
        <a:cs typeface="+mj-cs"/>
        <a:sym typeface="Helvetica Neue"/>
      </a:defRPr>
    </a:lvl4pPr>
    <a:lvl5pPr indent="914400" defTabSz="88900" latinLnBrk="0">
      <a:lnSpc>
        <a:spcPct val="117999"/>
      </a:lnSpc>
      <a:defRPr sz="400">
        <a:latin typeface="+mj-lt"/>
        <a:ea typeface="+mj-ea"/>
        <a:cs typeface="+mj-cs"/>
        <a:sym typeface="Helvetica Neue"/>
      </a:defRPr>
    </a:lvl5pPr>
    <a:lvl6pPr indent="1143000" defTabSz="88900" latinLnBrk="0">
      <a:lnSpc>
        <a:spcPct val="117999"/>
      </a:lnSpc>
      <a:defRPr sz="400">
        <a:latin typeface="+mj-lt"/>
        <a:ea typeface="+mj-ea"/>
        <a:cs typeface="+mj-cs"/>
        <a:sym typeface="Helvetica Neue"/>
      </a:defRPr>
    </a:lvl6pPr>
    <a:lvl7pPr indent="1371600" defTabSz="88900" latinLnBrk="0">
      <a:lnSpc>
        <a:spcPct val="117999"/>
      </a:lnSpc>
      <a:defRPr sz="400">
        <a:latin typeface="+mj-lt"/>
        <a:ea typeface="+mj-ea"/>
        <a:cs typeface="+mj-cs"/>
        <a:sym typeface="Helvetica Neue"/>
      </a:defRPr>
    </a:lvl7pPr>
    <a:lvl8pPr indent="1600200" defTabSz="88900" latinLnBrk="0">
      <a:lnSpc>
        <a:spcPct val="117999"/>
      </a:lnSpc>
      <a:defRPr sz="400">
        <a:latin typeface="+mj-lt"/>
        <a:ea typeface="+mj-ea"/>
        <a:cs typeface="+mj-cs"/>
        <a:sym typeface="Helvetica Neue"/>
      </a:defRPr>
    </a:lvl8pPr>
    <a:lvl9pPr indent="1828800" defTabSz="88900" latinLnBrk="0">
      <a:lnSpc>
        <a:spcPct val="117999"/>
      </a:lnSpc>
      <a:defRPr sz="4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461E2807-9FAC-4912-87E5-4F1F7266E507}" type="slidenum">
              <a:rPr lang="ko-KR" altLang="en-US" smtClean="0"/>
              <a:t>3</a:t>
            </a:fld>
            <a:endParaRPr lang="ko-KR" altLang="en-US" dirty="0"/>
          </a:p>
        </p:txBody>
      </p:sp>
    </p:spTree>
    <p:extLst>
      <p:ext uri="{BB962C8B-B14F-4D97-AF65-F5344CB8AC3E}">
        <p14:creationId xmlns:p14="http://schemas.microsoft.com/office/powerpoint/2010/main" val="197118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461E2807-9FAC-4912-87E5-4F1F7266E507}" type="slidenum">
              <a:rPr lang="ko-KR" altLang="en-US" smtClean="0"/>
              <a:t>8</a:t>
            </a:fld>
            <a:endParaRPr lang="ko-KR" altLang="en-US" dirty="0"/>
          </a:p>
        </p:txBody>
      </p:sp>
    </p:spTree>
    <p:extLst>
      <p:ext uri="{BB962C8B-B14F-4D97-AF65-F5344CB8AC3E}">
        <p14:creationId xmlns:p14="http://schemas.microsoft.com/office/powerpoint/2010/main" val="33789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제목">
    <p:spTree>
      <p:nvGrpSpPr>
        <p:cNvPr id="1" name=""/>
        <p:cNvGrpSpPr/>
        <p:nvPr/>
      </p:nvGrpSpPr>
      <p:grpSpPr>
        <a:xfrm>
          <a:off x="0" y="0"/>
          <a:ext cx="0" cy="0"/>
          <a:chOff x="0" y="0"/>
          <a:chExt cx="0" cy="0"/>
        </a:xfrm>
      </p:grpSpPr>
      <p:sp>
        <p:nvSpPr>
          <p:cNvPr id="11" name="본문 첫 번째 줄…"/>
          <p:cNvSpPr txBox="1">
            <a:spLocks noGrp="1"/>
          </p:cNvSpPr>
          <p:nvPr>
            <p:ph type="body" sz="quarter" idx="1" hasCustomPrompt="1"/>
          </p:nvPr>
        </p:nvSpPr>
        <p:spPr>
          <a:prstGeom prst="rect">
            <a:avLst/>
          </a:prstGeom>
        </p:spPr>
        <p:txBody>
          <a:bodyPr/>
          <a:lstStyle/>
          <a:p>
            <a:r>
              <a:t>저자 및 날짜</a:t>
            </a:r>
          </a:p>
          <a:p>
            <a:pPr lvl="1"/>
            <a:endParaRPr/>
          </a:p>
          <a:p>
            <a:pPr lvl="2"/>
            <a:endParaRPr/>
          </a:p>
          <a:p>
            <a:pPr lvl="3"/>
            <a:endParaRPr/>
          </a:p>
          <a:p>
            <a:pPr lvl="4"/>
            <a:endParaRPr/>
          </a:p>
        </p:txBody>
      </p:sp>
      <p:sp>
        <p:nvSpPr>
          <p:cNvPr id="12" name="프레젠테이션 제목"/>
          <p:cNvSpPr txBox="1">
            <a:spLocks noGrp="1"/>
          </p:cNvSpPr>
          <p:nvPr>
            <p:ph type="title" hasCustomPrompt="1"/>
          </p:nvPr>
        </p:nvSpPr>
        <p:spPr>
          <a:prstGeom prst="rect">
            <a:avLst/>
          </a:prstGeom>
        </p:spPr>
        <p:txBody>
          <a:bodyPr/>
          <a:lstStyle/>
          <a:p>
            <a:r>
              <a:t>프레젠테이션 제목</a:t>
            </a:r>
          </a:p>
        </p:txBody>
      </p:sp>
      <p:sp>
        <p:nvSpPr>
          <p:cNvPr id="13" name="본문 첫 번째 줄…"/>
          <p:cNvSpPr txBox="1">
            <a:spLocks noGrp="1"/>
          </p:cNvSpPr>
          <p:nvPr>
            <p:ph type="body" sz="quarter" idx="21" hasCustomPrompt="1"/>
          </p:nvPr>
        </p:nvSpPr>
        <p:spPr>
          <a:xfrm>
            <a:off x="185832" y="1389990"/>
            <a:ext cx="3398640" cy="294681"/>
          </a:xfrm>
          <a:prstGeom prst="rect">
            <a:avLst/>
          </a:prstGeom>
        </p:spPr>
        <p:txBody>
          <a:bodyPr lIns="7858" tIns="7858" rIns="7858" bIns="7858"/>
          <a:lstStyle>
            <a:lvl1pPr defTabSz="160513">
              <a:defRPr sz="1000"/>
            </a:lvl1pPr>
          </a:lstStyle>
          <a:p>
            <a:r>
              <a:t>프레젠테이션 부제</a:t>
            </a:r>
          </a:p>
        </p:txBody>
      </p:sp>
      <p:sp>
        <p:nvSpPr>
          <p:cNvPr id="14"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내역서">
    <p:spTree>
      <p:nvGrpSpPr>
        <p:cNvPr id="1" name=""/>
        <p:cNvGrpSpPr/>
        <p:nvPr/>
      </p:nvGrpSpPr>
      <p:grpSpPr>
        <a:xfrm>
          <a:off x="0" y="0"/>
          <a:ext cx="0" cy="0"/>
          <a:chOff x="0" y="0"/>
          <a:chExt cx="0" cy="0"/>
        </a:xfrm>
      </p:grpSpPr>
      <p:sp>
        <p:nvSpPr>
          <p:cNvPr id="98" name="본문 첫 번째 줄…"/>
          <p:cNvSpPr txBox="1">
            <a:spLocks noGrp="1"/>
          </p:cNvSpPr>
          <p:nvPr>
            <p:ph type="body" sz="half" idx="1" hasCustomPrompt="1"/>
          </p:nvPr>
        </p:nvSpPr>
        <p:spPr>
          <a:xfrm>
            <a:off x="186630" y="1033846"/>
            <a:ext cx="3398640" cy="599308"/>
          </a:xfrm>
          <a:prstGeom prst="rect">
            <a:avLst/>
          </a:prstGeom>
        </p:spPr>
        <p:txBody>
          <a:bodyPr lIns="7858" tIns="7858" rIns="7858" bIns="7858" anchor="ctr"/>
          <a:lstStyle>
            <a:lvl1pPr algn="ctr" defTabSz="474121">
              <a:lnSpc>
                <a:spcPct val="80000"/>
              </a:lnSpc>
              <a:defRPr sz="2200" b="0" spc="-44">
                <a:latin typeface="Helvetica Neue Medium"/>
                <a:ea typeface="Helvetica Neue Medium"/>
                <a:cs typeface="Helvetica Neue Medium"/>
                <a:sym typeface="Helvetica Neue Medium"/>
              </a:defRPr>
            </a:lvl1pPr>
            <a:lvl2pPr marL="0" indent="0" algn="ctr" defTabSz="474121">
              <a:lnSpc>
                <a:spcPct val="80000"/>
              </a:lnSpc>
              <a:buSzTx/>
              <a:buNone/>
              <a:defRPr sz="2200" b="0" spc="-44">
                <a:latin typeface="Helvetica Neue Medium"/>
                <a:ea typeface="Helvetica Neue Medium"/>
                <a:cs typeface="Helvetica Neue Medium"/>
                <a:sym typeface="Helvetica Neue Medium"/>
              </a:defRPr>
            </a:lvl2pPr>
            <a:lvl3pPr marL="0" indent="0" algn="ctr" defTabSz="474121">
              <a:lnSpc>
                <a:spcPct val="80000"/>
              </a:lnSpc>
              <a:buSzTx/>
              <a:buNone/>
              <a:defRPr sz="2200" b="0" spc="-44">
                <a:latin typeface="Helvetica Neue Medium"/>
                <a:ea typeface="Helvetica Neue Medium"/>
                <a:cs typeface="Helvetica Neue Medium"/>
                <a:sym typeface="Helvetica Neue Medium"/>
              </a:defRPr>
            </a:lvl3pPr>
            <a:lvl4pPr marL="0" indent="0" algn="ctr" defTabSz="474121">
              <a:lnSpc>
                <a:spcPct val="80000"/>
              </a:lnSpc>
              <a:buSzTx/>
              <a:buNone/>
              <a:defRPr sz="2200" b="0" spc="-44">
                <a:latin typeface="Helvetica Neue Medium"/>
                <a:ea typeface="Helvetica Neue Medium"/>
                <a:cs typeface="Helvetica Neue Medium"/>
                <a:sym typeface="Helvetica Neue Medium"/>
              </a:defRPr>
            </a:lvl4pPr>
            <a:lvl5pPr marL="0" indent="0" algn="ctr" defTabSz="474121">
              <a:lnSpc>
                <a:spcPct val="80000"/>
              </a:lnSpc>
              <a:buSzTx/>
              <a:buNone/>
              <a:defRPr sz="2200" b="0" spc="-44">
                <a:latin typeface="Helvetica Neue Medium"/>
                <a:ea typeface="Helvetica Neue Medium"/>
                <a:cs typeface="Helvetica Neue Medium"/>
                <a:sym typeface="Helvetica Neue Medium"/>
              </a:defRPr>
            </a:lvl5pPr>
          </a:lstStyle>
          <a:p>
            <a:r>
              <a:t>내역서</a:t>
            </a:r>
          </a:p>
          <a:p>
            <a:pPr lvl="1"/>
            <a:endParaRPr/>
          </a:p>
          <a:p>
            <a:pPr lvl="2"/>
            <a:endParaRPr/>
          </a:p>
          <a:p>
            <a:pPr lvl="3"/>
            <a:endParaRPr/>
          </a:p>
          <a:p>
            <a:pPr lvl="4"/>
            <a:endParaRPr/>
          </a:p>
        </p:txBody>
      </p:sp>
      <p:sp>
        <p:nvSpPr>
          <p:cNvPr id="99"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중요한 사실">
    <p:spTree>
      <p:nvGrpSpPr>
        <p:cNvPr id="1" name=""/>
        <p:cNvGrpSpPr/>
        <p:nvPr/>
      </p:nvGrpSpPr>
      <p:grpSpPr>
        <a:xfrm>
          <a:off x="0" y="0"/>
          <a:ext cx="0" cy="0"/>
          <a:chOff x="0" y="0"/>
          <a:chExt cx="0" cy="0"/>
        </a:xfrm>
      </p:grpSpPr>
      <p:sp>
        <p:nvSpPr>
          <p:cNvPr id="106" name="본문 첫 번째 줄…"/>
          <p:cNvSpPr txBox="1">
            <a:spLocks noGrp="1"/>
          </p:cNvSpPr>
          <p:nvPr>
            <p:ph type="body" sz="half" idx="1" hasCustomPrompt="1"/>
          </p:nvPr>
        </p:nvSpPr>
        <p:spPr>
          <a:xfrm>
            <a:off x="186630" y="439085"/>
            <a:ext cx="3398640" cy="1120184"/>
          </a:xfrm>
          <a:prstGeom prst="rect">
            <a:avLst/>
          </a:prstGeom>
        </p:spPr>
        <p:txBody>
          <a:bodyPr lIns="7858" tIns="7858" rIns="7858" bIns="7858" anchor="b"/>
          <a:lstStyle>
            <a:lvl1pPr algn="ctr" defTabSz="474121">
              <a:lnSpc>
                <a:spcPct val="80000"/>
              </a:lnSpc>
              <a:defRPr sz="4800" spc="-48"/>
            </a:lvl1pPr>
            <a:lvl2pPr marL="0" indent="0" algn="ctr" defTabSz="474121">
              <a:lnSpc>
                <a:spcPct val="80000"/>
              </a:lnSpc>
              <a:buSzTx/>
              <a:buNone/>
              <a:defRPr sz="4800" spc="-48"/>
            </a:lvl2pPr>
            <a:lvl3pPr marL="0" indent="0" algn="ctr" defTabSz="474121">
              <a:lnSpc>
                <a:spcPct val="80000"/>
              </a:lnSpc>
              <a:buSzTx/>
              <a:buNone/>
              <a:defRPr sz="4800" spc="-48"/>
            </a:lvl3pPr>
            <a:lvl4pPr marL="0" indent="0" algn="ctr" defTabSz="474121">
              <a:lnSpc>
                <a:spcPct val="80000"/>
              </a:lnSpc>
              <a:buSzTx/>
              <a:buNone/>
              <a:defRPr sz="4800" spc="-48"/>
            </a:lvl4pPr>
            <a:lvl5pPr marL="0" indent="0" algn="ctr" defTabSz="474121">
              <a:lnSpc>
                <a:spcPct val="80000"/>
              </a:lnSpc>
              <a:buSzTx/>
              <a:buNone/>
              <a:defRPr sz="4800" spc="-48"/>
            </a:lvl5pPr>
          </a:lstStyle>
          <a:p>
            <a:r>
              <a:t>100%</a:t>
            </a:r>
          </a:p>
          <a:p>
            <a:pPr lvl="1"/>
            <a:endParaRPr/>
          </a:p>
          <a:p>
            <a:pPr lvl="2"/>
            <a:endParaRPr/>
          </a:p>
          <a:p>
            <a:pPr lvl="3"/>
            <a:endParaRPr/>
          </a:p>
          <a:p>
            <a:pPr lvl="4"/>
            <a:endParaRPr/>
          </a:p>
        </p:txBody>
      </p:sp>
      <p:sp>
        <p:nvSpPr>
          <p:cNvPr id="107" name="사실 정보"/>
          <p:cNvSpPr txBox="1">
            <a:spLocks noGrp="1"/>
          </p:cNvSpPr>
          <p:nvPr>
            <p:ph type="body" sz="quarter" idx="21" hasCustomPrompt="1"/>
          </p:nvPr>
        </p:nvSpPr>
        <p:spPr>
          <a:xfrm>
            <a:off x="186630" y="1550709"/>
            <a:ext cx="3398640" cy="144599"/>
          </a:xfrm>
          <a:prstGeom prst="rect">
            <a:avLst/>
          </a:prstGeom>
        </p:spPr>
        <p:txBody>
          <a:bodyPr/>
          <a:lstStyle>
            <a:lvl1pPr algn="ctr" defTabSz="126356">
              <a:defRPr sz="820"/>
            </a:lvl1pPr>
          </a:lstStyle>
          <a:p>
            <a:r>
              <a:t>사실 정보</a:t>
            </a:r>
          </a:p>
        </p:txBody>
      </p:sp>
      <p:sp>
        <p:nvSpPr>
          <p:cNvPr id="108"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인용">
    <p:spTree>
      <p:nvGrpSpPr>
        <p:cNvPr id="1" name=""/>
        <p:cNvGrpSpPr/>
        <p:nvPr/>
      </p:nvGrpSpPr>
      <p:grpSpPr>
        <a:xfrm>
          <a:off x="0" y="0"/>
          <a:ext cx="0" cy="0"/>
          <a:chOff x="0" y="0"/>
          <a:chExt cx="0" cy="0"/>
        </a:xfrm>
      </p:grpSpPr>
      <p:sp>
        <p:nvSpPr>
          <p:cNvPr id="115" name="본문 첫 번째 줄…"/>
          <p:cNvSpPr txBox="1">
            <a:spLocks noGrp="1"/>
          </p:cNvSpPr>
          <p:nvPr>
            <p:ph type="body" sz="quarter" idx="1" hasCustomPrompt="1"/>
          </p:nvPr>
        </p:nvSpPr>
        <p:spPr>
          <a:xfrm>
            <a:off x="375894" y="1924012"/>
            <a:ext cx="3124697" cy="98534"/>
          </a:xfrm>
          <a:prstGeom prst="rect">
            <a:avLst/>
          </a:prstGeom>
        </p:spPr>
        <p:txBody>
          <a:bodyPr/>
          <a:lstStyle>
            <a:lvl1pPr defTabSz="160513">
              <a:defRPr sz="700"/>
            </a:lvl1pPr>
            <a:lvl2pPr marL="698500" indent="-88900" defTabSz="160513">
              <a:defRPr sz="700"/>
            </a:lvl2pPr>
            <a:lvl3pPr marL="1308100" indent="-88900" defTabSz="160513">
              <a:defRPr sz="700"/>
            </a:lvl3pPr>
            <a:lvl4pPr marL="1917700" indent="-88900" defTabSz="160513">
              <a:defRPr sz="700"/>
            </a:lvl4pPr>
            <a:lvl5pPr marL="2527300" indent="-88900" defTabSz="160513">
              <a:defRPr sz="700"/>
            </a:lvl5pPr>
          </a:lstStyle>
          <a:p>
            <a:r>
              <a:t>속성</a:t>
            </a:r>
          </a:p>
          <a:p>
            <a:pPr lvl="1"/>
            <a:endParaRPr/>
          </a:p>
          <a:p>
            <a:pPr lvl="2"/>
            <a:endParaRPr/>
          </a:p>
          <a:p>
            <a:pPr lvl="3"/>
            <a:endParaRPr/>
          </a:p>
          <a:p>
            <a:pPr lvl="4"/>
            <a:endParaRPr/>
          </a:p>
        </p:txBody>
      </p:sp>
      <p:sp>
        <p:nvSpPr>
          <p:cNvPr id="116" name="본문 첫 번째 줄…"/>
          <p:cNvSpPr txBox="1">
            <a:spLocks noGrp="1"/>
          </p:cNvSpPr>
          <p:nvPr>
            <p:ph type="body" sz="quarter" idx="21" hasCustomPrompt="1"/>
          </p:nvPr>
        </p:nvSpPr>
        <p:spPr>
          <a:xfrm>
            <a:off x="271310" y="1036787"/>
            <a:ext cx="3229280" cy="593426"/>
          </a:xfrm>
          <a:prstGeom prst="rect">
            <a:avLst/>
          </a:prstGeom>
        </p:spPr>
        <p:txBody>
          <a:bodyPr lIns="7858" tIns="7858" rIns="7858" bIns="7858"/>
          <a:lstStyle>
            <a:lvl1pPr marL="58503" indent="110520" defTabSz="474121">
              <a:lnSpc>
                <a:spcPct val="90000"/>
              </a:lnSpc>
              <a:defRPr sz="1600" b="0" spc="-37">
                <a:latin typeface="Helvetica Neue Medium"/>
                <a:ea typeface="Helvetica Neue Medium"/>
                <a:cs typeface="Helvetica Neue Medium"/>
                <a:sym typeface="Helvetica Neue Medium"/>
              </a:defRPr>
            </a:lvl1pPr>
          </a:lstStyle>
          <a:p>
            <a:r>
              <a:t>“멋진 인용구”</a:t>
            </a:r>
          </a:p>
        </p:txBody>
      </p:sp>
      <p:sp>
        <p:nvSpPr>
          <p:cNvPr id="117"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사진 - 3장">
    <p:spTree>
      <p:nvGrpSpPr>
        <p:cNvPr id="1" name=""/>
        <p:cNvGrpSpPr/>
        <p:nvPr/>
      </p:nvGrpSpPr>
      <p:grpSpPr>
        <a:xfrm>
          <a:off x="0" y="0"/>
          <a:ext cx="0" cy="0"/>
          <a:chOff x="0" y="0"/>
          <a:chExt cx="0" cy="0"/>
        </a:xfrm>
      </p:grpSpPr>
      <p:sp>
        <p:nvSpPr>
          <p:cNvPr id="124" name="이미지"/>
          <p:cNvSpPr>
            <a:spLocks noGrp="1"/>
          </p:cNvSpPr>
          <p:nvPr>
            <p:ph type="pic" sz="quarter" idx="21"/>
          </p:nvPr>
        </p:nvSpPr>
        <p:spPr>
          <a:xfrm>
            <a:off x="2437983" y="429815"/>
            <a:ext cx="1150736" cy="920342"/>
          </a:xfrm>
          <a:prstGeom prst="rect">
            <a:avLst/>
          </a:prstGeom>
          <a:ln w="12700"/>
        </p:spPr>
        <p:txBody>
          <a:bodyPr lIns="91439" tIns="45719" rIns="91439" bIns="45719">
            <a:noAutofit/>
          </a:bodyPr>
          <a:lstStyle/>
          <a:p>
            <a:endParaRPr/>
          </a:p>
        </p:txBody>
      </p:sp>
      <p:sp>
        <p:nvSpPr>
          <p:cNvPr id="125" name="이미지"/>
          <p:cNvSpPr>
            <a:spLocks noGrp="1"/>
          </p:cNvSpPr>
          <p:nvPr>
            <p:ph type="pic" sz="half" idx="22"/>
          </p:nvPr>
        </p:nvSpPr>
        <p:spPr>
          <a:xfrm>
            <a:off x="2088296" y="888042"/>
            <a:ext cx="1614846" cy="1879482"/>
          </a:xfrm>
          <a:prstGeom prst="rect">
            <a:avLst/>
          </a:prstGeom>
          <a:ln w="12700"/>
        </p:spPr>
        <p:txBody>
          <a:bodyPr lIns="91439" tIns="45719" rIns="91439" bIns="45719">
            <a:noAutofit/>
          </a:bodyPr>
          <a:lstStyle/>
          <a:p>
            <a:endParaRPr/>
          </a:p>
        </p:txBody>
      </p:sp>
      <p:sp>
        <p:nvSpPr>
          <p:cNvPr id="126" name="이미지"/>
          <p:cNvSpPr>
            <a:spLocks noGrp="1"/>
          </p:cNvSpPr>
          <p:nvPr>
            <p:ph type="pic" idx="23"/>
          </p:nvPr>
        </p:nvSpPr>
        <p:spPr>
          <a:xfrm>
            <a:off x="-21610" y="349269"/>
            <a:ext cx="2569608" cy="1927206"/>
          </a:xfrm>
          <a:prstGeom prst="rect">
            <a:avLst/>
          </a:prstGeom>
          <a:ln w="12700"/>
        </p:spPr>
        <p:txBody>
          <a:bodyPr lIns="91439" tIns="45719" rIns="91439" bIns="45719">
            <a:noAutofit/>
          </a:bodyPr>
          <a:lstStyle/>
          <a:p>
            <a:endParaRPr/>
          </a:p>
        </p:txBody>
      </p:sp>
      <p:sp>
        <p:nvSpPr>
          <p:cNvPr id="127"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사진">
    <p:spTree>
      <p:nvGrpSpPr>
        <p:cNvPr id="1" name=""/>
        <p:cNvGrpSpPr/>
        <p:nvPr/>
      </p:nvGrpSpPr>
      <p:grpSpPr>
        <a:xfrm>
          <a:off x="0" y="0"/>
          <a:ext cx="0" cy="0"/>
          <a:chOff x="0" y="0"/>
          <a:chExt cx="0" cy="0"/>
        </a:xfrm>
      </p:grpSpPr>
      <p:sp>
        <p:nvSpPr>
          <p:cNvPr id="134" name="이미지"/>
          <p:cNvSpPr>
            <a:spLocks noGrp="1"/>
          </p:cNvSpPr>
          <p:nvPr>
            <p:ph type="pic" idx="21"/>
          </p:nvPr>
        </p:nvSpPr>
        <p:spPr>
          <a:xfrm>
            <a:off x="-206276" y="-581918"/>
            <a:ext cx="4184452" cy="3347562"/>
          </a:xfrm>
          <a:prstGeom prst="rect">
            <a:avLst/>
          </a:prstGeom>
          <a:ln w="12700"/>
        </p:spPr>
        <p:txBody>
          <a:bodyPr lIns="91439" tIns="45719" rIns="91439" bIns="45719">
            <a:noAutofit/>
          </a:bodyPr>
          <a:lstStyle/>
          <a:p>
            <a:endParaRPr/>
          </a:p>
        </p:txBody>
      </p:sp>
      <p:sp>
        <p:nvSpPr>
          <p:cNvPr id="135" name="슬라이드 번호"/>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빈 페이지">
    <p:spTree>
      <p:nvGrpSpPr>
        <p:cNvPr id="1" name=""/>
        <p:cNvGrpSpPr/>
        <p:nvPr/>
      </p:nvGrpSpPr>
      <p:grpSpPr>
        <a:xfrm>
          <a:off x="0" y="0"/>
          <a:ext cx="0" cy="0"/>
          <a:chOff x="0" y="0"/>
          <a:chExt cx="0" cy="0"/>
        </a:xfrm>
      </p:grpSpPr>
      <p:sp>
        <p:nvSpPr>
          <p:cNvPr id="142"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9588BA4-957C-4FAC-8DF5-660DA770430D}" type="datetimeFigureOut">
              <a:rPr lang="ko-KR" altLang="en-US" smtClean="0"/>
              <a:t>2022-11-23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a:xfrm>
            <a:off x="1848194" y="2292030"/>
            <a:ext cx="73578" cy="62036"/>
          </a:xfrm>
        </p:spPr>
        <p:txBody>
          <a:bodyPr/>
          <a:lstStyle/>
          <a:p>
            <a:fld id="{F3434C8A-E96B-47E0-AF33-900B1AA4CBED}" type="slidenum">
              <a:rPr lang="ko-KR" altLang="en-US" smtClean="0"/>
              <a:t>‹#›</a:t>
            </a:fld>
            <a:endParaRPr lang="ko-KR" altLang="en-US"/>
          </a:p>
        </p:txBody>
      </p:sp>
      <p:pic>
        <p:nvPicPr>
          <p:cNvPr id="5" name="그림 4">
            <a:extLst>
              <a:ext uri="{FF2B5EF4-FFF2-40B4-BE49-F238E27FC236}">
                <a16:creationId xmlns:a16="http://schemas.microsoft.com/office/drawing/2014/main" id="{0EA4EABE-DF09-4BC4-BBC6-904DA9F8188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771900" cy="19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제목 및 사진">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78773" y="72270"/>
            <a:ext cx="4137304" cy="2477930"/>
          </a:xfrm>
          <a:prstGeom prst="rect">
            <a:avLst/>
          </a:prstGeom>
          <a:ln w="12700"/>
        </p:spPr>
        <p:txBody>
          <a:bodyPr lIns="91439" tIns="45719" rIns="91439" bIns="45719">
            <a:noAutofit/>
          </a:bodyPr>
          <a:lstStyle/>
          <a:p>
            <a:endParaRPr/>
          </a:p>
        </p:txBody>
      </p:sp>
      <p:sp>
        <p:nvSpPr>
          <p:cNvPr id="22" name="프레젠테이션 제목"/>
          <p:cNvSpPr txBox="1">
            <a:spLocks noGrp="1"/>
          </p:cNvSpPr>
          <p:nvPr>
            <p:ph type="title" hasCustomPrompt="1"/>
          </p:nvPr>
        </p:nvSpPr>
        <p:spPr>
          <a:xfrm>
            <a:off x="186630" y="1374755"/>
            <a:ext cx="3398640" cy="719019"/>
          </a:xfrm>
          <a:prstGeom prst="rect">
            <a:avLst/>
          </a:prstGeom>
        </p:spPr>
        <p:txBody>
          <a:bodyPr/>
          <a:lstStyle/>
          <a:p>
            <a:r>
              <a:t>프레젠테이션 제목</a:t>
            </a:r>
          </a:p>
        </p:txBody>
      </p:sp>
      <p:sp>
        <p:nvSpPr>
          <p:cNvPr id="23" name="본문 첫 번째 줄…"/>
          <p:cNvSpPr txBox="1">
            <a:spLocks noGrp="1"/>
          </p:cNvSpPr>
          <p:nvPr>
            <p:ph type="body" sz="quarter" idx="1" hasCustomPrompt="1"/>
          </p:nvPr>
        </p:nvSpPr>
        <p:spPr>
          <a:xfrm>
            <a:off x="186814" y="443758"/>
            <a:ext cx="3398272" cy="98534"/>
          </a:xfrm>
          <a:prstGeom prst="rect">
            <a:avLst/>
          </a:prstGeom>
        </p:spPr>
        <p:txBody>
          <a:bodyPr/>
          <a:lstStyle/>
          <a:p>
            <a:r>
              <a:t>저자 및 날짜</a:t>
            </a:r>
          </a:p>
          <a:p>
            <a:pPr lvl="1"/>
            <a:endParaRPr/>
          </a:p>
          <a:p>
            <a:pPr lvl="2"/>
            <a:endParaRPr/>
          </a:p>
          <a:p>
            <a:pPr lvl="3"/>
            <a:endParaRPr/>
          </a:p>
          <a:p>
            <a:pPr lvl="4"/>
            <a:endParaRPr/>
          </a:p>
        </p:txBody>
      </p:sp>
      <p:sp>
        <p:nvSpPr>
          <p:cNvPr id="24" name="본문 첫 번째 줄…"/>
          <p:cNvSpPr txBox="1">
            <a:spLocks noGrp="1"/>
          </p:cNvSpPr>
          <p:nvPr>
            <p:ph type="body" sz="quarter" idx="22" hasCustomPrompt="1"/>
          </p:nvPr>
        </p:nvSpPr>
        <p:spPr>
          <a:xfrm>
            <a:off x="186630" y="2068560"/>
            <a:ext cx="3398640" cy="172780"/>
          </a:xfrm>
          <a:prstGeom prst="rect">
            <a:avLst/>
          </a:prstGeom>
        </p:spPr>
        <p:txBody>
          <a:bodyPr lIns="7858" tIns="7858" rIns="7858" bIns="7858"/>
          <a:lstStyle>
            <a:lvl1pPr defTabSz="160513">
              <a:defRPr sz="1000"/>
            </a:lvl1pPr>
          </a:lstStyle>
          <a:p>
            <a:r>
              <a:t>프레젠테이션 부제</a:t>
            </a:r>
          </a:p>
        </p:txBody>
      </p:sp>
      <p:sp>
        <p:nvSpPr>
          <p:cNvPr id="25"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제목 및 사진 대체">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697355" y="241220"/>
            <a:ext cx="1878655" cy="2186524"/>
          </a:xfrm>
          <a:prstGeom prst="rect">
            <a:avLst/>
          </a:prstGeom>
          <a:ln w="12700"/>
        </p:spPr>
        <p:txBody>
          <a:bodyPr lIns="91439" tIns="45719" rIns="91439" bIns="45719">
            <a:noAutofit/>
          </a:bodyPr>
          <a:lstStyle/>
          <a:p>
            <a:endParaRPr/>
          </a:p>
        </p:txBody>
      </p:sp>
      <p:sp>
        <p:nvSpPr>
          <p:cNvPr id="33" name="슬라이드 제목"/>
          <p:cNvSpPr txBox="1">
            <a:spLocks noGrp="1"/>
          </p:cNvSpPr>
          <p:nvPr>
            <p:ph type="title" hasCustomPrompt="1"/>
          </p:nvPr>
        </p:nvSpPr>
        <p:spPr>
          <a:xfrm>
            <a:off x="186630" y="469106"/>
            <a:ext cx="1512690" cy="909915"/>
          </a:xfrm>
          <a:prstGeom prst="rect">
            <a:avLst/>
          </a:prstGeom>
        </p:spPr>
        <p:txBody>
          <a:bodyPr/>
          <a:lstStyle>
            <a:lvl1pPr>
              <a:defRPr sz="1600" spc="-32"/>
            </a:lvl1pPr>
          </a:lstStyle>
          <a:p>
            <a:r>
              <a:t>슬라이드 제목</a:t>
            </a:r>
          </a:p>
        </p:txBody>
      </p:sp>
      <p:sp>
        <p:nvSpPr>
          <p:cNvPr id="34" name="본문 첫 번째 줄…"/>
          <p:cNvSpPr txBox="1">
            <a:spLocks noGrp="1"/>
          </p:cNvSpPr>
          <p:nvPr>
            <p:ph type="body" sz="quarter" idx="1" hasCustomPrompt="1"/>
          </p:nvPr>
        </p:nvSpPr>
        <p:spPr>
          <a:xfrm>
            <a:off x="186630" y="1364835"/>
            <a:ext cx="1512690" cy="833059"/>
          </a:xfrm>
          <a:prstGeom prst="rect">
            <a:avLst/>
          </a:prstGeom>
        </p:spPr>
        <p:txBody>
          <a:bodyPr lIns="7858" tIns="7858" rIns="7858" bIns="7858"/>
          <a:lstStyle>
            <a:lvl1pPr defTabSz="160513">
              <a:defRPr sz="1000"/>
            </a:lvl1pPr>
            <a:lvl2pPr marL="0" indent="0" defTabSz="160513">
              <a:buSzTx/>
              <a:buNone/>
              <a:defRPr sz="1000"/>
            </a:lvl2pPr>
            <a:lvl3pPr marL="0" indent="0" defTabSz="160513">
              <a:buSzTx/>
              <a:buNone/>
              <a:defRPr sz="1000"/>
            </a:lvl3pPr>
            <a:lvl4pPr marL="0" indent="0" defTabSz="160513">
              <a:buSzTx/>
              <a:buNone/>
              <a:defRPr sz="1000"/>
            </a:lvl4pPr>
            <a:lvl5pPr marL="0" indent="0" defTabSz="160513">
              <a:buSzTx/>
              <a:buNone/>
              <a:defRPr sz="1000"/>
            </a:lvl5pPr>
          </a:lstStyle>
          <a:p>
            <a:r>
              <a:t>슬라이드 부제</a:t>
            </a:r>
          </a:p>
          <a:p>
            <a:pPr lvl="1"/>
            <a:endParaRPr/>
          </a:p>
          <a:p>
            <a:pPr lvl="2"/>
            <a:endParaRPr/>
          </a:p>
          <a:p>
            <a:pPr lvl="3"/>
            <a:endParaRPr/>
          </a:p>
          <a:p>
            <a:pPr lvl="4"/>
            <a:endParaRPr/>
          </a:p>
        </p:txBody>
      </p:sp>
      <p:sp>
        <p:nvSpPr>
          <p:cNvPr id="35" name="슬라이드 번호"/>
          <p:cNvSpPr txBox="1">
            <a:spLocks noGrp="1"/>
          </p:cNvSpPr>
          <p:nvPr>
            <p:ph type="sldNum" sz="quarter" idx="2"/>
          </p:nvPr>
        </p:nvSpPr>
        <p:spPr>
          <a:xfrm>
            <a:off x="1821483" y="2227720"/>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제목 및 구분점">
    <p:spTree>
      <p:nvGrpSpPr>
        <p:cNvPr id="1" name=""/>
        <p:cNvGrpSpPr/>
        <p:nvPr/>
      </p:nvGrpSpPr>
      <p:grpSpPr>
        <a:xfrm>
          <a:off x="0" y="0"/>
          <a:ext cx="0" cy="0"/>
          <a:chOff x="0" y="0"/>
          <a:chExt cx="0" cy="0"/>
        </a:xfrm>
      </p:grpSpPr>
      <p:sp>
        <p:nvSpPr>
          <p:cNvPr id="42" name="슬라이드 제목"/>
          <p:cNvSpPr txBox="1">
            <a:spLocks noGrp="1"/>
          </p:cNvSpPr>
          <p:nvPr>
            <p:ph type="title" hasCustomPrompt="1"/>
          </p:nvPr>
        </p:nvSpPr>
        <p:spPr>
          <a:xfrm>
            <a:off x="186630" y="439638"/>
            <a:ext cx="3398640" cy="221693"/>
          </a:xfrm>
          <a:prstGeom prst="rect">
            <a:avLst/>
          </a:prstGeom>
        </p:spPr>
        <p:txBody>
          <a:bodyPr anchor="t"/>
          <a:lstStyle>
            <a:lvl1pPr>
              <a:defRPr sz="1600" spc="-32"/>
            </a:lvl1pPr>
          </a:lstStyle>
          <a:p>
            <a:r>
              <a:t>슬라이드 제목</a:t>
            </a:r>
          </a:p>
        </p:txBody>
      </p:sp>
      <p:sp>
        <p:nvSpPr>
          <p:cNvPr id="43" name="본문 첫 번째 줄…"/>
          <p:cNvSpPr txBox="1">
            <a:spLocks noGrp="1"/>
          </p:cNvSpPr>
          <p:nvPr>
            <p:ph type="body" sz="quarter" idx="1" hasCustomPrompt="1"/>
          </p:nvPr>
        </p:nvSpPr>
        <p:spPr>
          <a:xfrm>
            <a:off x="186630" y="639720"/>
            <a:ext cx="3398640" cy="144600"/>
          </a:xfrm>
          <a:prstGeom prst="rect">
            <a:avLst/>
          </a:prstGeom>
        </p:spPr>
        <p:txBody>
          <a:bodyPr/>
          <a:lstStyle>
            <a:lvl1pPr defTabSz="154093">
              <a:defRPr sz="1000"/>
            </a:lvl1pPr>
            <a:lvl2pPr marL="736600" indent="-127000" defTabSz="154093">
              <a:defRPr sz="1000"/>
            </a:lvl2pPr>
            <a:lvl3pPr marL="1346200" indent="-127000" defTabSz="154093">
              <a:defRPr sz="1000"/>
            </a:lvl3pPr>
            <a:lvl4pPr marL="1955800" indent="-127000" defTabSz="154093">
              <a:defRPr sz="1000"/>
            </a:lvl4pPr>
            <a:lvl5pPr marL="2565400" indent="-127000" defTabSz="154093">
              <a:defRPr sz="1000"/>
            </a:lvl5pPr>
          </a:lstStyle>
          <a:p>
            <a:r>
              <a:t>슬라이드 부제</a:t>
            </a:r>
          </a:p>
          <a:p>
            <a:pPr lvl="1"/>
            <a:endParaRPr/>
          </a:p>
          <a:p>
            <a:pPr lvl="2"/>
            <a:endParaRPr/>
          </a:p>
          <a:p>
            <a:pPr lvl="3"/>
            <a:endParaRPr/>
          </a:p>
          <a:p>
            <a:pPr lvl="4"/>
            <a:endParaRPr/>
          </a:p>
        </p:txBody>
      </p:sp>
      <p:sp>
        <p:nvSpPr>
          <p:cNvPr id="44" name="본문 첫 번째 줄…"/>
          <p:cNvSpPr txBox="1">
            <a:spLocks noGrp="1"/>
          </p:cNvSpPr>
          <p:nvPr>
            <p:ph type="body" idx="21" hasCustomPrompt="1"/>
          </p:nvPr>
        </p:nvSpPr>
        <p:spPr>
          <a:xfrm>
            <a:off x="186630" y="929843"/>
            <a:ext cx="3398640" cy="1277103"/>
          </a:xfrm>
          <a:prstGeom prst="rect">
            <a:avLst/>
          </a:prstGeom>
        </p:spPr>
        <p:txBody>
          <a:bodyPr lIns="7858" tIns="7858" rIns="7858" bIns="7858"/>
          <a:lstStyle>
            <a:lvl1pPr marL="114300" indent="-114300" defTabSz="474121">
              <a:lnSpc>
                <a:spcPct val="90000"/>
              </a:lnSpc>
              <a:spcBef>
                <a:spcPts val="800"/>
              </a:spcBef>
              <a:buSzPct val="123000"/>
              <a:buChar char="•"/>
              <a:defRPr sz="900" b="0"/>
            </a:lvl1pPr>
          </a:lstStyle>
          <a:p>
            <a:r>
              <a:t>슬라이드 구분점 텍스트</a:t>
            </a:r>
          </a:p>
        </p:txBody>
      </p:sp>
      <p:sp>
        <p:nvSpPr>
          <p:cNvPr id="45"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구분점">
    <p:spTree>
      <p:nvGrpSpPr>
        <p:cNvPr id="1" name=""/>
        <p:cNvGrpSpPr/>
        <p:nvPr/>
      </p:nvGrpSpPr>
      <p:grpSpPr>
        <a:xfrm>
          <a:off x="0" y="0"/>
          <a:ext cx="0" cy="0"/>
          <a:chOff x="0" y="0"/>
          <a:chExt cx="0" cy="0"/>
        </a:xfrm>
      </p:grpSpPr>
      <p:sp>
        <p:nvSpPr>
          <p:cNvPr id="52" name="본문 첫 번째 줄…"/>
          <p:cNvSpPr txBox="1">
            <a:spLocks noGrp="1"/>
          </p:cNvSpPr>
          <p:nvPr>
            <p:ph type="body" idx="1" hasCustomPrompt="1"/>
          </p:nvPr>
        </p:nvSpPr>
        <p:spPr>
          <a:xfrm>
            <a:off x="186630" y="929843"/>
            <a:ext cx="3398640" cy="1277103"/>
          </a:xfrm>
          <a:prstGeom prst="rect">
            <a:avLst/>
          </a:prstGeom>
        </p:spPr>
        <p:txBody>
          <a:bodyPr lIns="7858" tIns="7858" rIns="7858" bIns="7858" numCol="2" spcCol="169931"/>
          <a:lstStyle>
            <a:lvl1pPr marL="114300" indent="-114300" defTabSz="474121">
              <a:lnSpc>
                <a:spcPct val="90000"/>
              </a:lnSpc>
              <a:spcBef>
                <a:spcPts val="800"/>
              </a:spcBef>
              <a:buSzPct val="123000"/>
              <a:buChar char="•"/>
              <a:defRPr sz="900" b="0"/>
            </a:lvl1pPr>
            <a:lvl2pPr marL="723900" indent="-114300" defTabSz="474121">
              <a:lnSpc>
                <a:spcPct val="90000"/>
              </a:lnSpc>
              <a:spcBef>
                <a:spcPts val="800"/>
              </a:spcBef>
              <a:defRPr sz="900" b="0"/>
            </a:lvl2pPr>
            <a:lvl3pPr marL="1333500" indent="-114300" defTabSz="474121">
              <a:lnSpc>
                <a:spcPct val="90000"/>
              </a:lnSpc>
              <a:spcBef>
                <a:spcPts val="800"/>
              </a:spcBef>
              <a:defRPr sz="900" b="0"/>
            </a:lvl3pPr>
            <a:lvl4pPr marL="1943100" indent="-114300" defTabSz="474121">
              <a:lnSpc>
                <a:spcPct val="90000"/>
              </a:lnSpc>
              <a:spcBef>
                <a:spcPts val="800"/>
              </a:spcBef>
              <a:defRPr sz="900" b="0"/>
            </a:lvl4pPr>
            <a:lvl5pPr marL="2552700" indent="-114300" defTabSz="474121">
              <a:lnSpc>
                <a:spcPct val="90000"/>
              </a:lnSpc>
              <a:spcBef>
                <a:spcPts val="800"/>
              </a:spcBef>
              <a:defRPr sz="900" b="0"/>
            </a:lvl5pPr>
          </a:lstStyle>
          <a:p>
            <a:r>
              <a:t>슬라이드 구분점 텍스트</a:t>
            </a:r>
          </a:p>
          <a:p>
            <a:pPr lvl="1"/>
            <a:endParaRPr/>
          </a:p>
          <a:p>
            <a:pPr lvl="2"/>
            <a:endParaRPr/>
          </a:p>
          <a:p>
            <a:pPr lvl="3"/>
            <a:endParaRPr/>
          </a:p>
          <a:p>
            <a:pPr lvl="4"/>
            <a:endParaRPr/>
          </a:p>
        </p:txBody>
      </p:sp>
      <p:sp>
        <p:nvSpPr>
          <p:cNvPr id="53"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제목, 구분점 및 사진">
    <p:spTree>
      <p:nvGrpSpPr>
        <p:cNvPr id="1" name=""/>
        <p:cNvGrpSpPr/>
        <p:nvPr/>
      </p:nvGrpSpPr>
      <p:grpSpPr>
        <a:xfrm>
          <a:off x="0" y="0"/>
          <a:ext cx="0" cy="0"/>
          <a:chOff x="0" y="0"/>
          <a:chExt cx="0" cy="0"/>
        </a:xfrm>
      </p:grpSpPr>
      <p:sp>
        <p:nvSpPr>
          <p:cNvPr id="60" name="본문 첫 번째 줄…"/>
          <p:cNvSpPr txBox="1">
            <a:spLocks noGrp="1"/>
          </p:cNvSpPr>
          <p:nvPr>
            <p:ph type="body" sz="quarter" idx="1" hasCustomPrompt="1"/>
          </p:nvPr>
        </p:nvSpPr>
        <p:spPr>
          <a:xfrm>
            <a:off x="186630" y="639720"/>
            <a:ext cx="1512690" cy="144600"/>
          </a:xfrm>
          <a:prstGeom prst="rect">
            <a:avLst/>
          </a:prstGeom>
        </p:spPr>
        <p:txBody>
          <a:bodyPr/>
          <a:lstStyle>
            <a:lvl1pPr defTabSz="154093">
              <a:defRPr sz="1000"/>
            </a:lvl1pPr>
            <a:lvl2pPr marL="736600" indent="-127000" defTabSz="154093">
              <a:defRPr sz="1000"/>
            </a:lvl2pPr>
            <a:lvl3pPr marL="1346200" indent="-127000" defTabSz="154093">
              <a:defRPr sz="1000"/>
            </a:lvl3pPr>
            <a:lvl4pPr marL="1955800" indent="-127000" defTabSz="154093">
              <a:defRPr sz="1000"/>
            </a:lvl4pPr>
            <a:lvl5pPr marL="2565400" indent="-127000" defTabSz="154093">
              <a:defRPr sz="1000"/>
            </a:lvl5pPr>
          </a:lstStyle>
          <a:p>
            <a:r>
              <a:t>슬라이드 부제</a:t>
            </a:r>
          </a:p>
          <a:p>
            <a:pPr lvl="1"/>
            <a:endParaRPr/>
          </a:p>
          <a:p>
            <a:pPr lvl="2"/>
            <a:endParaRPr/>
          </a:p>
          <a:p>
            <a:pPr lvl="3"/>
            <a:endParaRPr/>
          </a:p>
          <a:p>
            <a:pPr lvl="4"/>
            <a:endParaRPr/>
          </a:p>
        </p:txBody>
      </p:sp>
      <p:sp>
        <p:nvSpPr>
          <p:cNvPr id="61" name="본문 첫 번째 줄…"/>
          <p:cNvSpPr txBox="1">
            <a:spLocks noGrp="1"/>
          </p:cNvSpPr>
          <p:nvPr>
            <p:ph type="body" sz="quarter" idx="21" hasCustomPrompt="1"/>
          </p:nvPr>
        </p:nvSpPr>
        <p:spPr>
          <a:xfrm>
            <a:off x="186630" y="929843"/>
            <a:ext cx="1512690" cy="1277199"/>
          </a:xfrm>
          <a:prstGeom prst="rect">
            <a:avLst/>
          </a:prstGeom>
        </p:spPr>
        <p:txBody>
          <a:bodyPr lIns="7858" tIns="7858" rIns="7858" bIns="7858"/>
          <a:lstStyle>
            <a:lvl1pPr marL="114300" indent="-114300" defTabSz="474121">
              <a:lnSpc>
                <a:spcPct val="90000"/>
              </a:lnSpc>
              <a:spcBef>
                <a:spcPts val="800"/>
              </a:spcBef>
              <a:buSzPct val="123000"/>
              <a:buChar char="•"/>
              <a:defRPr sz="900" b="0"/>
            </a:lvl1pPr>
          </a:lstStyle>
          <a:p>
            <a:r>
              <a:t>슬라이드 구분점 텍스트</a:t>
            </a:r>
          </a:p>
        </p:txBody>
      </p:sp>
      <p:sp>
        <p:nvSpPr>
          <p:cNvPr id="62" name="660384004_1290x1720.jpg"/>
          <p:cNvSpPr>
            <a:spLocks noGrp="1"/>
          </p:cNvSpPr>
          <p:nvPr>
            <p:ph type="pic" sz="half" idx="22"/>
          </p:nvPr>
        </p:nvSpPr>
        <p:spPr>
          <a:xfrm>
            <a:off x="1885950" y="209654"/>
            <a:ext cx="1688704" cy="2251606"/>
          </a:xfrm>
          <a:prstGeom prst="rect">
            <a:avLst/>
          </a:prstGeom>
          <a:ln w="12700"/>
        </p:spPr>
        <p:txBody>
          <a:bodyPr lIns="91439" tIns="45719" rIns="91439" bIns="45719">
            <a:noAutofit/>
          </a:bodyPr>
          <a:lstStyle/>
          <a:p>
            <a:endParaRPr/>
          </a:p>
        </p:txBody>
      </p:sp>
      <p:sp>
        <p:nvSpPr>
          <p:cNvPr id="63" name="슬라이드 제목"/>
          <p:cNvSpPr txBox="1">
            <a:spLocks noGrp="1"/>
          </p:cNvSpPr>
          <p:nvPr>
            <p:ph type="title" hasCustomPrompt="1"/>
          </p:nvPr>
        </p:nvSpPr>
        <p:spPr>
          <a:xfrm>
            <a:off x="186630" y="439638"/>
            <a:ext cx="1512690" cy="221993"/>
          </a:xfrm>
          <a:prstGeom prst="rect">
            <a:avLst/>
          </a:prstGeom>
        </p:spPr>
        <p:txBody>
          <a:bodyPr anchor="t"/>
          <a:lstStyle>
            <a:lvl1pPr>
              <a:defRPr sz="1600" spc="-32"/>
            </a:lvl1pPr>
          </a:lstStyle>
          <a:p>
            <a:r>
              <a:t>슬라이드 제목</a:t>
            </a:r>
          </a:p>
        </p:txBody>
      </p:sp>
      <p:sp>
        <p:nvSpPr>
          <p:cNvPr id="64"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섹션">
    <p:spTree>
      <p:nvGrpSpPr>
        <p:cNvPr id="1" name=""/>
        <p:cNvGrpSpPr/>
        <p:nvPr/>
      </p:nvGrpSpPr>
      <p:grpSpPr>
        <a:xfrm>
          <a:off x="0" y="0"/>
          <a:ext cx="0" cy="0"/>
          <a:chOff x="0" y="0"/>
          <a:chExt cx="0" cy="0"/>
        </a:xfrm>
      </p:grpSpPr>
      <p:sp>
        <p:nvSpPr>
          <p:cNvPr id="71" name="섹션 제목"/>
          <p:cNvSpPr txBox="1">
            <a:spLocks noGrp="1"/>
          </p:cNvSpPr>
          <p:nvPr>
            <p:ph type="title" hasCustomPrompt="1"/>
          </p:nvPr>
        </p:nvSpPr>
        <p:spPr>
          <a:xfrm>
            <a:off x="186629" y="973990"/>
            <a:ext cx="3398641" cy="719020"/>
          </a:xfrm>
          <a:prstGeom prst="rect">
            <a:avLst/>
          </a:prstGeom>
        </p:spPr>
        <p:txBody>
          <a:bodyPr anchor="ctr"/>
          <a:lstStyle>
            <a:lvl1pPr>
              <a:defRPr b="0">
                <a:latin typeface="Helvetica Neue Medium"/>
                <a:ea typeface="Helvetica Neue Medium"/>
                <a:cs typeface="Helvetica Neue Medium"/>
                <a:sym typeface="Helvetica Neue Medium"/>
              </a:defRPr>
            </a:lvl1pPr>
          </a:lstStyle>
          <a:p>
            <a:r>
              <a:t>섹션 제목</a:t>
            </a:r>
          </a:p>
        </p:txBody>
      </p:sp>
      <p:sp>
        <p:nvSpPr>
          <p:cNvPr id="72" name="슬라이드 번호"/>
          <p:cNvSpPr txBox="1">
            <a:spLocks noGrp="1"/>
          </p:cNvSpPr>
          <p:nvPr>
            <p:ph type="sldNum" sz="quarter" idx="2"/>
          </p:nvPr>
        </p:nvSpPr>
        <p:spPr>
          <a:xfrm>
            <a:off x="1821483" y="2227720"/>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제목 전용">
    <p:spTree>
      <p:nvGrpSpPr>
        <p:cNvPr id="1" name=""/>
        <p:cNvGrpSpPr/>
        <p:nvPr/>
      </p:nvGrpSpPr>
      <p:grpSpPr>
        <a:xfrm>
          <a:off x="0" y="0"/>
          <a:ext cx="0" cy="0"/>
          <a:chOff x="0" y="0"/>
          <a:chExt cx="0" cy="0"/>
        </a:xfrm>
      </p:grpSpPr>
      <p:sp>
        <p:nvSpPr>
          <p:cNvPr id="79" name="슬라이드 제목"/>
          <p:cNvSpPr txBox="1">
            <a:spLocks noGrp="1"/>
          </p:cNvSpPr>
          <p:nvPr>
            <p:ph type="title" hasCustomPrompt="1"/>
          </p:nvPr>
        </p:nvSpPr>
        <p:spPr>
          <a:xfrm>
            <a:off x="186630" y="439638"/>
            <a:ext cx="3398640" cy="221970"/>
          </a:xfrm>
          <a:prstGeom prst="rect">
            <a:avLst/>
          </a:prstGeom>
        </p:spPr>
        <p:txBody>
          <a:bodyPr anchor="t"/>
          <a:lstStyle>
            <a:lvl1pPr>
              <a:defRPr sz="1600" spc="-32"/>
            </a:lvl1pPr>
          </a:lstStyle>
          <a:p>
            <a:r>
              <a:t>슬라이드 제목</a:t>
            </a:r>
          </a:p>
        </p:txBody>
      </p:sp>
      <p:sp>
        <p:nvSpPr>
          <p:cNvPr id="80" name="본문 첫 번째 줄…"/>
          <p:cNvSpPr txBox="1">
            <a:spLocks noGrp="1"/>
          </p:cNvSpPr>
          <p:nvPr>
            <p:ph type="body" sz="quarter" idx="1" hasCustomPrompt="1"/>
          </p:nvPr>
        </p:nvSpPr>
        <p:spPr>
          <a:xfrm>
            <a:off x="186630" y="639720"/>
            <a:ext cx="3398640" cy="144600"/>
          </a:xfrm>
          <a:prstGeom prst="rect">
            <a:avLst/>
          </a:prstGeom>
        </p:spPr>
        <p:txBody>
          <a:bodyPr/>
          <a:lstStyle>
            <a:lvl1pPr defTabSz="154093">
              <a:defRPr sz="1000"/>
            </a:lvl1pPr>
            <a:lvl2pPr marL="736600" indent="-127000" defTabSz="154093">
              <a:defRPr sz="1000"/>
            </a:lvl2pPr>
            <a:lvl3pPr marL="1346200" indent="-127000" defTabSz="154093">
              <a:defRPr sz="1000"/>
            </a:lvl3pPr>
            <a:lvl4pPr marL="1955800" indent="-127000" defTabSz="154093">
              <a:defRPr sz="1000"/>
            </a:lvl4pPr>
            <a:lvl5pPr marL="2565400" indent="-127000" defTabSz="154093">
              <a:defRPr sz="1000"/>
            </a:lvl5pPr>
          </a:lstStyle>
          <a:p>
            <a:r>
              <a:t>슬라이드 부제</a:t>
            </a:r>
          </a:p>
          <a:p>
            <a:pPr lvl="1"/>
            <a:endParaRPr/>
          </a:p>
          <a:p>
            <a:pPr lvl="2"/>
            <a:endParaRPr/>
          </a:p>
          <a:p>
            <a:pPr lvl="3"/>
            <a:endParaRPr/>
          </a:p>
          <a:p>
            <a:pPr lvl="4"/>
            <a:endParaRPr/>
          </a:p>
        </p:txBody>
      </p:sp>
      <p:sp>
        <p:nvSpPr>
          <p:cNvPr id="81"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의제">
    <p:spTree>
      <p:nvGrpSpPr>
        <p:cNvPr id="1" name=""/>
        <p:cNvGrpSpPr/>
        <p:nvPr/>
      </p:nvGrpSpPr>
      <p:grpSpPr>
        <a:xfrm>
          <a:off x="0" y="0"/>
          <a:ext cx="0" cy="0"/>
          <a:chOff x="0" y="0"/>
          <a:chExt cx="0" cy="0"/>
        </a:xfrm>
      </p:grpSpPr>
      <p:sp>
        <p:nvSpPr>
          <p:cNvPr id="88" name="의제 제목"/>
          <p:cNvSpPr txBox="1">
            <a:spLocks noGrp="1"/>
          </p:cNvSpPr>
          <p:nvPr>
            <p:ph type="title" hasCustomPrompt="1"/>
          </p:nvPr>
        </p:nvSpPr>
        <p:spPr>
          <a:xfrm>
            <a:off x="186630" y="439638"/>
            <a:ext cx="3398640" cy="221993"/>
          </a:xfrm>
          <a:prstGeom prst="rect">
            <a:avLst/>
          </a:prstGeom>
        </p:spPr>
        <p:txBody>
          <a:bodyPr anchor="t"/>
          <a:lstStyle>
            <a:lvl1pPr>
              <a:defRPr sz="1600" spc="-32"/>
            </a:lvl1pPr>
          </a:lstStyle>
          <a:p>
            <a:r>
              <a:t>의제 제목</a:t>
            </a:r>
          </a:p>
        </p:txBody>
      </p:sp>
      <p:sp>
        <p:nvSpPr>
          <p:cNvPr id="89" name="본문 첫 번째 줄…"/>
          <p:cNvSpPr txBox="1">
            <a:spLocks noGrp="1"/>
          </p:cNvSpPr>
          <p:nvPr>
            <p:ph type="body" sz="quarter" idx="1" hasCustomPrompt="1"/>
          </p:nvPr>
        </p:nvSpPr>
        <p:spPr>
          <a:xfrm>
            <a:off x="186630" y="639720"/>
            <a:ext cx="3398640" cy="144600"/>
          </a:xfrm>
          <a:prstGeom prst="rect">
            <a:avLst/>
          </a:prstGeom>
        </p:spPr>
        <p:txBody>
          <a:bodyPr/>
          <a:lstStyle>
            <a:lvl1pPr defTabSz="154093">
              <a:defRPr sz="1000"/>
            </a:lvl1pPr>
            <a:lvl2pPr marL="736600" indent="-127000" defTabSz="154093">
              <a:defRPr sz="1000"/>
            </a:lvl2pPr>
            <a:lvl3pPr marL="1346200" indent="-127000" defTabSz="154093">
              <a:defRPr sz="1000"/>
            </a:lvl3pPr>
            <a:lvl4pPr marL="1955800" indent="-127000" defTabSz="154093">
              <a:defRPr sz="1000"/>
            </a:lvl4pPr>
            <a:lvl5pPr marL="2565400" indent="-127000" defTabSz="154093">
              <a:defRPr sz="1000"/>
            </a:lvl5pPr>
          </a:lstStyle>
          <a:p>
            <a:r>
              <a:t>의제 부제</a:t>
            </a:r>
          </a:p>
          <a:p>
            <a:pPr lvl="1"/>
            <a:endParaRPr/>
          </a:p>
          <a:p>
            <a:pPr lvl="2"/>
            <a:endParaRPr/>
          </a:p>
          <a:p>
            <a:pPr lvl="3"/>
            <a:endParaRPr/>
          </a:p>
          <a:p>
            <a:pPr lvl="4"/>
            <a:endParaRPr/>
          </a:p>
        </p:txBody>
      </p:sp>
      <p:sp>
        <p:nvSpPr>
          <p:cNvPr id="90" name="본문 첫 번째 줄…"/>
          <p:cNvSpPr txBox="1">
            <a:spLocks noGrp="1"/>
          </p:cNvSpPr>
          <p:nvPr>
            <p:ph type="body" idx="21" hasCustomPrompt="1"/>
          </p:nvPr>
        </p:nvSpPr>
        <p:spPr>
          <a:xfrm>
            <a:off x="186630" y="929843"/>
            <a:ext cx="3398640" cy="1277103"/>
          </a:xfrm>
          <a:prstGeom prst="rect">
            <a:avLst/>
          </a:prstGeom>
        </p:spPr>
        <p:txBody>
          <a:bodyPr lIns="7858" tIns="7858" rIns="7858" bIns="7858"/>
          <a:lstStyle>
            <a:lvl1pPr defTabSz="160513">
              <a:spcBef>
                <a:spcPts val="300"/>
              </a:spcBef>
              <a:defRPr sz="1000" b="0" spc="-18"/>
            </a:lvl1pPr>
          </a:lstStyle>
          <a:p>
            <a:r>
              <a:t>의제 주제</a:t>
            </a:r>
          </a:p>
        </p:txBody>
      </p:sp>
      <p:sp>
        <p:nvSpPr>
          <p:cNvPr id="91" name="슬라이드 번호"/>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본문 첫 번째 줄…"/>
          <p:cNvSpPr txBox="1">
            <a:spLocks noGrp="1"/>
          </p:cNvSpPr>
          <p:nvPr>
            <p:ph type="body" idx="1"/>
          </p:nvPr>
        </p:nvSpPr>
        <p:spPr>
          <a:xfrm>
            <a:off x="185832" y="2107225"/>
            <a:ext cx="3398641" cy="9853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072" tIns="7072" rIns="7072" bIns="7072">
            <a:normAutofit/>
          </a:bodyPr>
          <a:lstStyle/>
          <a:p>
            <a:r>
              <a:t>저자 및 날짜</a:t>
            </a:r>
          </a:p>
          <a:p>
            <a:pPr lvl="1"/>
            <a:endParaRPr/>
          </a:p>
          <a:p>
            <a:pPr lvl="2"/>
            <a:endParaRPr/>
          </a:p>
          <a:p>
            <a:pPr lvl="3"/>
            <a:endParaRPr/>
          </a:p>
          <a:p>
            <a:pPr lvl="4"/>
            <a:endParaRPr/>
          </a:p>
        </p:txBody>
      </p:sp>
      <p:sp>
        <p:nvSpPr>
          <p:cNvPr id="3" name="프레젠테이션 제목"/>
          <p:cNvSpPr txBox="1">
            <a:spLocks noGrp="1"/>
          </p:cNvSpPr>
          <p:nvPr>
            <p:ph type="title"/>
          </p:nvPr>
        </p:nvSpPr>
        <p:spPr>
          <a:xfrm>
            <a:off x="186629" y="670972"/>
            <a:ext cx="3398641" cy="7190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58" tIns="7858" rIns="7858" bIns="7858" anchor="b">
            <a:normAutofit/>
          </a:bodyPr>
          <a:lstStyle/>
          <a:p>
            <a:r>
              <a:t>프레젠테이션 제목</a:t>
            </a:r>
          </a:p>
        </p:txBody>
      </p:sp>
      <p:sp>
        <p:nvSpPr>
          <p:cNvPr id="4" name="슬라이드 번호"/>
          <p:cNvSpPr txBox="1">
            <a:spLocks noGrp="1"/>
          </p:cNvSpPr>
          <p:nvPr>
            <p:ph type="sldNum" sz="quarter" idx="2"/>
          </p:nvPr>
        </p:nvSpPr>
        <p:spPr>
          <a:xfrm>
            <a:off x="1821483" y="2227065"/>
            <a:ext cx="127001" cy="127001"/>
          </a:xfrm>
          <a:prstGeom prst="rect">
            <a:avLst/>
          </a:prstGeom>
          <a:ln w="3175">
            <a:miter lim="400000"/>
          </a:ln>
        </p:spPr>
        <p:txBody>
          <a:bodyPr wrap="none" lIns="7858" tIns="7858" rIns="7858" bIns="7858" anchor="b">
            <a:spAutoFit/>
          </a:bodyPr>
          <a:lstStyle>
            <a:lvl1pPr defTabSz="113594">
              <a:defRPr sz="3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1pPr>
      <a:lvl2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2pPr>
      <a:lvl3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3pPr>
      <a:lvl4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4pPr>
      <a:lvl5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5pPr>
      <a:lvl6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6pPr>
      <a:lvl7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7pPr>
      <a:lvl8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8pPr>
      <a:lvl9pPr marL="0" marR="0" indent="0" algn="l" defTabSz="474121" rtl="0" latinLnBrk="0">
        <a:lnSpc>
          <a:spcPct val="80000"/>
        </a:lnSpc>
        <a:spcBef>
          <a:spcPts val="0"/>
        </a:spcBef>
        <a:spcAft>
          <a:spcPts val="0"/>
        </a:spcAft>
        <a:buClrTx/>
        <a:buSzTx/>
        <a:buFontTx/>
        <a:buNone/>
        <a:tabLst/>
        <a:defRPr sz="2200" b="1" i="0" u="none" strike="noStrike" cap="none" spc="-44" baseline="0">
          <a:solidFill>
            <a:srgbClr val="000000"/>
          </a:solidFill>
          <a:uFillTx/>
          <a:latin typeface="+mj-lt"/>
          <a:ea typeface="+mj-ea"/>
          <a:cs typeface="+mj-cs"/>
          <a:sym typeface="Helvetica Neue"/>
        </a:defRPr>
      </a:lvl9pPr>
    </p:titleStyle>
    <p:bodyStyle>
      <a:lvl1pPr marL="0" marR="0" indent="0" algn="l" defTabSz="152488" rtl="0" latinLnBrk="0">
        <a:lnSpc>
          <a:spcPct val="100000"/>
        </a:lnSpc>
        <a:spcBef>
          <a:spcPts val="0"/>
        </a:spcBef>
        <a:spcAft>
          <a:spcPts val="0"/>
        </a:spcAft>
        <a:buClrTx/>
        <a:buSzTx/>
        <a:buFontTx/>
        <a:buNone/>
        <a:tabLst/>
        <a:defRPr sz="600" b="1" i="0" u="none" strike="noStrike" cap="none" spc="0" baseline="0">
          <a:solidFill>
            <a:srgbClr val="000000"/>
          </a:solidFill>
          <a:uFillTx/>
          <a:latin typeface="+mj-lt"/>
          <a:ea typeface="+mj-ea"/>
          <a:cs typeface="+mj-cs"/>
          <a:sym typeface="Helvetica Neue"/>
        </a:defRPr>
      </a:lvl1pPr>
      <a:lvl2pPr marL="6858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2pPr>
      <a:lvl3pPr marL="12954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3pPr>
      <a:lvl4pPr marL="19050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4pPr>
      <a:lvl5pPr marL="25146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5pPr>
      <a:lvl6pPr marL="31242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6pPr>
      <a:lvl7pPr marL="37338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7pPr>
      <a:lvl8pPr marL="43434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8pPr>
      <a:lvl9pPr marL="4953000" marR="0" indent="-76200" algn="l" defTabSz="152488" rtl="0" latinLnBrk="0">
        <a:lnSpc>
          <a:spcPct val="100000"/>
        </a:lnSpc>
        <a:spcBef>
          <a:spcPts val="0"/>
        </a:spcBef>
        <a:spcAft>
          <a:spcPts val="0"/>
        </a:spcAft>
        <a:buClrTx/>
        <a:buSzPct val="123000"/>
        <a:buFontTx/>
        <a:buChar char="•"/>
        <a:tabLst/>
        <a:defRPr sz="600" b="1" i="0" u="none" strike="noStrike" cap="none" spc="0" baseline="0">
          <a:solidFill>
            <a:srgbClr val="000000"/>
          </a:solidFill>
          <a:uFillTx/>
          <a:latin typeface="+mj-lt"/>
          <a:ea typeface="+mj-ea"/>
          <a:cs typeface="+mj-cs"/>
          <a:sym typeface="Helvetica Neue"/>
        </a:defRPr>
      </a:lvl9pPr>
    </p:bodyStyle>
    <p:otherStyle>
      <a:lvl1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1pPr>
      <a:lvl2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2pPr>
      <a:lvl3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3pPr>
      <a:lvl4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4pPr>
      <a:lvl5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5pPr>
      <a:lvl6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6pPr>
      <a:lvl7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7pPr>
      <a:lvl8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8pPr>
      <a:lvl9pPr marL="0" marR="0" indent="0" algn="ctr" defTabSz="113594" rtl="0" latinLnBrk="0">
        <a:lnSpc>
          <a:spcPct val="100000"/>
        </a:lnSpc>
        <a:spcBef>
          <a:spcPts val="0"/>
        </a:spcBef>
        <a:spcAft>
          <a:spcPts val="0"/>
        </a:spcAft>
        <a:buClrTx/>
        <a:buSzTx/>
        <a:buFontTx/>
        <a:buNone/>
        <a:tabLst/>
        <a:defRPr sz="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36.tif"/><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5.tif"/><Relationship Id="rId5" Type="http://schemas.openxmlformats.org/officeDocument/2006/relationships/image" Target="../media/image34.tif"/><Relationship Id="rId4" Type="http://schemas.openxmlformats.org/officeDocument/2006/relationships/image" Target="../media/image33.t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6.jp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51" name="플라즈마를 이용한 피부 미용기기"/>
          <p:cNvSpPr txBox="1"/>
          <p:nvPr/>
        </p:nvSpPr>
        <p:spPr>
          <a:xfrm>
            <a:off x="544051" y="1040601"/>
            <a:ext cx="879889" cy="138980"/>
          </a:xfrm>
          <a:prstGeom prst="rect">
            <a:avLst/>
          </a:prstGeom>
          <a:no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a:solidFill>
                  <a:srgbClr val="000000"/>
                </a:solidFill>
                <a:latin typeface="나눔고딕"/>
                <a:ea typeface="나눔고딕"/>
                <a:cs typeface="나눔고딕"/>
                <a:sym typeface="나눔고딕"/>
              </a:defRPr>
            </a:lvl1pPr>
          </a:lstStyle>
          <a:p>
            <a:r>
              <a:rPr lang="en-US" altLang="ko-KR" sz="800" b="1" dirty="0" err="1">
                <a:solidFill>
                  <a:schemeClr val="tx1">
                    <a:lumMod val="50000"/>
                  </a:schemeClr>
                </a:solidFill>
                <a:latin typeface="나눔고딕" panose="020D0604000000000000" pitchFamily="50" charset="-127"/>
                <a:ea typeface="나눔고딕" panose="020D0604000000000000" pitchFamily="50" charset="-127"/>
              </a:rPr>
              <a:t>Du:pla</a:t>
            </a:r>
            <a:r>
              <a:rPr lang="ko-KR" altLang="en-US" sz="800" b="1" dirty="0">
                <a:solidFill>
                  <a:schemeClr val="tx1">
                    <a:lumMod val="50000"/>
                  </a:schemeClr>
                </a:solidFill>
                <a:latin typeface="나눔고딕" panose="020D0604000000000000" pitchFamily="50" charset="-127"/>
                <a:ea typeface="나눔고딕" panose="020D0604000000000000" pitchFamily="50" charset="-127"/>
              </a:rPr>
              <a:t> </a:t>
            </a:r>
            <a:r>
              <a:rPr lang="en-US" altLang="ko-KR" sz="800" b="1" dirty="0">
                <a:solidFill>
                  <a:schemeClr val="tx1">
                    <a:lumMod val="50000"/>
                  </a:schemeClr>
                </a:solidFill>
                <a:latin typeface="나눔고딕" panose="020D0604000000000000" pitchFamily="50" charset="-127"/>
                <a:ea typeface="나눔고딕" panose="020D0604000000000000" pitchFamily="50" charset="-127"/>
              </a:rPr>
              <a:t>[</a:t>
            </a:r>
            <a:r>
              <a:rPr lang="en-US" altLang="ko-KR" sz="800" b="1" dirty="0" err="1">
                <a:solidFill>
                  <a:schemeClr val="tx1">
                    <a:lumMod val="50000"/>
                  </a:schemeClr>
                </a:solidFill>
                <a:latin typeface="나눔고딕" panose="020D0604000000000000" pitchFamily="50" charset="-127"/>
                <a:ea typeface="나눔고딕" panose="020D0604000000000000" pitchFamily="50" charset="-127"/>
              </a:rPr>
              <a:t>Platoning</a:t>
            </a:r>
            <a:r>
              <a:rPr lang="en-US" altLang="ko-KR" sz="800" b="1" dirty="0">
                <a:solidFill>
                  <a:schemeClr val="tx1">
                    <a:lumMod val="50000"/>
                  </a:schemeClr>
                </a:solidFill>
                <a:latin typeface="나눔고딕" panose="020D0604000000000000" pitchFamily="50" charset="-127"/>
                <a:ea typeface="나눔고딕" panose="020D0604000000000000" pitchFamily="50" charset="-127"/>
              </a:rPr>
              <a:t>]</a:t>
            </a:r>
            <a:endParaRPr sz="800" b="1" dirty="0">
              <a:solidFill>
                <a:schemeClr val="tx1">
                  <a:lumMod val="50000"/>
                </a:schemeClr>
              </a:solidFill>
              <a:latin typeface="나눔고딕" panose="020D0604000000000000" pitchFamily="50" charset="-127"/>
              <a:ea typeface="나눔고딕" panose="020D0604000000000000" pitchFamily="50" charset="-127"/>
            </a:endParaRPr>
          </a:p>
        </p:txBody>
      </p:sp>
      <p:pic>
        <p:nvPicPr>
          <p:cNvPr id="152" name="koibig- product(plajet)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32" y="402979"/>
            <a:ext cx="1269286" cy="589423"/>
          </a:xfrm>
          <a:prstGeom prst="rect">
            <a:avLst/>
          </a:prstGeom>
          <a:ln w="12700">
            <a:miter lim="400000"/>
          </a:ln>
        </p:spPr>
      </p:pic>
      <p:pic>
        <p:nvPicPr>
          <p:cNvPr id="8" name="그림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pic>
        <p:nvPicPr>
          <p:cNvPr id="3" name="그림 2">
            <a:extLst>
              <a:ext uri="{FF2B5EF4-FFF2-40B4-BE49-F238E27FC236}">
                <a16:creationId xmlns:a16="http://schemas.microsoft.com/office/drawing/2014/main" id="{F410CD8D-5CB2-4DE7-8B9A-C2117B02A600}"/>
              </a:ext>
            </a:extLst>
          </p:cNvPr>
          <p:cNvPicPr>
            <a:picLocks noChangeAspect="1"/>
          </p:cNvPicPr>
          <p:nvPr/>
        </p:nvPicPr>
        <p:blipFill>
          <a:blip r:embed="rId5"/>
          <a:stretch>
            <a:fillRect/>
          </a:stretch>
        </p:blipFill>
        <p:spPr>
          <a:xfrm>
            <a:off x="1423940" y="92300"/>
            <a:ext cx="2510002" cy="251000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a16="http://schemas.microsoft.com/office/drawing/2014/main" id="{26190C3B-D8A8-40DA-BA0C-0CB0A58C58B5}"/>
              </a:ext>
            </a:extLst>
          </p:cNvPr>
          <p:cNvSpPr txBox="1">
            <a:spLocks noChangeArrowheads="1"/>
          </p:cNvSpPr>
          <p:nvPr/>
        </p:nvSpPr>
        <p:spPr bwMode="auto">
          <a:xfrm>
            <a:off x="961848" y="521410"/>
            <a:ext cx="2104102" cy="331757"/>
          </a:xfrm>
          <a:prstGeom prst="rect">
            <a:avLst/>
          </a:prstGeom>
          <a:solidFill>
            <a:srgbClr val="FFFFCC"/>
          </a:solidFill>
          <a:ln>
            <a:noFill/>
          </a:ln>
        </p:spPr>
        <p:txBody>
          <a:bodyPr wrap="square">
            <a:spAutoFit/>
          </a:bodyPr>
          <a:lstStyle>
            <a:lvl1pPr>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1pPr>
            <a:lvl2pPr marL="742950" indent="-28575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2pPr>
            <a:lvl3pPr marL="11430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3pPr>
            <a:lvl4pPr marL="16002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4pPr>
            <a:lvl5pPr marL="20574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9pPr>
          </a:lstStyle>
          <a:p>
            <a:pPr algn="ctr"/>
            <a:r>
              <a:rPr lang="en-US" altLang="ko-KR" sz="778" b="1" dirty="0">
                <a:solidFill>
                  <a:schemeClr val="tx1">
                    <a:lumMod val="75000"/>
                    <a:lumOff val="25000"/>
                  </a:schemeClr>
                </a:solidFill>
                <a:latin typeface="Calibri" panose="020F0502020204030204" pitchFamily="34" charset="0"/>
              </a:rPr>
              <a:t>Sterilize hair scalp by killing bacteria to keep scalp as clean condition</a:t>
            </a:r>
            <a:endParaRPr lang="ko-KR" altLang="en-US" sz="778" b="1" dirty="0">
              <a:solidFill>
                <a:schemeClr val="tx1">
                  <a:lumMod val="75000"/>
                  <a:lumOff val="25000"/>
                </a:schemeClr>
              </a:solidFill>
              <a:latin typeface="Calibri" panose="020F0502020204030204" pitchFamily="34" charset="0"/>
            </a:endParaRPr>
          </a:p>
        </p:txBody>
      </p:sp>
      <p:sp>
        <p:nvSpPr>
          <p:cNvPr id="3" name="TextBox 28">
            <a:extLst>
              <a:ext uri="{FF2B5EF4-FFF2-40B4-BE49-F238E27FC236}">
                <a16:creationId xmlns:a16="http://schemas.microsoft.com/office/drawing/2014/main" id="{BF3A2055-F9A0-4C52-8454-D82609BC6329}"/>
              </a:ext>
            </a:extLst>
          </p:cNvPr>
          <p:cNvSpPr txBox="1">
            <a:spLocks noChangeArrowheads="1"/>
          </p:cNvSpPr>
          <p:nvPr/>
        </p:nvSpPr>
        <p:spPr bwMode="auto">
          <a:xfrm>
            <a:off x="972939" y="907017"/>
            <a:ext cx="2089141" cy="451470"/>
          </a:xfrm>
          <a:prstGeom prst="rect">
            <a:avLst/>
          </a:prstGeom>
          <a:solidFill>
            <a:schemeClr val="accent1">
              <a:lumMod val="20000"/>
              <a:lumOff val="80000"/>
            </a:schemeClr>
          </a:solidFill>
          <a:ln>
            <a:noFill/>
          </a:ln>
        </p:spPr>
        <p:txBody>
          <a:bodyPr wrap="square">
            <a:spAutoFit/>
          </a:bodyPr>
          <a:lstStyle>
            <a:lvl1pPr>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1pPr>
            <a:lvl2pPr marL="742950" indent="-28575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2pPr>
            <a:lvl3pPr marL="11430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3pPr>
            <a:lvl4pPr marL="16002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4pPr>
            <a:lvl5pPr marL="20574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9pPr>
          </a:lstStyle>
          <a:p>
            <a:pPr algn="ctr"/>
            <a:r>
              <a:rPr lang="en-US" altLang="ko-KR" sz="778" b="1" dirty="0">
                <a:solidFill>
                  <a:schemeClr val="tx1">
                    <a:lumMod val="75000"/>
                    <a:lumOff val="25000"/>
                  </a:schemeClr>
                </a:solidFill>
                <a:latin typeface="Calibri" panose="020F0502020204030204" pitchFamily="34" charset="0"/>
              </a:rPr>
              <a:t>Plasma compose new blood vessel and proliferate follicle cell so it activate generating new hair follicle  </a:t>
            </a:r>
            <a:endParaRPr lang="ko-KR" altLang="en-US" sz="778" b="1" dirty="0">
              <a:solidFill>
                <a:schemeClr val="tx1">
                  <a:lumMod val="75000"/>
                  <a:lumOff val="25000"/>
                </a:schemeClr>
              </a:solidFill>
              <a:latin typeface="Calibri" panose="020F0502020204030204" pitchFamily="34" charset="0"/>
            </a:endParaRPr>
          </a:p>
        </p:txBody>
      </p:sp>
      <p:sp>
        <p:nvSpPr>
          <p:cNvPr id="4" name="TextBox 30">
            <a:extLst>
              <a:ext uri="{FF2B5EF4-FFF2-40B4-BE49-F238E27FC236}">
                <a16:creationId xmlns:a16="http://schemas.microsoft.com/office/drawing/2014/main" id="{82FAE1F8-8FE9-43AE-9CE9-A539DAC53532}"/>
              </a:ext>
            </a:extLst>
          </p:cNvPr>
          <p:cNvSpPr txBox="1">
            <a:spLocks noChangeArrowheads="1"/>
          </p:cNvSpPr>
          <p:nvPr/>
        </p:nvSpPr>
        <p:spPr bwMode="auto">
          <a:xfrm>
            <a:off x="957979" y="1412314"/>
            <a:ext cx="2104102" cy="331757"/>
          </a:xfrm>
          <a:prstGeom prst="rect">
            <a:avLst/>
          </a:prstGeom>
          <a:solidFill>
            <a:schemeClr val="accent6">
              <a:lumMod val="60000"/>
              <a:lumOff val="40000"/>
            </a:schemeClr>
          </a:solidFill>
          <a:ln>
            <a:noFill/>
          </a:ln>
        </p:spPr>
        <p:txBody>
          <a:bodyPr wrap="square">
            <a:spAutoFit/>
          </a:bodyPr>
          <a:lstStyle>
            <a:lvl1pPr>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1pPr>
            <a:lvl2pPr marL="742950" indent="-28575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2pPr>
            <a:lvl3pPr marL="11430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3pPr>
            <a:lvl4pPr marL="16002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4pPr>
            <a:lvl5pPr marL="20574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9pPr>
          </a:lstStyle>
          <a:p>
            <a:pPr algn="ctr"/>
            <a:r>
              <a:rPr lang="en-US" altLang="ko-KR" sz="778" b="1" dirty="0">
                <a:solidFill>
                  <a:schemeClr val="tx1">
                    <a:lumMod val="75000"/>
                    <a:lumOff val="25000"/>
                  </a:schemeClr>
                </a:solidFill>
                <a:latin typeface="Calibri" panose="020F0502020204030204" pitchFamily="34" charset="0"/>
              </a:rPr>
              <a:t>Hair restoration product and medicine penetration rate is highly increased </a:t>
            </a:r>
            <a:endParaRPr lang="ko-KR" altLang="en-US" sz="778" b="1" dirty="0">
              <a:solidFill>
                <a:schemeClr val="tx1">
                  <a:lumMod val="75000"/>
                  <a:lumOff val="25000"/>
                </a:schemeClr>
              </a:solidFill>
              <a:latin typeface="Calibri" panose="020F0502020204030204" pitchFamily="34" charset="0"/>
            </a:endParaRPr>
          </a:p>
        </p:txBody>
      </p:sp>
      <p:sp>
        <p:nvSpPr>
          <p:cNvPr id="5" name="TextBox 4">
            <a:extLst>
              <a:ext uri="{FF2B5EF4-FFF2-40B4-BE49-F238E27FC236}">
                <a16:creationId xmlns:a16="http://schemas.microsoft.com/office/drawing/2014/main" id="{29370200-A8C0-40C6-A27C-AA0ABF039FFA}"/>
              </a:ext>
            </a:extLst>
          </p:cNvPr>
          <p:cNvSpPr txBox="1"/>
          <p:nvPr/>
        </p:nvSpPr>
        <p:spPr>
          <a:xfrm>
            <a:off x="65748" y="10101"/>
            <a:ext cx="1820202" cy="415498"/>
          </a:xfrm>
          <a:prstGeom prst="rect">
            <a:avLst/>
          </a:prstGeom>
          <a:noFill/>
        </p:spPr>
        <p:txBody>
          <a:bodyPr wrap="square" rtlCol="0">
            <a:spAutoFit/>
          </a:bodyPr>
          <a:lstStyle/>
          <a:p>
            <a:r>
              <a:rPr lang="en-US" altLang="ko-KR" sz="105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How Plasma works for Hair Loss care</a:t>
            </a:r>
            <a:endParaRPr lang="ko-KR" altLang="en-US" sz="105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6" name="TextBox 30">
            <a:extLst>
              <a:ext uri="{FF2B5EF4-FFF2-40B4-BE49-F238E27FC236}">
                <a16:creationId xmlns:a16="http://schemas.microsoft.com/office/drawing/2014/main" id="{AB125A04-F945-4124-A757-9535232F5C3A}"/>
              </a:ext>
            </a:extLst>
          </p:cNvPr>
          <p:cNvSpPr txBox="1">
            <a:spLocks noChangeArrowheads="1"/>
          </p:cNvSpPr>
          <p:nvPr/>
        </p:nvSpPr>
        <p:spPr bwMode="auto">
          <a:xfrm>
            <a:off x="957978" y="1797921"/>
            <a:ext cx="2104102" cy="571182"/>
          </a:xfrm>
          <a:prstGeom prst="rect">
            <a:avLst/>
          </a:prstGeom>
          <a:solidFill>
            <a:schemeClr val="accent6">
              <a:lumMod val="20000"/>
              <a:lumOff val="80000"/>
            </a:schemeClr>
          </a:solidFill>
          <a:ln>
            <a:noFill/>
          </a:ln>
        </p:spPr>
        <p:txBody>
          <a:bodyPr wrap="square">
            <a:spAutoFit/>
          </a:bodyPr>
          <a:lstStyle>
            <a:lvl1pPr>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1pPr>
            <a:lvl2pPr marL="742950" indent="-28575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2pPr>
            <a:lvl3pPr marL="11430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3pPr>
            <a:lvl4pPr marL="16002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4pPr>
            <a:lvl5pPr marL="2057400" indent="-228600">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맑은 고딕" panose="020B0503020000020004" pitchFamily="50" charset="-127"/>
                <a:sym typeface="Arial" panose="020B0604020202020204" pitchFamily="34" charset="0"/>
              </a:defRPr>
            </a:lvl9pPr>
          </a:lstStyle>
          <a:p>
            <a:pPr algn="ctr"/>
            <a:r>
              <a:rPr lang="en-US" altLang="ko-KR" sz="778" b="1" dirty="0">
                <a:solidFill>
                  <a:schemeClr val="tx1">
                    <a:lumMod val="75000"/>
                    <a:lumOff val="25000"/>
                  </a:schemeClr>
                </a:solidFill>
                <a:latin typeface="Calibri" panose="020F0502020204030204" pitchFamily="34" charset="0"/>
              </a:rPr>
              <a:t>Kill mold, super bacteria what causes of trouble</a:t>
            </a:r>
          </a:p>
          <a:p>
            <a:pPr algn="ctr"/>
            <a:r>
              <a:rPr lang="en-US" altLang="ko-KR" sz="778" b="1" dirty="0">
                <a:solidFill>
                  <a:schemeClr val="tx1">
                    <a:lumMod val="75000"/>
                    <a:lumOff val="25000"/>
                  </a:schemeClr>
                </a:solidFill>
                <a:latin typeface="Calibri" panose="020F0502020204030204" pitchFamily="34" charset="0"/>
              </a:rPr>
              <a:t>in scalp so it cure seborrheic scalp infection, fungal scalp infection and folliculitis </a:t>
            </a:r>
            <a:endParaRPr lang="ko-KR" altLang="en-US" sz="778" b="1" dirty="0">
              <a:solidFill>
                <a:schemeClr val="tx1">
                  <a:lumMod val="75000"/>
                  <a:lumOff val="25000"/>
                </a:schemeClr>
              </a:solidFill>
              <a:latin typeface="Calibri" panose="020F0502020204030204" pitchFamily="34" charset="0"/>
            </a:endParaRPr>
          </a:p>
        </p:txBody>
      </p:sp>
    </p:spTree>
    <p:extLst>
      <p:ext uri="{BB962C8B-B14F-4D97-AF65-F5344CB8AC3E}">
        <p14:creationId xmlns:p14="http://schemas.microsoft.com/office/powerpoint/2010/main" val="5328974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049503" y="624468"/>
            <a:ext cx="1689292" cy="1613274"/>
          </a:xfrm>
          <a:prstGeom prst="rect">
            <a:avLst/>
          </a:prstGeom>
        </p:spPr>
      </p:pic>
    </p:spTree>
    <p:extLst>
      <p:ext uri="{BB962C8B-B14F-4D97-AF65-F5344CB8AC3E}">
        <p14:creationId xmlns:p14="http://schemas.microsoft.com/office/powerpoint/2010/main" val="30059847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l="18620" r="18834"/>
          <a:stretch/>
        </p:blipFill>
        <p:spPr>
          <a:xfrm>
            <a:off x="141248" y="814038"/>
            <a:ext cx="981307" cy="1069588"/>
          </a:xfrm>
          <a:prstGeom prst="rect">
            <a:avLst/>
          </a:prstGeom>
        </p:spPr>
      </p:pic>
      <p:pic>
        <p:nvPicPr>
          <p:cNvPr id="4" name="그림 3"/>
          <p:cNvPicPr>
            <a:picLocks noChangeAspect="1"/>
          </p:cNvPicPr>
          <p:nvPr/>
        </p:nvPicPr>
        <p:blipFill rotWithShape="1">
          <a:blip r:embed="rId3"/>
          <a:srcRect l="11173" r="12834"/>
          <a:stretch/>
        </p:blipFill>
        <p:spPr>
          <a:xfrm>
            <a:off x="1319735" y="807533"/>
            <a:ext cx="843776" cy="1063083"/>
          </a:xfrm>
          <a:prstGeom prst="rect">
            <a:avLst/>
          </a:prstGeom>
        </p:spPr>
      </p:pic>
      <p:pic>
        <p:nvPicPr>
          <p:cNvPr id="5" name="그림 4"/>
          <p:cNvPicPr>
            <a:picLocks noChangeAspect="1"/>
          </p:cNvPicPr>
          <p:nvPr/>
        </p:nvPicPr>
        <p:blipFill>
          <a:blip r:embed="rId4"/>
          <a:stretch>
            <a:fillRect/>
          </a:stretch>
        </p:blipFill>
        <p:spPr>
          <a:xfrm>
            <a:off x="2360691" y="807533"/>
            <a:ext cx="933870" cy="1069588"/>
          </a:xfrm>
          <a:prstGeom prst="rect">
            <a:avLst/>
          </a:prstGeom>
        </p:spPr>
      </p:pic>
      <p:sp>
        <p:nvSpPr>
          <p:cNvPr id="6" name="플라즈마 기술소개"/>
          <p:cNvSpPr txBox="1"/>
          <p:nvPr/>
        </p:nvSpPr>
        <p:spPr>
          <a:xfrm>
            <a:off x="40364" y="0"/>
            <a:ext cx="2471670"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smtClean="0">
                <a:solidFill>
                  <a:schemeClr val="tx1">
                    <a:lumMod val="50000"/>
                  </a:schemeClr>
                </a:solidFill>
                <a:latin typeface="나눔고딕" panose="020D0604000000000000" pitchFamily="50" charset="-127"/>
                <a:ea typeface="나눔고딕" panose="020D0604000000000000" pitchFamily="50" charset="-127"/>
              </a:rPr>
              <a:t>Plasma TDDS(</a:t>
            </a:r>
            <a:r>
              <a:rPr lang="en-US" altLang="ko-KR" dirty="0"/>
              <a:t>Transdermal Drug Delivery </a:t>
            </a:r>
            <a:r>
              <a:rPr lang="en-US" altLang="ko-KR" dirty="0" smtClean="0"/>
              <a:t>System)</a:t>
            </a:r>
            <a:endParaRPr sz="900" dirty="0">
              <a:solidFill>
                <a:schemeClr val="tx1">
                  <a:lumMod val="50000"/>
                </a:schemeClr>
              </a:solidFill>
              <a:latin typeface="나눔고딕" panose="020D0604000000000000" pitchFamily="50" charset="-127"/>
              <a:ea typeface="나눔고딕" panose="020D0604000000000000" pitchFamily="50" charset="-127"/>
            </a:endParaRPr>
          </a:p>
        </p:txBody>
      </p:sp>
    </p:spTree>
    <p:extLst>
      <p:ext uri="{BB962C8B-B14F-4D97-AF65-F5344CB8AC3E}">
        <p14:creationId xmlns:p14="http://schemas.microsoft.com/office/powerpoint/2010/main" val="6439215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26193" y="923764"/>
            <a:ext cx="3330685" cy="1347869"/>
          </a:xfrm>
          <a:prstGeom prst="rect">
            <a:avLst/>
          </a:prstGeom>
        </p:spPr>
      </p:pic>
    </p:spTree>
    <p:extLst>
      <p:ext uri="{BB962C8B-B14F-4D97-AF65-F5344CB8AC3E}">
        <p14:creationId xmlns:p14="http://schemas.microsoft.com/office/powerpoint/2010/main" val="44750888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플라즈마 기술소개"/>
          <p:cNvSpPr txBox="1"/>
          <p:nvPr/>
        </p:nvSpPr>
        <p:spPr>
          <a:xfrm>
            <a:off x="107271" y="69592"/>
            <a:ext cx="2221602"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rPr>
              <a:t>Effects according to the plasma spectrum</a:t>
            </a:r>
            <a:endParaRPr sz="900" dirty="0">
              <a:solidFill>
                <a:schemeClr val="tx1">
                  <a:lumMod val="50000"/>
                </a:schemeClr>
              </a:solidFill>
            </a:endParaRPr>
          </a:p>
        </p:txBody>
      </p:sp>
      <p:sp>
        <p:nvSpPr>
          <p:cNvPr id="166" name="플라즈마를 발생시킬 때 발생하는 파장은 자외선 영역부터 가시광선 영역까지 다양합니다.…"/>
          <p:cNvSpPr txBox="1"/>
          <p:nvPr/>
        </p:nvSpPr>
        <p:spPr>
          <a:xfrm>
            <a:off x="266813" y="1653204"/>
            <a:ext cx="3326763" cy="75453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algn="l">
              <a:lnSpc>
                <a:spcPct val="150000"/>
              </a:lnSpc>
              <a:buSzPct val="123000"/>
              <a:defRPr>
                <a:solidFill>
                  <a:srgbClr val="000000"/>
                </a:solidFill>
                <a:latin typeface="+mj-lt"/>
                <a:ea typeface="+mj-ea"/>
                <a:cs typeface="+mj-cs"/>
                <a:sym typeface="Helvetica Neue"/>
              </a:defRPr>
            </a:pPr>
            <a:r>
              <a:rPr lang="en-US" altLang="ko-KR" dirty="0">
                <a:latin typeface="나눔고딕" panose="020D0604000000000000" pitchFamily="50" charset="-127"/>
                <a:ea typeface="나눔고딕" panose="020D0604000000000000" pitchFamily="50" charset="-127"/>
              </a:rPr>
              <a:t>In general, the main generation mechanism of </a:t>
            </a:r>
            <a:r>
              <a:rPr lang="en-US" altLang="ko-KR" sz="600" b="1" dirty="0">
                <a:latin typeface="나눔고딕" panose="020D0604000000000000" pitchFamily="50" charset="-127"/>
                <a:ea typeface="나눔고딕" panose="020D0604000000000000" pitchFamily="50" charset="-127"/>
              </a:rPr>
              <a:t>OH radical </a:t>
            </a:r>
            <a:r>
              <a:rPr lang="en-US" altLang="ko-KR" dirty="0">
                <a:latin typeface="나눔고딕" panose="020D0604000000000000" pitchFamily="50" charset="-127"/>
                <a:ea typeface="나눔고딕" panose="020D0604000000000000" pitchFamily="50" charset="-127"/>
              </a:rPr>
              <a:t>is generated by the action of electrons generated by plasma, excited oxygen atoms, and nitrogen molecules with water vapor in the atmosphere.</a:t>
            </a:r>
          </a:p>
          <a:p>
            <a:pPr algn="l">
              <a:lnSpc>
                <a:spcPct val="150000"/>
              </a:lnSpc>
              <a:buSzPct val="123000"/>
              <a:defRPr>
                <a:solidFill>
                  <a:srgbClr val="000000"/>
                </a:solidFill>
                <a:latin typeface="+mj-lt"/>
                <a:ea typeface="+mj-ea"/>
                <a:cs typeface="+mj-cs"/>
                <a:sym typeface="Helvetica Neue"/>
              </a:defRPr>
            </a:pPr>
            <a:r>
              <a:rPr lang="en-US" sz="600" b="1" dirty="0">
                <a:solidFill>
                  <a:schemeClr val="tx1">
                    <a:lumMod val="50000"/>
                  </a:schemeClr>
                </a:solidFill>
                <a:latin typeface="나눔고딕" panose="020D0604000000000000" pitchFamily="50" charset="-127"/>
                <a:ea typeface="나눔고딕" panose="020D0604000000000000" pitchFamily="50" charset="-127"/>
              </a:rPr>
              <a:t>OH radical is involved in the sterilization and disinfection of almost all contaminants, </a:t>
            </a:r>
            <a:r>
              <a:rPr lang="en-US" dirty="0">
                <a:latin typeface="나눔고딕" panose="020D0604000000000000" pitchFamily="50" charset="-127"/>
                <a:ea typeface="나눔고딕" panose="020D0604000000000000" pitchFamily="50" charset="-127"/>
              </a:rPr>
              <a:t>and it is a </a:t>
            </a:r>
            <a:r>
              <a:rPr lang="en-US" sz="600" b="1" dirty="0">
                <a:latin typeface="나눔고딕" panose="020D0604000000000000" pitchFamily="50" charset="-127"/>
                <a:ea typeface="나눔고딕" panose="020D0604000000000000" pitchFamily="50" charset="-127"/>
              </a:rPr>
              <a:t>natural substance that is harmless to the human body while producing the strongest effect </a:t>
            </a:r>
            <a:r>
              <a:rPr lang="en-US" dirty="0">
                <a:latin typeface="나눔고딕" panose="020D0604000000000000" pitchFamily="50" charset="-127"/>
                <a:ea typeface="나눔고딕" panose="020D0604000000000000" pitchFamily="50" charset="-127"/>
              </a:rPr>
              <a:t>that can be chemically decomposed and removed. It is more powerful than ozone (O3) and chlorine (CI2), but it is not toxic or harmful to the human body like fluorine (F) and ozone.</a:t>
            </a:r>
            <a:endParaRPr lang="en-US" altLang="ko-KR" dirty="0">
              <a:latin typeface="나눔고딕" panose="020D0604000000000000" pitchFamily="50" charset="-127"/>
              <a:ea typeface="나눔고딕" panose="020D0604000000000000" pitchFamily="50" charset="-127"/>
            </a:endParaRPr>
          </a:p>
        </p:txBody>
      </p:sp>
      <p:pic>
        <p:nvPicPr>
          <p:cNvPr id="3" name="그림 2">
            <a:extLst>
              <a:ext uri="{FF2B5EF4-FFF2-40B4-BE49-F238E27FC236}">
                <a16:creationId xmlns:a16="http://schemas.microsoft.com/office/drawing/2014/main" id="{737DE4CD-EE5F-4685-BCF8-43ABA671437C}"/>
              </a:ext>
            </a:extLst>
          </p:cNvPr>
          <p:cNvPicPr>
            <a:picLocks noChangeAspect="1"/>
          </p:cNvPicPr>
          <p:nvPr/>
        </p:nvPicPr>
        <p:blipFill>
          <a:blip r:embed="rId3"/>
          <a:stretch>
            <a:fillRect/>
          </a:stretch>
        </p:blipFill>
        <p:spPr>
          <a:xfrm>
            <a:off x="884131" y="435467"/>
            <a:ext cx="2003638" cy="1258022"/>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extLst>
      <p:ext uri="{BB962C8B-B14F-4D97-AF65-F5344CB8AC3E}">
        <p14:creationId xmlns:p14="http://schemas.microsoft.com/office/powerpoint/2010/main" val="4022014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8" name="플라즈마 기술소개"/>
          <p:cNvSpPr txBox="1"/>
          <p:nvPr/>
        </p:nvSpPr>
        <p:spPr>
          <a:xfrm>
            <a:off x="107271" y="69592"/>
            <a:ext cx="825386"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rPr>
              <a:t>Product Effects</a:t>
            </a:r>
            <a:endParaRPr sz="900" dirty="0">
              <a:solidFill>
                <a:schemeClr val="tx1">
                  <a:lumMod val="50000"/>
                </a:schemeClr>
              </a:solidFill>
            </a:endParaRPr>
          </a:p>
        </p:txBody>
      </p:sp>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51" y="644686"/>
            <a:ext cx="2773076" cy="1848717"/>
          </a:xfrm>
          <a:prstGeom prst="rect">
            <a:avLst/>
          </a:prstGeom>
        </p:spPr>
      </p:pic>
      <p:sp>
        <p:nvSpPr>
          <p:cNvPr id="23" name="육각형 22">
            <a:extLst>
              <a:ext uri="{FF2B5EF4-FFF2-40B4-BE49-F238E27FC236}">
                <a16:creationId xmlns:a16="http://schemas.microsoft.com/office/drawing/2014/main" id="{17A8F67D-6C07-46B1-B6B8-1165AC2F2F05}"/>
              </a:ext>
            </a:extLst>
          </p:cNvPr>
          <p:cNvSpPr/>
          <p:nvPr/>
        </p:nvSpPr>
        <p:spPr>
          <a:xfrm>
            <a:off x="661043" y="1304889"/>
            <a:ext cx="434342" cy="365760"/>
          </a:xfrm>
          <a:prstGeom prst="hexagon">
            <a:avLst/>
          </a:prstGeom>
          <a:solidFill>
            <a:schemeClr val="bg1">
              <a:lumMod val="95000"/>
            </a:schemeClr>
          </a:solidFill>
          <a:ln w="635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22" name="육각형 21">
            <a:extLst>
              <a:ext uri="{FF2B5EF4-FFF2-40B4-BE49-F238E27FC236}">
                <a16:creationId xmlns:a16="http://schemas.microsoft.com/office/drawing/2014/main" id="{DC98E6E4-4E26-4CEF-863E-170AC3D8CA57}"/>
              </a:ext>
            </a:extLst>
          </p:cNvPr>
          <p:cNvSpPr/>
          <p:nvPr/>
        </p:nvSpPr>
        <p:spPr>
          <a:xfrm>
            <a:off x="1064352" y="548393"/>
            <a:ext cx="434342" cy="365760"/>
          </a:xfrm>
          <a:prstGeom prst="hexagon">
            <a:avLst/>
          </a:prstGeom>
          <a:solidFill>
            <a:schemeClr val="bg1">
              <a:lumMod val="95000"/>
            </a:schemeClr>
          </a:solidFill>
          <a:ln w="635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21" name="육각형 20">
            <a:extLst>
              <a:ext uri="{FF2B5EF4-FFF2-40B4-BE49-F238E27FC236}">
                <a16:creationId xmlns:a16="http://schemas.microsoft.com/office/drawing/2014/main" id="{EF3C4A5E-22A8-4D7F-9ACF-1F86B3F12057}"/>
              </a:ext>
            </a:extLst>
          </p:cNvPr>
          <p:cNvSpPr/>
          <p:nvPr/>
        </p:nvSpPr>
        <p:spPr>
          <a:xfrm>
            <a:off x="2271021" y="550468"/>
            <a:ext cx="434342" cy="365760"/>
          </a:xfrm>
          <a:prstGeom prst="hexagon">
            <a:avLst/>
          </a:prstGeom>
          <a:solidFill>
            <a:schemeClr val="bg1">
              <a:lumMod val="95000"/>
            </a:schemeClr>
          </a:solidFill>
          <a:ln w="635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19" name="육각형 18">
            <a:extLst>
              <a:ext uri="{FF2B5EF4-FFF2-40B4-BE49-F238E27FC236}">
                <a16:creationId xmlns:a16="http://schemas.microsoft.com/office/drawing/2014/main" id="{1CDA82BE-31A1-41B2-91DC-EE99DB0A1941}"/>
              </a:ext>
            </a:extLst>
          </p:cNvPr>
          <p:cNvSpPr/>
          <p:nvPr/>
        </p:nvSpPr>
        <p:spPr>
          <a:xfrm>
            <a:off x="2782547" y="1300127"/>
            <a:ext cx="434342" cy="365760"/>
          </a:xfrm>
          <a:prstGeom prst="hexagon">
            <a:avLst/>
          </a:prstGeom>
          <a:solidFill>
            <a:schemeClr val="bg1">
              <a:lumMod val="95000"/>
            </a:schemeClr>
          </a:solidFill>
          <a:ln w="6350" cap="flat">
            <a:solidFill>
              <a:schemeClr val="bg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183" name="살균…"/>
          <p:cNvSpPr txBox="1"/>
          <p:nvPr/>
        </p:nvSpPr>
        <p:spPr>
          <a:xfrm>
            <a:off x="787152" y="943046"/>
            <a:ext cx="983975" cy="2332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defTabSz="177800">
              <a:lnSpc>
                <a:spcPct val="150000"/>
              </a:lnSpc>
              <a:defRPr sz="500">
                <a:solidFill>
                  <a:srgbClr val="000000"/>
                </a:solidFill>
                <a:latin typeface="나눔고딕"/>
                <a:ea typeface="나눔고딕"/>
                <a:cs typeface="나눔고딕"/>
                <a:sym typeface="나눔고딕"/>
              </a:defRPr>
            </a:pPr>
            <a:r>
              <a:rPr lang="en-US" b="1" dirty="0"/>
              <a:t>Sterilization, inflammation relief</a:t>
            </a:r>
          </a:p>
          <a:p>
            <a:pPr defTabSz="177800">
              <a:lnSpc>
                <a:spcPct val="150000"/>
              </a:lnSpc>
              <a:defRPr sz="500">
                <a:solidFill>
                  <a:srgbClr val="000000"/>
                </a:solidFill>
                <a:latin typeface="나눔고딕"/>
                <a:ea typeface="나눔고딕"/>
                <a:cs typeface="나눔고딕"/>
                <a:sym typeface="나눔고딕"/>
              </a:defRPr>
            </a:pPr>
            <a:r>
              <a:rPr lang="en-US" b="1" dirty="0"/>
              <a:t>Skin trouble improvement</a:t>
            </a:r>
            <a:endParaRPr b="1" dirty="0"/>
          </a:p>
        </p:txBody>
      </p:sp>
      <p:pic>
        <p:nvPicPr>
          <p:cNvPr id="182" name="이미지" descr="이미지"/>
          <p:cNvPicPr>
            <a:picLocks noChangeAspect="1"/>
          </p:cNvPicPr>
          <p:nvPr/>
        </p:nvPicPr>
        <p:blipFill>
          <a:blip r:embed="rId4"/>
          <a:stretch>
            <a:fillRect/>
          </a:stretch>
        </p:blipFill>
        <p:spPr>
          <a:xfrm>
            <a:off x="1195647" y="646880"/>
            <a:ext cx="166986" cy="166986"/>
          </a:xfrm>
          <a:prstGeom prst="rect">
            <a:avLst/>
          </a:prstGeom>
          <a:ln w="12700">
            <a:miter lim="400000"/>
          </a:ln>
        </p:spPr>
      </p:pic>
      <p:pic>
        <p:nvPicPr>
          <p:cNvPr id="184" name="이미지" descr="이미지"/>
          <p:cNvPicPr>
            <a:picLocks noChangeAspect="1"/>
          </p:cNvPicPr>
          <p:nvPr/>
        </p:nvPicPr>
        <p:blipFill>
          <a:blip r:embed="rId5"/>
          <a:stretch>
            <a:fillRect/>
          </a:stretch>
        </p:blipFill>
        <p:spPr>
          <a:xfrm>
            <a:off x="794868" y="1360273"/>
            <a:ext cx="157164" cy="216100"/>
          </a:xfrm>
          <a:prstGeom prst="rect">
            <a:avLst/>
          </a:prstGeom>
          <a:ln w="12700">
            <a:miter lim="400000"/>
          </a:ln>
        </p:spPr>
      </p:pic>
      <p:sp>
        <p:nvSpPr>
          <p:cNvPr id="185" name="두피 및 모발 관리"/>
          <p:cNvSpPr txBox="1"/>
          <p:nvPr/>
        </p:nvSpPr>
        <p:spPr>
          <a:xfrm>
            <a:off x="598900" y="1704491"/>
            <a:ext cx="549100" cy="1178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58" tIns="7858" rIns="7858" bIns="7858" anchor="ctr">
            <a:spAutoFit/>
          </a:bodyPr>
          <a:lstStyle>
            <a:lvl1pPr algn="l" defTabSz="177800">
              <a:lnSpc>
                <a:spcPct val="150000"/>
              </a:lnSpc>
              <a:defRPr sz="500">
                <a:solidFill>
                  <a:srgbClr val="000000"/>
                </a:solidFill>
                <a:latin typeface="나눔고딕"/>
                <a:ea typeface="나눔고딕"/>
                <a:cs typeface="나눔고딕"/>
                <a:sym typeface="나눔고딕"/>
              </a:defRPr>
            </a:lvl1pPr>
          </a:lstStyle>
          <a:p>
            <a:pPr algn="ctr"/>
            <a:r>
              <a:rPr lang="en-US" b="1" dirty="0"/>
              <a:t>Scalp &amp; Hair Care</a:t>
            </a:r>
            <a:endParaRPr lang="ko-KR" altLang="en-US" b="1" dirty="0"/>
          </a:p>
        </p:txBody>
      </p:sp>
      <p:sp>
        <p:nvSpPr>
          <p:cNvPr id="186" name="미백…"/>
          <p:cNvSpPr txBox="1"/>
          <p:nvPr/>
        </p:nvSpPr>
        <p:spPr>
          <a:xfrm>
            <a:off x="1897166" y="947794"/>
            <a:ext cx="1177283" cy="2332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defTabSz="177800">
              <a:lnSpc>
                <a:spcPct val="150000"/>
              </a:lnSpc>
              <a:defRPr sz="500">
                <a:solidFill>
                  <a:srgbClr val="000000"/>
                </a:solidFill>
                <a:latin typeface="나눔고딕"/>
                <a:ea typeface="나눔고딕"/>
                <a:cs typeface="나눔고딕"/>
                <a:sym typeface="나눔고딕"/>
              </a:defRPr>
            </a:pPr>
            <a:r>
              <a:rPr lang="en-US" altLang="ko-KR" b="1" dirty="0"/>
              <a:t>whitening, moisturizing</a:t>
            </a:r>
          </a:p>
          <a:p>
            <a:pPr defTabSz="177800">
              <a:lnSpc>
                <a:spcPct val="150000"/>
              </a:lnSpc>
              <a:defRPr sz="500">
                <a:solidFill>
                  <a:srgbClr val="000000"/>
                </a:solidFill>
                <a:latin typeface="나눔고딕"/>
                <a:ea typeface="나눔고딕"/>
                <a:cs typeface="나눔고딕"/>
                <a:sym typeface="나눔고딕"/>
              </a:defRPr>
            </a:pPr>
            <a:r>
              <a:rPr lang="en-US" altLang="ko-KR" b="1" dirty="0"/>
              <a:t>Elasticity and wrinkle improvement</a:t>
            </a:r>
            <a:endParaRPr lang="ko-KR" altLang="en-US" b="1" dirty="0"/>
          </a:p>
        </p:txBody>
      </p:sp>
      <p:pic>
        <p:nvPicPr>
          <p:cNvPr id="187" name="이미지" descr="이미지"/>
          <p:cNvPicPr>
            <a:picLocks noChangeAspect="1"/>
          </p:cNvPicPr>
          <p:nvPr/>
        </p:nvPicPr>
        <p:blipFill>
          <a:blip r:embed="rId6"/>
          <a:stretch>
            <a:fillRect/>
          </a:stretch>
        </p:blipFill>
        <p:spPr>
          <a:xfrm>
            <a:off x="2407226" y="653866"/>
            <a:ext cx="157164" cy="157164"/>
          </a:xfrm>
          <a:prstGeom prst="rect">
            <a:avLst/>
          </a:prstGeom>
          <a:ln w="12700">
            <a:miter lim="400000"/>
          </a:ln>
        </p:spPr>
      </p:pic>
      <p:sp>
        <p:nvSpPr>
          <p:cNvPr id="188" name="신진대사,혈관 및…"/>
          <p:cNvSpPr txBox="1"/>
          <p:nvPr/>
        </p:nvSpPr>
        <p:spPr>
          <a:xfrm>
            <a:off x="2445393" y="1713584"/>
            <a:ext cx="1108649" cy="2332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defTabSz="177800">
              <a:lnSpc>
                <a:spcPct val="150000"/>
              </a:lnSpc>
              <a:defRPr sz="500">
                <a:solidFill>
                  <a:srgbClr val="000000"/>
                </a:solidFill>
                <a:latin typeface="나눔고딕"/>
                <a:ea typeface="나눔고딕"/>
                <a:cs typeface="나눔고딕"/>
                <a:sym typeface="나눔고딕"/>
              </a:defRPr>
            </a:pPr>
            <a:r>
              <a:rPr lang="en-US" b="1" dirty="0"/>
              <a:t>Activation of metabolism, </a:t>
            </a:r>
          </a:p>
          <a:p>
            <a:pPr defTabSz="177800">
              <a:lnSpc>
                <a:spcPct val="150000"/>
              </a:lnSpc>
              <a:defRPr sz="500">
                <a:solidFill>
                  <a:srgbClr val="000000"/>
                </a:solidFill>
                <a:latin typeface="나눔고딕"/>
                <a:ea typeface="나눔고딕"/>
                <a:cs typeface="나눔고딕"/>
                <a:sym typeface="나눔고딕"/>
              </a:defRPr>
            </a:pPr>
            <a:r>
              <a:rPr lang="en-US" b="1" dirty="0"/>
              <a:t>blood vessels and lymph circulation</a:t>
            </a:r>
            <a:endParaRPr b="1" dirty="0"/>
          </a:p>
        </p:txBody>
      </p:sp>
      <p:pic>
        <p:nvPicPr>
          <p:cNvPr id="189" name="이미지" descr="이미지"/>
          <p:cNvPicPr>
            <a:picLocks noChangeAspect="1"/>
          </p:cNvPicPr>
          <p:nvPr/>
        </p:nvPicPr>
        <p:blipFill>
          <a:blip r:embed="rId7"/>
          <a:stretch>
            <a:fillRect/>
          </a:stretch>
        </p:blipFill>
        <p:spPr>
          <a:xfrm>
            <a:off x="2937102" y="1399564"/>
            <a:ext cx="127696" cy="176809"/>
          </a:xfrm>
          <a:prstGeom prst="rect">
            <a:avLst/>
          </a:prstGeom>
          <a:ln w="12700">
            <a:miter lim="400000"/>
          </a:ln>
        </p:spPr>
      </p:pic>
      <p:pic>
        <p:nvPicPr>
          <p:cNvPr id="20" name="그림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98" name="스크린샷 2020-11-16 오후 12.11.49.png" descr="스크린샷 2020-11-16 오후 12.11.49.png"/>
          <p:cNvPicPr>
            <a:picLocks noChangeAspect="1"/>
          </p:cNvPicPr>
          <p:nvPr/>
        </p:nvPicPr>
        <p:blipFill>
          <a:blip r:embed="rId3"/>
          <a:stretch>
            <a:fillRect/>
          </a:stretch>
        </p:blipFill>
        <p:spPr>
          <a:xfrm>
            <a:off x="201974" y="474095"/>
            <a:ext cx="1357493" cy="1210153"/>
          </a:xfrm>
          <a:prstGeom prst="rect">
            <a:avLst/>
          </a:prstGeom>
          <a:ln w="12700">
            <a:miter lim="400000"/>
          </a:ln>
        </p:spPr>
      </p:pic>
      <p:sp>
        <p:nvSpPr>
          <p:cNvPr id="197" name="플라즈마는 일시적으로 피부 표면으로 통하는 통로를 만들어 세포막의 물질 투과성을 높이고,…"/>
          <p:cNvSpPr txBox="1"/>
          <p:nvPr/>
        </p:nvSpPr>
        <p:spPr>
          <a:xfrm>
            <a:off x="247185" y="1735769"/>
            <a:ext cx="3277530" cy="3486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defTabSz="177800">
              <a:lnSpc>
                <a:spcPct val="150000"/>
              </a:lnSpc>
              <a:defRPr sz="500">
                <a:solidFill>
                  <a:srgbClr val="000000"/>
                </a:solidFill>
                <a:latin typeface="나눔고딕"/>
                <a:ea typeface="나눔고딕"/>
                <a:cs typeface="나눔고딕"/>
                <a:sym typeface="나눔고딕"/>
              </a:defRPr>
            </a:pPr>
            <a:r>
              <a:rPr lang="en-US" dirty="0">
                <a:latin typeface="나눔고딕" panose="020D0604000000000000" pitchFamily="50" charset="-127"/>
                <a:ea typeface="나눔고딕" panose="020D0604000000000000" pitchFamily="50" charset="-127"/>
              </a:rPr>
              <a:t>Plasma temporarily creates a passage to the skin surface to increase the material permeability of cell membranes and maximizes the absorption and effectiveness of products applied to the skin without </a:t>
            </a:r>
          </a:p>
          <a:p>
            <a:pPr defTabSz="177800">
              <a:lnSpc>
                <a:spcPct val="150000"/>
              </a:lnSpc>
              <a:defRPr sz="500">
                <a:solidFill>
                  <a:srgbClr val="000000"/>
                </a:solidFill>
                <a:latin typeface="나눔고딕"/>
                <a:ea typeface="나눔고딕"/>
                <a:cs typeface="나눔고딕"/>
                <a:sym typeface="나눔고딕"/>
              </a:defRPr>
            </a:pPr>
            <a:r>
              <a:rPr lang="en-US" dirty="0">
                <a:latin typeface="나눔고딕" panose="020D0604000000000000" pitchFamily="50" charset="-127"/>
                <a:ea typeface="나눔고딕" panose="020D0604000000000000" pitchFamily="50" charset="-127"/>
              </a:rPr>
              <a:t>pain or side effects.</a:t>
            </a:r>
            <a:endParaRPr dirty="0">
              <a:latin typeface="나눔고딕" panose="020D0604000000000000" pitchFamily="50" charset="-127"/>
              <a:ea typeface="나눔고딕" panose="020D0604000000000000" pitchFamily="50" charset="-127"/>
            </a:endParaRPr>
          </a:p>
        </p:txBody>
      </p:sp>
      <p:pic>
        <p:nvPicPr>
          <p:cNvPr id="199" name="스크린샷 2020-11-16 오후 12.41.13.png" descr="스크린샷 2020-11-16 오후 12.41.13.png"/>
          <p:cNvPicPr>
            <a:picLocks noChangeAspect="1"/>
          </p:cNvPicPr>
          <p:nvPr/>
        </p:nvPicPr>
        <p:blipFill>
          <a:blip r:embed="rId4"/>
          <a:stretch>
            <a:fillRect/>
          </a:stretch>
        </p:blipFill>
        <p:spPr>
          <a:xfrm>
            <a:off x="1621031" y="474095"/>
            <a:ext cx="1968076" cy="1210153"/>
          </a:xfrm>
          <a:prstGeom prst="rect">
            <a:avLst/>
          </a:prstGeom>
          <a:ln w="12700">
            <a:miter lim="400000"/>
          </a:ln>
        </p:spPr>
      </p:pic>
      <p:sp>
        <p:nvSpPr>
          <p:cNvPr id="8" name="플라즈마 기술소개"/>
          <p:cNvSpPr txBox="1"/>
          <p:nvPr/>
        </p:nvSpPr>
        <p:spPr>
          <a:xfrm>
            <a:off x="107271" y="69592"/>
            <a:ext cx="1413688"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rPr>
              <a:t>Absorbency Enhancement</a:t>
            </a:r>
            <a:endParaRPr sz="900" dirty="0">
              <a:solidFill>
                <a:schemeClr val="tx1">
                  <a:lumMod val="50000"/>
                </a:schemeClr>
              </a:solidFill>
            </a:endParaRPr>
          </a:p>
        </p:txBody>
      </p:sp>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
        <p:nvSpPr>
          <p:cNvPr id="2" name="직사각형 1">
            <a:extLst>
              <a:ext uri="{FF2B5EF4-FFF2-40B4-BE49-F238E27FC236}">
                <a16:creationId xmlns:a16="http://schemas.microsoft.com/office/drawing/2014/main" id="{2D7C316D-A8D3-4F8A-95E5-9C73CA93B983}"/>
              </a:ext>
            </a:extLst>
          </p:cNvPr>
          <p:cNvSpPr/>
          <p:nvPr/>
        </p:nvSpPr>
        <p:spPr>
          <a:xfrm>
            <a:off x="2814638" y="1447800"/>
            <a:ext cx="602456" cy="57150"/>
          </a:xfrm>
          <a:prstGeom prst="rect">
            <a:avLst/>
          </a:prstGeom>
          <a:solidFill>
            <a:srgbClr val="354F90"/>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1" name="TextBox 10">
            <a:extLst>
              <a:ext uri="{FF2B5EF4-FFF2-40B4-BE49-F238E27FC236}">
                <a16:creationId xmlns:a16="http://schemas.microsoft.com/office/drawing/2014/main" id="{6721B3A0-0F9E-4A25-B587-1A69912DE131}"/>
              </a:ext>
            </a:extLst>
          </p:cNvPr>
          <p:cNvSpPr txBox="1"/>
          <p:nvPr/>
        </p:nvSpPr>
        <p:spPr>
          <a:xfrm>
            <a:off x="2794992" y="1391770"/>
            <a:ext cx="641747" cy="1538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ko-KR" altLang="en-US" dirty="0" err="1">
                <a:solidFill>
                  <a:schemeClr val="bg1"/>
                </a:solidFill>
              </a:rPr>
              <a:t>Micropore</a:t>
            </a:r>
            <a:r>
              <a:rPr lang="ko-KR" altLang="en-US" dirty="0">
                <a:solidFill>
                  <a:schemeClr val="bg1"/>
                </a:solidFill>
              </a:rPr>
              <a:t> </a:t>
            </a:r>
            <a:r>
              <a:rPr lang="ko-KR" altLang="en-US" dirty="0" err="1">
                <a:solidFill>
                  <a:schemeClr val="bg1"/>
                </a:solidFill>
              </a:rPr>
              <a:t>formation</a:t>
            </a:r>
            <a:endParaRPr lang="ko-KR" altLang="en-US" dirty="0">
              <a:solidFill>
                <a:schemeClr val="bg1"/>
              </a:solidFill>
            </a:endParaRPr>
          </a:p>
        </p:txBody>
      </p:sp>
      <p:sp>
        <p:nvSpPr>
          <p:cNvPr id="4" name="직사각형 3">
            <a:extLst>
              <a:ext uri="{FF2B5EF4-FFF2-40B4-BE49-F238E27FC236}">
                <a16:creationId xmlns:a16="http://schemas.microsoft.com/office/drawing/2014/main" id="{0BE9F5A4-0600-4341-913F-7E729E8A7B7C}"/>
              </a:ext>
            </a:extLst>
          </p:cNvPr>
          <p:cNvSpPr/>
          <p:nvPr/>
        </p:nvSpPr>
        <p:spPr>
          <a:xfrm>
            <a:off x="1757363" y="1145381"/>
            <a:ext cx="169068" cy="69057"/>
          </a:xfrm>
          <a:prstGeom prst="rect">
            <a:avLst/>
          </a:prstGeom>
          <a:solidFill>
            <a:srgbClr val="EBEEF7"/>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6" name="TextBox 15">
            <a:extLst>
              <a:ext uri="{FF2B5EF4-FFF2-40B4-BE49-F238E27FC236}">
                <a16:creationId xmlns:a16="http://schemas.microsoft.com/office/drawing/2014/main" id="{491EE659-2001-43EE-8069-77F072C88FC3}"/>
              </a:ext>
            </a:extLst>
          </p:cNvPr>
          <p:cNvSpPr txBox="1"/>
          <p:nvPr/>
        </p:nvSpPr>
        <p:spPr>
          <a:xfrm>
            <a:off x="1666279" y="1125589"/>
            <a:ext cx="365522" cy="1538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ko-KR" altLang="en-US" dirty="0" err="1">
                <a:solidFill>
                  <a:srgbClr val="818DA9"/>
                </a:solidFill>
              </a:rPr>
              <a:t>cell</a:t>
            </a:r>
            <a:r>
              <a:rPr lang="ko-KR" altLang="en-US" dirty="0">
                <a:solidFill>
                  <a:srgbClr val="818DA9"/>
                </a:solidFill>
              </a:rPr>
              <a:t> </a:t>
            </a:r>
            <a:r>
              <a:rPr lang="ko-KR" altLang="en-US" dirty="0" err="1">
                <a:solidFill>
                  <a:srgbClr val="818DA9"/>
                </a:solidFill>
              </a:rPr>
              <a:t>wall</a:t>
            </a:r>
            <a:endParaRPr lang="ko-KR" altLang="en-US" dirty="0">
              <a:solidFill>
                <a:srgbClr val="818DA9"/>
              </a:solidFill>
            </a:endParaRPr>
          </a:p>
        </p:txBody>
      </p:sp>
      <p:sp>
        <p:nvSpPr>
          <p:cNvPr id="12" name="직사각형 11">
            <a:extLst>
              <a:ext uri="{FF2B5EF4-FFF2-40B4-BE49-F238E27FC236}">
                <a16:creationId xmlns:a16="http://schemas.microsoft.com/office/drawing/2014/main" id="{549825EC-5742-400D-AC62-5FC5010C1204}"/>
              </a:ext>
            </a:extLst>
          </p:cNvPr>
          <p:cNvSpPr/>
          <p:nvPr/>
        </p:nvSpPr>
        <p:spPr>
          <a:xfrm>
            <a:off x="1926431" y="924088"/>
            <a:ext cx="211932" cy="58475"/>
          </a:xfrm>
          <a:prstGeom prst="rect">
            <a:avLst/>
          </a:prstGeom>
          <a:solidFill>
            <a:srgbClr val="EDF1F8"/>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7" name="TextBox 16">
            <a:extLst>
              <a:ext uri="{FF2B5EF4-FFF2-40B4-BE49-F238E27FC236}">
                <a16:creationId xmlns:a16="http://schemas.microsoft.com/office/drawing/2014/main" id="{F5B9F894-B14C-494B-A7F7-7C9A2A3166D0}"/>
              </a:ext>
            </a:extLst>
          </p:cNvPr>
          <p:cNvSpPr txBox="1"/>
          <p:nvPr/>
        </p:nvSpPr>
        <p:spPr>
          <a:xfrm>
            <a:off x="1779190" y="868412"/>
            <a:ext cx="570310" cy="1538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dirty="0">
                <a:solidFill>
                  <a:srgbClr val="818DA9"/>
                </a:solidFill>
              </a:rPr>
              <a:t>outside cell</a:t>
            </a:r>
            <a:endParaRPr lang="ko-KR" altLang="en-US" dirty="0">
              <a:solidFill>
                <a:srgbClr val="818DA9"/>
              </a:solidFill>
            </a:endParaRPr>
          </a:p>
        </p:txBody>
      </p:sp>
      <p:sp>
        <p:nvSpPr>
          <p:cNvPr id="13" name="직사각형 12">
            <a:extLst>
              <a:ext uri="{FF2B5EF4-FFF2-40B4-BE49-F238E27FC236}">
                <a16:creationId xmlns:a16="http://schemas.microsoft.com/office/drawing/2014/main" id="{15024D12-486C-4322-BAFA-1F8FD1F06FF2}"/>
              </a:ext>
            </a:extLst>
          </p:cNvPr>
          <p:cNvSpPr/>
          <p:nvPr/>
        </p:nvSpPr>
        <p:spPr>
          <a:xfrm>
            <a:off x="2366963" y="1352701"/>
            <a:ext cx="230981" cy="71287"/>
          </a:xfrm>
          <a:prstGeom prst="rect">
            <a:avLst/>
          </a:prstGeom>
          <a:solidFill>
            <a:srgbClr val="F6F7FB"/>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8" name="TextBox 17">
            <a:extLst>
              <a:ext uri="{FF2B5EF4-FFF2-40B4-BE49-F238E27FC236}">
                <a16:creationId xmlns:a16="http://schemas.microsoft.com/office/drawing/2014/main" id="{713BC7A7-62B0-4111-8827-6530D02C57BB}"/>
              </a:ext>
            </a:extLst>
          </p:cNvPr>
          <p:cNvSpPr txBox="1"/>
          <p:nvPr/>
        </p:nvSpPr>
        <p:spPr>
          <a:xfrm>
            <a:off x="2298898" y="1290786"/>
            <a:ext cx="428974" cy="1538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dirty="0">
                <a:solidFill>
                  <a:srgbClr val="818DA9"/>
                </a:solidFill>
              </a:rPr>
              <a:t>inside cell</a:t>
            </a:r>
            <a:endParaRPr lang="ko-KR" altLang="en-US" dirty="0">
              <a:solidFill>
                <a:srgbClr val="818DA9"/>
              </a:solidFill>
            </a:endParaRPr>
          </a:p>
        </p:txBody>
      </p:sp>
      <p:sp>
        <p:nvSpPr>
          <p:cNvPr id="19" name="화살표: 아래쪽 18">
            <a:extLst>
              <a:ext uri="{FF2B5EF4-FFF2-40B4-BE49-F238E27FC236}">
                <a16:creationId xmlns:a16="http://schemas.microsoft.com/office/drawing/2014/main" id="{E12E9B7A-2680-4A65-A2D2-283F39F72A96}"/>
              </a:ext>
            </a:extLst>
          </p:cNvPr>
          <p:cNvSpPr/>
          <p:nvPr/>
        </p:nvSpPr>
        <p:spPr>
          <a:xfrm>
            <a:off x="2877915" y="759619"/>
            <a:ext cx="498698" cy="498323"/>
          </a:xfrm>
          <a:prstGeom prst="downArrow">
            <a:avLst/>
          </a:prstGeom>
          <a:solidFill>
            <a:srgbClr val="FFFFFF"/>
          </a:solidFill>
          <a:ln w="6350" cap="flat">
            <a:solidFill>
              <a:srgbClr val="F3804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20" name="TextBox 19">
            <a:extLst>
              <a:ext uri="{FF2B5EF4-FFF2-40B4-BE49-F238E27FC236}">
                <a16:creationId xmlns:a16="http://schemas.microsoft.com/office/drawing/2014/main" id="{60BF8E3D-FF0D-4EF3-905D-9AAB73D1F286}"/>
              </a:ext>
            </a:extLst>
          </p:cNvPr>
          <p:cNvSpPr txBox="1"/>
          <p:nvPr/>
        </p:nvSpPr>
        <p:spPr>
          <a:xfrm>
            <a:off x="2989992" y="926532"/>
            <a:ext cx="275556" cy="2005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r>
              <a:rPr kumimoji="0" lang="en-US" altLang="ko-KR" b="0" i="0" u="none" strike="noStrike" cap="none" spc="0" normalizeH="0" baseline="0" dirty="0">
                <a:ln>
                  <a:noFill/>
                </a:ln>
                <a:solidFill>
                  <a:srgbClr val="F3804A"/>
                </a:solidFill>
                <a:effectLst/>
                <a:uFillTx/>
                <a:latin typeface="+mn-lt"/>
                <a:ea typeface="+mn-ea"/>
                <a:cs typeface="+mn-cs"/>
                <a:sym typeface="Helvetica"/>
              </a:rPr>
              <a:t>Active </a:t>
            </a:r>
          </a:p>
          <a:p>
            <a:pPr marL="0" marR="0" indent="0" algn="ctr" defTabSz="474121" rtl="0" fontAlgn="auto" latinLnBrk="0" hangingPunct="0">
              <a:lnSpc>
                <a:spcPct val="100000"/>
              </a:lnSpc>
              <a:spcBef>
                <a:spcPts val="0"/>
              </a:spcBef>
              <a:spcAft>
                <a:spcPts val="0"/>
              </a:spcAft>
              <a:buClrTx/>
              <a:buSzTx/>
              <a:buFontTx/>
              <a:buNone/>
              <a:tabLst/>
            </a:pPr>
            <a:r>
              <a:rPr kumimoji="0" lang="en-US" altLang="ko-KR" b="0" i="0" u="none" strike="noStrike" cap="none" spc="0" normalizeH="0" baseline="0" dirty="0">
                <a:ln>
                  <a:noFill/>
                </a:ln>
                <a:solidFill>
                  <a:srgbClr val="F3804A"/>
                </a:solidFill>
                <a:effectLst/>
                <a:uFillTx/>
                <a:latin typeface="+mn-lt"/>
                <a:ea typeface="+mn-ea"/>
                <a:cs typeface="+mn-cs"/>
                <a:sym typeface="Helvetica"/>
              </a:rPr>
              <a:t>ingredient</a:t>
            </a:r>
          </a:p>
          <a:p>
            <a:pPr marL="0" marR="0" indent="0" algn="ctr" defTabSz="474121" rtl="0" fontAlgn="auto" latinLnBrk="0" hangingPunct="0">
              <a:lnSpc>
                <a:spcPct val="100000"/>
              </a:lnSpc>
              <a:spcBef>
                <a:spcPts val="0"/>
              </a:spcBef>
              <a:spcAft>
                <a:spcPts val="0"/>
              </a:spcAft>
              <a:buClrTx/>
              <a:buSzTx/>
              <a:buFontTx/>
              <a:buNone/>
              <a:tabLst/>
            </a:pPr>
            <a:r>
              <a:rPr kumimoji="0" lang="en-US" altLang="ko-KR" b="0" i="0" u="none" strike="noStrike" cap="none" spc="0" normalizeH="0" baseline="0" dirty="0">
                <a:ln>
                  <a:noFill/>
                </a:ln>
                <a:solidFill>
                  <a:srgbClr val="F3804A"/>
                </a:solidFill>
                <a:effectLst/>
                <a:uFillTx/>
                <a:latin typeface="+mn-lt"/>
                <a:ea typeface="+mn-ea"/>
                <a:cs typeface="+mn-cs"/>
                <a:sym typeface="Helvetica"/>
              </a:rPr>
              <a:t>penetration</a:t>
            </a:r>
            <a:endParaRPr kumimoji="0" lang="ko-KR" altLang="en-US" b="0" i="0" u="none" strike="noStrike" cap="none" spc="0" normalizeH="0" baseline="0" dirty="0">
              <a:ln>
                <a:noFill/>
              </a:ln>
              <a:solidFill>
                <a:srgbClr val="F3804A"/>
              </a:solidFill>
              <a:effectLst/>
              <a:uFillTx/>
              <a:latin typeface="+mn-lt"/>
              <a:ea typeface="+mn-ea"/>
              <a:cs typeface="+mn-cs"/>
              <a:sym typeface="Helvetica"/>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5DC40E0E-9A18-421D-87AC-5CDBFA0E1CDA}"/>
              </a:ext>
            </a:extLst>
          </p:cNvPr>
          <p:cNvSpPr/>
          <p:nvPr/>
        </p:nvSpPr>
        <p:spPr>
          <a:xfrm>
            <a:off x="233766" y="577416"/>
            <a:ext cx="2520280" cy="1384418"/>
          </a:xfrm>
          <a:prstGeom prst="rect">
            <a:avLst/>
          </a:prstGeom>
        </p:spPr>
        <p:txBody>
          <a:bodyPr wrap="square">
            <a:spAutoFit/>
          </a:bodyPr>
          <a:lstStyle/>
          <a:p>
            <a:pPr marL="111128" indent="-111128">
              <a:buFontTx/>
              <a:buChar char="-"/>
              <a:defRPr/>
            </a:pPr>
            <a:r>
              <a:rPr lang="en-US" altLang="ko-KR" sz="933" dirty="0">
                <a:latin typeface="Calibri" panose="020F0502020204030204" pitchFamily="34" charset="0"/>
              </a:rPr>
              <a:t>Large Pore size reducing</a:t>
            </a:r>
          </a:p>
          <a:p>
            <a:pPr>
              <a:defRPr/>
            </a:pPr>
            <a:endParaRPr lang="en-US" altLang="ko-KR" sz="933" dirty="0">
              <a:latin typeface="Calibri" panose="020F0502020204030204" pitchFamily="34" charset="0"/>
            </a:endParaRPr>
          </a:p>
          <a:p>
            <a:pPr marL="111128" indent="-111128">
              <a:buFontTx/>
              <a:buChar char="-"/>
              <a:defRPr/>
            </a:pPr>
            <a:r>
              <a:rPr lang="en-US" altLang="ko-KR" sz="933" dirty="0">
                <a:latin typeface="Calibri" panose="020F0502020204030204" pitchFamily="34" charset="0"/>
              </a:rPr>
              <a:t>Skin texture smoothening </a:t>
            </a:r>
          </a:p>
          <a:p>
            <a:pPr>
              <a:defRPr/>
            </a:pPr>
            <a:endParaRPr lang="en-US" altLang="ko-KR" sz="933" dirty="0">
              <a:latin typeface="Calibri" panose="020F0502020204030204" pitchFamily="34" charset="0"/>
            </a:endParaRPr>
          </a:p>
          <a:p>
            <a:pPr marL="111128" indent="-111128">
              <a:buFontTx/>
              <a:buChar char="-"/>
              <a:defRPr/>
            </a:pPr>
            <a:r>
              <a:rPr lang="en-US" altLang="ko-KR" sz="933" dirty="0">
                <a:latin typeface="Calibri" panose="020F0502020204030204" pitchFamily="34" charset="0"/>
              </a:rPr>
              <a:t>Acne scar, Striae releasing </a:t>
            </a:r>
          </a:p>
          <a:p>
            <a:pPr>
              <a:defRPr/>
            </a:pPr>
            <a:endParaRPr lang="en-US" altLang="ko-KR" sz="933" dirty="0">
              <a:latin typeface="Calibri" panose="020F0502020204030204" pitchFamily="34" charset="0"/>
            </a:endParaRPr>
          </a:p>
          <a:p>
            <a:pPr marL="111128" indent="-111128">
              <a:buFontTx/>
              <a:buChar char="-"/>
              <a:defRPr/>
            </a:pPr>
            <a:r>
              <a:rPr lang="en-US" altLang="ko-KR" sz="933" dirty="0">
                <a:latin typeface="Calibri" panose="020F0502020204030204" pitchFamily="34" charset="0"/>
              </a:rPr>
              <a:t>Whole face and body tightening </a:t>
            </a:r>
          </a:p>
          <a:p>
            <a:pPr>
              <a:defRPr/>
            </a:pPr>
            <a:endParaRPr lang="en-US" altLang="ko-KR" sz="933" dirty="0">
              <a:latin typeface="Calibri" panose="020F0502020204030204" pitchFamily="34" charset="0"/>
            </a:endParaRPr>
          </a:p>
          <a:p>
            <a:pPr marL="111128" indent="-111128">
              <a:buFontTx/>
              <a:buChar char="-"/>
              <a:defRPr/>
            </a:pPr>
            <a:r>
              <a:rPr lang="en-US" altLang="ko-KR" sz="933" dirty="0">
                <a:latin typeface="Calibri" panose="020F0502020204030204" pitchFamily="34" charset="0"/>
              </a:rPr>
              <a:t>Skin laxity improving </a:t>
            </a:r>
          </a:p>
        </p:txBody>
      </p:sp>
      <p:sp>
        <p:nvSpPr>
          <p:cNvPr id="3" name="TextBox 2">
            <a:extLst>
              <a:ext uri="{FF2B5EF4-FFF2-40B4-BE49-F238E27FC236}">
                <a16:creationId xmlns:a16="http://schemas.microsoft.com/office/drawing/2014/main" id="{4E6CFF16-3E00-4032-9B20-F450DAD8A2AC}"/>
              </a:ext>
            </a:extLst>
          </p:cNvPr>
          <p:cNvSpPr txBox="1"/>
          <p:nvPr/>
        </p:nvSpPr>
        <p:spPr>
          <a:xfrm>
            <a:off x="-267475" y="0"/>
            <a:ext cx="2702103" cy="184666"/>
          </a:xfrm>
          <a:prstGeom prst="rect">
            <a:avLst/>
          </a:prstGeom>
          <a:noFill/>
        </p:spPr>
        <p:txBody>
          <a:bodyPr wrap="square" rtlCol="0">
            <a:spAutoFit/>
          </a:bodyPr>
          <a:lstStyle/>
          <a:p>
            <a:r>
              <a:rPr lang="en-US" altLang="ko-KR" sz="6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VARIOUS INDICATIONS FOR SKIN REJUEVENATION</a:t>
            </a:r>
            <a:endParaRPr lang="ko-KR" altLang="en-US" sz="6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745206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18" name="표 2">
            <a:extLst>
              <a:ext uri="{FF2B5EF4-FFF2-40B4-BE49-F238E27FC236}">
                <a16:creationId xmlns:a16="http://schemas.microsoft.com/office/drawing/2014/main" id="{2F92F8BC-E359-43F2-B312-A610FEA7356C}"/>
              </a:ext>
            </a:extLst>
          </p:cNvPr>
          <p:cNvGraphicFramePr>
            <a:graphicFrameLocks noGrp="1"/>
          </p:cNvGraphicFramePr>
          <p:nvPr>
            <p:extLst>
              <p:ext uri="{D42A27DB-BD31-4B8C-83A1-F6EECF244321}">
                <p14:modId xmlns:p14="http://schemas.microsoft.com/office/powerpoint/2010/main" val="2706047207"/>
              </p:ext>
            </p:extLst>
          </p:nvPr>
        </p:nvGraphicFramePr>
        <p:xfrm>
          <a:off x="163890" y="432896"/>
          <a:ext cx="3444120" cy="1913732"/>
        </p:xfrm>
        <a:graphic>
          <a:graphicData uri="http://schemas.openxmlformats.org/drawingml/2006/table">
            <a:tbl>
              <a:tblPr firstRow="1" bandRow="1">
                <a:tableStyleId>{D113A9D2-9D6B-4929-AA2D-F23B5EE8CBE7}</a:tableStyleId>
              </a:tblPr>
              <a:tblGrid>
                <a:gridCol w="983462">
                  <a:extLst>
                    <a:ext uri="{9D8B030D-6E8A-4147-A177-3AD203B41FA5}">
                      <a16:colId xmlns:a16="http://schemas.microsoft.com/office/drawing/2014/main" val="205827685"/>
                    </a:ext>
                  </a:extLst>
                </a:gridCol>
                <a:gridCol w="2460658">
                  <a:extLst>
                    <a:ext uri="{9D8B030D-6E8A-4147-A177-3AD203B41FA5}">
                      <a16:colId xmlns:a16="http://schemas.microsoft.com/office/drawing/2014/main" val="3613714303"/>
                    </a:ext>
                  </a:extLst>
                </a:gridCol>
              </a:tblGrid>
              <a:tr h="340964">
                <a:tc>
                  <a:txBody>
                    <a:bodyPr/>
                    <a:lstStyle/>
                    <a:p>
                      <a:pPr algn="ctr" latinLnBrk="1"/>
                      <a:r>
                        <a:rPr lang="en-US" altLang="ko-KR" sz="700" b="0" dirty="0">
                          <a:solidFill>
                            <a:schemeClr val="tx1">
                              <a:lumMod val="50000"/>
                            </a:schemeClr>
                          </a:solidFill>
                          <a:latin typeface="나눔고딕" panose="020D0604000000000000" pitchFamily="50" charset="-127"/>
                          <a:ea typeface="나눔고딕" panose="020D0604000000000000" pitchFamily="50" charset="-127"/>
                        </a:rPr>
                        <a:t>easy maintenance</a:t>
                      </a:r>
                      <a:endParaRPr lang="ko-KR" altLang="en-US" sz="700" b="0" dirty="0">
                        <a:solidFill>
                          <a:schemeClr val="tx1">
                            <a:lumMod val="50000"/>
                          </a:schemeClr>
                        </a:solidFill>
                        <a:latin typeface="나눔고딕" panose="020D0604000000000000" pitchFamily="50" charset="-127"/>
                        <a:ea typeface="나눔고딕" panose="020D0604000000000000" pitchFamily="50" charset="-127"/>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lnSpc>
                          <a:spcPct val="120000"/>
                        </a:lnSpc>
                        <a:defRPr>
                          <a:solidFill>
                            <a:srgbClr val="000000"/>
                          </a:solidFill>
                          <a:latin typeface="나눔고딕"/>
                          <a:ea typeface="나눔고딕"/>
                          <a:cs typeface="나눔고딕"/>
                          <a:sym typeface="나눔고딕"/>
                        </a:defRPr>
                      </a:pPr>
                      <a:r>
                        <a:rPr lang="en-US" altLang="ko-KR" sz="600" b="0" baseline="0" dirty="0">
                          <a:latin typeface="나눔고딕" panose="020D0604000000000000" pitchFamily="50" charset="-127"/>
                          <a:ea typeface="나눔고딕" panose="020D0604000000000000" pitchFamily="50" charset="-127"/>
                        </a:rPr>
                        <a:t>You can use it conveniently by </a:t>
                      </a:r>
                      <a:r>
                        <a:rPr lang="en-US" altLang="ko-KR" sz="600" b="1" baseline="0" dirty="0">
                          <a:solidFill>
                            <a:srgbClr val="FF0000"/>
                          </a:solidFill>
                          <a:latin typeface="나눔고딕" panose="020D0604000000000000" pitchFamily="50" charset="-127"/>
                          <a:ea typeface="나눔고딕" panose="020D0604000000000000" pitchFamily="50" charset="-127"/>
                        </a:rPr>
                        <a:t>replacing the electrode only</a:t>
                      </a:r>
                      <a:r>
                        <a:rPr lang="en-US" altLang="ko-KR" sz="600" b="0" baseline="0" dirty="0">
                          <a:latin typeface="나눔고딕" panose="020D0604000000000000" pitchFamily="50" charset="-127"/>
                          <a:ea typeface="나눔고딕" panose="020D0604000000000000" pitchFamily="50" charset="-127"/>
                        </a:rPr>
                        <a:t> when the plasma weakens after 6 months to 1 year of </a:t>
                      </a:r>
                      <a:r>
                        <a:rPr lang="en-US" altLang="ko-KR" sz="600" b="1" baseline="0" dirty="0">
                          <a:solidFill>
                            <a:srgbClr val="FF0000"/>
                          </a:solidFill>
                          <a:latin typeface="나눔고딕" panose="020D0604000000000000" pitchFamily="50" charset="-127"/>
                          <a:ea typeface="나눔고딕" panose="020D0604000000000000" pitchFamily="50" charset="-127"/>
                        </a:rPr>
                        <a:t>use without the hassle of periodically replacing the gas cylinder.</a:t>
                      </a:r>
                      <a:endParaRPr lang="en-US" altLang="ko-KR" sz="600" b="1" dirty="0">
                        <a:solidFill>
                          <a:srgbClr val="FF0000"/>
                        </a:solidFill>
                        <a:latin typeface="나눔고딕" panose="020D0604000000000000" pitchFamily="50" charset="-127"/>
                        <a:ea typeface="나눔고딕" panose="020D0604000000000000" pitchFamily="50" charset="-127"/>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02773706"/>
                  </a:ext>
                </a:extLst>
              </a:tr>
              <a:tr h="340964">
                <a:tc>
                  <a:txBody>
                    <a:bodyPr/>
                    <a:lstStyle/>
                    <a:p>
                      <a:pPr algn="ctr" latinLnBrk="1"/>
                      <a:r>
                        <a:rPr lang="en-US" altLang="ko-KR" sz="700" b="0" dirty="0">
                          <a:solidFill>
                            <a:schemeClr val="tx1">
                              <a:lumMod val="50000"/>
                            </a:schemeClr>
                          </a:solidFill>
                          <a:latin typeface="나눔고딕" panose="020D0604000000000000" pitchFamily="50" charset="-127"/>
                          <a:ea typeface="나눔고딕" panose="020D0604000000000000" pitchFamily="50" charset="-127"/>
                        </a:rPr>
                        <a:t>non-invasive treatment</a:t>
                      </a:r>
                      <a:endParaRPr lang="ko-KR" altLang="en-US" sz="700" b="0" dirty="0">
                        <a:solidFill>
                          <a:schemeClr val="tx1">
                            <a:lumMod val="50000"/>
                          </a:schemeClr>
                        </a:solidFill>
                        <a:latin typeface="나눔고딕" panose="020D0604000000000000" pitchFamily="50" charset="-127"/>
                        <a:ea typeface="나눔고딕" panose="020D0604000000000000" pitchFamily="50" charset="-127"/>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lnSpc>
                          <a:spcPct val="120000"/>
                        </a:lnSpc>
                        <a:defRPr b="1">
                          <a:solidFill>
                            <a:srgbClr val="EE230C"/>
                          </a:solidFill>
                          <a:latin typeface="나눔고딕"/>
                          <a:ea typeface="나눔고딕"/>
                          <a:cs typeface="나눔고딕"/>
                          <a:sym typeface="나눔고딕"/>
                        </a:defRPr>
                      </a:pPr>
                      <a:r>
                        <a:rPr lang="en-US" altLang="ko-KR" sz="600" b="0" dirty="0">
                          <a:solidFill>
                            <a:srgbClr val="000000"/>
                          </a:solidFill>
                          <a:latin typeface="나눔고딕" panose="020D0604000000000000" pitchFamily="50" charset="-127"/>
                          <a:ea typeface="나눔고딕" panose="020D0604000000000000" pitchFamily="50" charset="-127"/>
                        </a:rPr>
                        <a:t>It is </a:t>
                      </a:r>
                      <a:r>
                        <a:rPr lang="en-US" altLang="ko-KR" sz="600" b="1" dirty="0">
                          <a:solidFill>
                            <a:srgbClr val="FF0000"/>
                          </a:solidFill>
                          <a:latin typeface="나눔고딕" panose="020D0604000000000000" pitchFamily="50" charset="-127"/>
                          <a:ea typeface="나눔고딕" panose="020D0604000000000000" pitchFamily="50" charset="-127"/>
                        </a:rPr>
                        <a:t>non-invasive</a:t>
                      </a:r>
                      <a:r>
                        <a:rPr lang="en-US" altLang="ko-KR" sz="600" b="0" dirty="0">
                          <a:solidFill>
                            <a:srgbClr val="000000"/>
                          </a:solidFill>
                          <a:latin typeface="나눔고딕" panose="020D0604000000000000" pitchFamily="50" charset="-127"/>
                          <a:ea typeface="나눔고딕" panose="020D0604000000000000" pitchFamily="50" charset="-127"/>
                        </a:rPr>
                        <a:t> and does </a:t>
                      </a:r>
                      <a:r>
                        <a:rPr lang="en-US" altLang="ko-KR" sz="600" b="1" dirty="0">
                          <a:solidFill>
                            <a:srgbClr val="FF0000"/>
                          </a:solidFill>
                          <a:latin typeface="나눔고딕" panose="020D0604000000000000" pitchFamily="50" charset="-127"/>
                          <a:ea typeface="나눔고딕" panose="020D0604000000000000" pitchFamily="50" charset="-127"/>
                        </a:rPr>
                        <a:t>not leave marks on the skin surface </a:t>
                      </a:r>
                      <a:r>
                        <a:rPr lang="en-US" altLang="ko-KR" sz="600" b="0" dirty="0">
                          <a:solidFill>
                            <a:srgbClr val="000000"/>
                          </a:solidFill>
                          <a:latin typeface="나눔고딕" panose="020D0604000000000000" pitchFamily="50" charset="-127"/>
                          <a:ea typeface="나눔고딕" panose="020D0604000000000000" pitchFamily="50" charset="-127"/>
                        </a:rPr>
                        <a:t>because the lamp is used by lightly touching the skin surface.</a:t>
                      </a:r>
                      <a:endParaRPr lang="ko-KR" altLang="en-US" sz="600" b="0" dirty="0">
                        <a:solidFill>
                          <a:srgbClr val="000000"/>
                        </a:solidFill>
                        <a:latin typeface="나눔고딕" panose="020D0604000000000000" pitchFamily="50" charset="-127"/>
                        <a:ea typeface="나눔고딕" panose="020D0604000000000000" pitchFamily="50" charset="-127"/>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920961234"/>
                  </a:ext>
                </a:extLst>
              </a:tr>
              <a:tr h="340964">
                <a:tc>
                  <a:txBody>
                    <a:bodyPr/>
                    <a:lstStyle/>
                    <a:p>
                      <a:pPr algn="ctr" latinLnBrk="1"/>
                      <a:r>
                        <a:rPr lang="en-US" altLang="ko-KR" sz="700" b="0" dirty="0">
                          <a:solidFill>
                            <a:schemeClr val="tx1">
                              <a:lumMod val="50000"/>
                            </a:schemeClr>
                          </a:solidFill>
                          <a:latin typeface="나눔고딕" panose="020D0604000000000000" pitchFamily="50" charset="-127"/>
                          <a:ea typeface="나눔고딕" panose="020D0604000000000000" pitchFamily="50" charset="-127"/>
                        </a:rPr>
                        <a:t>Scalp care</a:t>
                      </a:r>
                      <a:endParaRPr lang="ko-KR" altLang="en-US" sz="700" b="0" dirty="0">
                        <a:solidFill>
                          <a:schemeClr val="tx1">
                            <a:lumMod val="50000"/>
                          </a:schemeClr>
                        </a:solidFill>
                        <a:latin typeface="나눔고딕" panose="020D0604000000000000" pitchFamily="50" charset="-127"/>
                        <a:ea typeface="나눔고딕" panose="020D0604000000000000" pitchFamily="50" charset="-127"/>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lnSpc>
                          <a:spcPct val="120000"/>
                        </a:lnSpc>
                        <a:defRPr>
                          <a:solidFill>
                            <a:srgbClr val="000000"/>
                          </a:solidFill>
                          <a:latin typeface="나눔고딕"/>
                          <a:ea typeface="나눔고딕"/>
                          <a:cs typeface="나눔고딕"/>
                          <a:sym typeface="나눔고딕"/>
                        </a:defRPr>
                      </a:pPr>
                      <a:r>
                        <a:rPr lang="en-US" altLang="ko-KR" sz="600" dirty="0">
                          <a:latin typeface="나눔고딕" panose="020D0604000000000000" pitchFamily="50" charset="-127"/>
                          <a:ea typeface="나눔고딕" panose="020D0604000000000000" pitchFamily="50" charset="-127"/>
                        </a:rPr>
                        <a:t>It can be conveniently applied to scalp care by using a </a:t>
                      </a:r>
                      <a:r>
                        <a:rPr lang="en-US" altLang="ko-KR" sz="600" b="1" dirty="0">
                          <a:solidFill>
                            <a:srgbClr val="FF0000"/>
                          </a:solidFill>
                          <a:latin typeface="나눔고딕" panose="020D0604000000000000" pitchFamily="50" charset="-127"/>
                          <a:ea typeface="나눔고딕" panose="020D0604000000000000" pitchFamily="50" charset="-127"/>
                        </a:rPr>
                        <a:t>comb-shaped NE gas vacuum tube.</a:t>
                      </a:r>
                      <a:endParaRPr lang="ko-KR" altLang="en-US" sz="600" b="1" dirty="0">
                        <a:solidFill>
                          <a:srgbClr val="FF0000"/>
                        </a:solidFill>
                        <a:latin typeface="나눔고딕" panose="020D0604000000000000" pitchFamily="50" charset="-127"/>
                        <a:ea typeface="나눔고딕" panose="020D0604000000000000" pitchFamily="50" charset="-127"/>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29843686"/>
                  </a:ext>
                </a:extLst>
              </a:tr>
              <a:tr h="340964">
                <a:tc>
                  <a:txBody>
                    <a:bodyPr/>
                    <a:lstStyle/>
                    <a:p>
                      <a:pPr algn="ctr" latinLnBrk="1"/>
                      <a:r>
                        <a:rPr lang="en-US" altLang="ko-KR" sz="700" b="0" dirty="0">
                          <a:solidFill>
                            <a:schemeClr val="tx1">
                              <a:lumMod val="50000"/>
                            </a:schemeClr>
                          </a:solidFill>
                          <a:latin typeface="나눔고딕" panose="020D0604000000000000" pitchFamily="50" charset="-127"/>
                          <a:ea typeface="나눔고딕" panose="020D0604000000000000" pitchFamily="50" charset="-127"/>
                        </a:rPr>
                        <a:t>acne care</a:t>
                      </a:r>
                      <a:endParaRPr lang="ko-KR" altLang="en-US" sz="700" b="0" dirty="0">
                        <a:solidFill>
                          <a:schemeClr val="tx1">
                            <a:lumMod val="50000"/>
                          </a:schemeClr>
                        </a:solidFill>
                        <a:latin typeface="나눔고딕" panose="020D0604000000000000" pitchFamily="50" charset="-127"/>
                        <a:ea typeface="나눔고딕" panose="020D0604000000000000" pitchFamily="50" charset="-127"/>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latinLnBrk="1"/>
                      <a:r>
                        <a:rPr lang="en-US" altLang="ko-KR" sz="600" dirty="0">
                          <a:solidFill>
                            <a:schemeClr val="tx1">
                              <a:lumMod val="50000"/>
                            </a:schemeClr>
                          </a:solidFill>
                          <a:latin typeface="나눔고딕" panose="020D0604000000000000" pitchFamily="50" charset="-127"/>
                          <a:ea typeface="나눔고딕" panose="020D0604000000000000" pitchFamily="50" charset="-127"/>
                        </a:rPr>
                        <a:t>When applied to inflammatory skin care procedures such as acne, it has a quick effect by </a:t>
                      </a:r>
                      <a:r>
                        <a:rPr lang="en-US" altLang="ko-KR" sz="600" b="1" dirty="0">
                          <a:solidFill>
                            <a:srgbClr val="FF0000"/>
                          </a:solidFill>
                          <a:latin typeface="나눔고딕" panose="020D0604000000000000" pitchFamily="50" charset="-127"/>
                          <a:ea typeface="나눔고딕" panose="020D0604000000000000" pitchFamily="50" charset="-127"/>
                        </a:rPr>
                        <a:t>sterilizing, alleviating inflammation, and promoting skin regeneration.</a:t>
                      </a:r>
                      <a:endParaRPr lang="ko-KR" altLang="en-US" sz="600" b="1" dirty="0">
                        <a:solidFill>
                          <a:srgbClr val="FF0000"/>
                        </a:solidFill>
                        <a:latin typeface="나눔고딕" panose="020D0604000000000000" pitchFamily="50" charset="-127"/>
                        <a:ea typeface="나눔고딕" panose="020D0604000000000000" pitchFamily="50" charset="-127"/>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253318291"/>
                  </a:ext>
                </a:extLst>
              </a:tr>
              <a:tr h="340964">
                <a:tc>
                  <a:txBody>
                    <a:bodyPr/>
                    <a:lstStyle/>
                    <a:p>
                      <a:pPr algn="ctr" latinLnBrk="1"/>
                      <a:r>
                        <a:rPr lang="en-US" altLang="ko-KR" sz="700" b="0" dirty="0">
                          <a:solidFill>
                            <a:schemeClr val="tx1">
                              <a:lumMod val="50000"/>
                            </a:schemeClr>
                          </a:solidFill>
                          <a:latin typeface="나눔고딕" panose="020D0604000000000000" pitchFamily="50" charset="-127"/>
                          <a:ea typeface="나눔고딕" panose="020D0604000000000000" pitchFamily="50" charset="-127"/>
                        </a:rPr>
                        <a:t>whitening moisturizing care</a:t>
                      </a:r>
                      <a:endParaRPr lang="ko-KR" altLang="en-US" sz="700" b="0" dirty="0">
                        <a:solidFill>
                          <a:schemeClr val="tx1">
                            <a:lumMod val="50000"/>
                          </a:schemeClr>
                        </a:solidFill>
                        <a:latin typeface="나눔고딕" panose="020D0604000000000000" pitchFamily="50" charset="-127"/>
                        <a:ea typeface="나눔고딕" panose="020D0604000000000000" pitchFamily="50" charset="-127"/>
                      </a:endParaRPr>
                    </a:p>
                  </a:txBody>
                  <a:tcPr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l" latinLnBrk="1"/>
                      <a:r>
                        <a:rPr lang="en-US" altLang="ko-KR" sz="600" dirty="0">
                          <a:solidFill>
                            <a:schemeClr val="tx1">
                              <a:lumMod val="50000"/>
                            </a:schemeClr>
                          </a:solidFill>
                          <a:latin typeface="나눔고딕" panose="020D0604000000000000" pitchFamily="50" charset="-127"/>
                          <a:ea typeface="나눔고딕" panose="020D0604000000000000" pitchFamily="50" charset="-127"/>
                        </a:rPr>
                        <a:t>Microchannels temporarily created by the plasma principle increase </a:t>
                      </a:r>
                      <a:r>
                        <a:rPr lang="en-US" altLang="ko-KR" sz="600" b="1" dirty="0">
                          <a:solidFill>
                            <a:srgbClr val="FF0000"/>
                          </a:solidFill>
                          <a:latin typeface="나눔고딕" panose="020D0604000000000000" pitchFamily="50" charset="-127"/>
                          <a:ea typeface="나눔고딕" panose="020D0604000000000000" pitchFamily="50" charset="-127"/>
                        </a:rPr>
                        <a:t>material permeability </a:t>
                      </a:r>
                      <a:r>
                        <a:rPr lang="en-US" altLang="ko-KR" sz="600" dirty="0">
                          <a:solidFill>
                            <a:schemeClr val="tx1">
                              <a:lumMod val="50000"/>
                            </a:schemeClr>
                          </a:solidFill>
                          <a:latin typeface="나눔고딕" panose="020D0604000000000000" pitchFamily="50" charset="-127"/>
                          <a:ea typeface="나눔고딕" panose="020D0604000000000000" pitchFamily="50" charset="-127"/>
                        </a:rPr>
                        <a:t>so that active ingredients such as vitamins can penetrate deep into the skin.</a:t>
                      </a:r>
                      <a:endParaRPr lang="ko-KR" altLang="en-US" sz="600" dirty="0">
                        <a:solidFill>
                          <a:schemeClr val="tx1">
                            <a:lumMod val="50000"/>
                          </a:schemeClr>
                        </a:solidFill>
                        <a:latin typeface="나눔고딕" panose="020D0604000000000000" pitchFamily="50" charset="-127"/>
                        <a:ea typeface="나눔고딕" panose="020D0604000000000000" pitchFamily="50" charset="-127"/>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11819053"/>
                  </a:ext>
                </a:extLst>
              </a:tr>
            </a:tbl>
          </a:graphicData>
        </a:graphic>
      </p:graphicFrame>
      <p:sp>
        <p:nvSpPr>
          <p:cNvPr id="6" name="플라즈마 기술소개"/>
          <p:cNvSpPr txBox="1"/>
          <p:nvPr/>
        </p:nvSpPr>
        <p:spPr>
          <a:xfrm>
            <a:off x="107271" y="69592"/>
            <a:ext cx="1014541"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err="1">
                <a:solidFill>
                  <a:schemeClr val="tx1">
                    <a:lumMod val="50000"/>
                  </a:schemeClr>
                </a:solidFill>
              </a:rPr>
              <a:t>du:pla</a:t>
            </a:r>
            <a:r>
              <a:rPr lang="en-US" altLang="ko-KR" sz="900" dirty="0">
                <a:solidFill>
                  <a:schemeClr val="tx1">
                    <a:lumMod val="50000"/>
                  </a:schemeClr>
                </a:solidFill>
              </a:rPr>
              <a:t> Advantages</a:t>
            </a:r>
            <a:endParaRPr sz="900" dirty="0">
              <a:solidFill>
                <a:schemeClr val="tx1">
                  <a:lumMod val="50000"/>
                </a:schemeClr>
              </a:solidFill>
            </a:endParaRPr>
          </a:p>
        </p:txBody>
      </p:sp>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0AB7C88-6651-4439-9BEA-4C1874BDE592}"/>
              </a:ext>
            </a:extLst>
          </p:cNvPr>
          <p:cNvSpPr/>
          <p:nvPr/>
        </p:nvSpPr>
        <p:spPr>
          <a:xfrm>
            <a:off x="6825" y="0"/>
            <a:ext cx="946093" cy="200055"/>
          </a:xfrm>
          <a:prstGeom prst="rect">
            <a:avLst/>
          </a:prstGeom>
        </p:spPr>
        <p:txBody>
          <a:bodyPr wrap="none">
            <a:spAutoFit/>
          </a:bodyPr>
          <a:lstStyle/>
          <a:p>
            <a:r>
              <a:rPr lang="en-US" altLang="ko-KR" sz="700" b="1" dirty="0" smtClean="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Benefits of</a:t>
            </a:r>
            <a:r>
              <a:rPr lang="ko-KR" altLang="en-US" sz="7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n-US" altLang="ko-KR" sz="700" b="1" dirty="0" err="1" smtClean="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Du:Pla</a:t>
            </a:r>
            <a:endParaRPr lang="ko-KR" altLang="en-US" sz="7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그림 2">
            <a:extLst>
              <a:ext uri="{FF2B5EF4-FFF2-40B4-BE49-F238E27FC236}">
                <a16:creationId xmlns:a16="http://schemas.microsoft.com/office/drawing/2014/main" id="{6F8933FB-2884-41BF-9951-C31CFB0B2B12}"/>
              </a:ext>
            </a:extLst>
          </p:cNvPr>
          <p:cNvPicPr>
            <a:picLocks noChangeAspect="1"/>
          </p:cNvPicPr>
          <p:nvPr/>
        </p:nvPicPr>
        <p:blipFill rotWithShape="1">
          <a:blip r:embed="rId2"/>
          <a:srcRect t="6339"/>
          <a:stretch/>
        </p:blipFill>
        <p:spPr>
          <a:xfrm>
            <a:off x="1017854" y="745434"/>
            <a:ext cx="1613008" cy="1652184"/>
          </a:xfrm>
          <a:prstGeom prst="rect">
            <a:avLst/>
          </a:prstGeom>
        </p:spPr>
      </p:pic>
      <p:sp>
        <p:nvSpPr>
          <p:cNvPr id="4" name="TextBox 3">
            <a:extLst>
              <a:ext uri="{FF2B5EF4-FFF2-40B4-BE49-F238E27FC236}">
                <a16:creationId xmlns:a16="http://schemas.microsoft.com/office/drawing/2014/main" id="{6CF15DC5-0261-4DF2-B65F-6D0A4AF1EAE3}"/>
              </a:ext>
            </a:extLst>
          </p:cNvPr>
          <p:cNvSpPr txBox="1"/>
          <p:nvPr/>
        </p:nvSpPr>
        <p:spPr>
          <a:xfrm>
            <a:off x="1202703" y="309580"/>
            <a:ext cx="1428159" cy="369332"/>
          </a:xfrm>
          <a:prstGeom prst="rect">
            <a:avLst/>
          </a:prstGeom>
          <a:noFill/>
        </p:spPr>
        <p:txBody>
          <a:bodyPr wrap="square" rtlCol="0">
            <a:spAutoFit/>
          </a:bodyPr>
          <a:lstStyle/>
          <a:p>
            <a:r>
              <a:rPr lang="en-US" altLang="ko-KR" sz="600" b="1" dirty="0" smtClean="0">
                <a:latin typeface="Calibri" pitchFamily="34" charset="0"/>
              </a:rPr>
              <a:t> </a:t>
            </a:r>
            <a:r>
              <a:rPr lang="en-US" altLang="ko-KR" sz="600" b="1" dirty="0">
                <a:latin typeface="Calibri" pitchFamily="34" charset="0"/>
              </a:rPr>
              <a:t>NO NEED GAS TANK</a:t>
            </a:r>
          </a:p>
          <a:p>
            <a:endParaRPr lang="en-US" altLang="ko-KR" sz="600" b="1" dirty="0">
              <a:latin typeface="Calibri" pitchFamily="34" charset="0"/>
            </a:endParaRPr>
          </a:p>
          <a:p>
            <a:r>
              <a:rPr lang="en-US" altLang="ko-KR" sz="600" b="1" dirty="0">
                <a:latin typeface="Calibri" pitchFamily="34" charset="0"/>
              </a:rPr>
              <a:t>- Economical &amp; Easy Maintenance  </a:t>
            </a:r>
            <a:endParaRPr lang="ko-KR" altLang="en-US" sz="600" b="1" dirty="0">
              <a:latin typeface="Calibri" pitchFamily="34" charset="0"/>
            </a:endParaRPr>
          </a:p>
        </p:txBody>
      </p:sp>
    </p:spTree>
    <p:extLst>
      <p:ext uri="{BB962C8B-B14F-4D97-AF65-F5344CB8AC3E}">
        <p14:creationId xmlns:p14="http://schemas.microsoft.com/office/powerpoint/2010/main" val="21450048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60" name="플라즈마 기술소개"/>
          <p:cNvSpPr txBox="1"/>
          <p:nvPr/>
        </p:nvSpPr>
        <p:spPr>
          <a:xfrm>
            <a:off x="102279" y="65436"/>
            <a:ext cx="1705435"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r>
              <a:rPr lang="en-US" sz="900" dirty="0">
                <a:solidFill>
                  <a:schemeClr val="tx1">
                    <a:lumMod val="50000"/>
                  </a:schemeClr>
                </a:solidFill>
              </a:rPr>
              <a:t>Plasma technology introduction</a:t>
            </a:r>
            <a:endParaRPr sz="900" dirty="0">
              <a:solidFill>
                <a:schemeClr val="tx1">
                  <a:lumMod val="50000"/>
                </a:schemeClr>
              </a:solidFill>
            </a:endParaRPr>
          </a:p>
        </p:txBody>
      </p:sp>
      <p:pic>
        <p:nvPicPr>
          <p:cNvPr id="156" name="이미지" descr="이미지"/>
          <p:cNvPicPr>
            <a:picLocks noChangeAspect="1"/>
          </p:cNvPicPr>
          <p:nvPr/>
        </p:nvPicPr>
        <p:blipFill>
          <a:blip r:embed="rId3"/>
          <a:stretch>
            <a:fillRect/>
          </a:stretch>
        </p:blipFill>
        <p:spPr>
          <a:xfrm>
            <a:off x="754770" y="756182"/>
            <a:ext cx="2300240" cy="421364"/>
          </a:xfrm>
          <a:prstGeom prst="rect">
            <a:avLst/>
          </a:prstGeom>
          <a:ln w="12700">
            <a:miter lim="400000"/>
          </a:ln>
        </p:spPr>
      </p:pic>
      <p:sp>
        <p:nvSpPr>
          <p:cNvPr id="157" name="플라즈마란 고체, 액체, 기체에 이은 제 4의 물질로, 강한 전기력으로 인해 이온과 전자로 나누어진 상태를 말합니다."/>
          <p:cNvSpPr txBox="1"/>
          <p:nvPr/>
        </p:nvSpPr>
        <p:spPr>
          <a:xfrm>
            <a:off x="226121" y="570222"/>
            <a:ext cx="3319659" cy="774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a:solidFill>
                  <a:srgbClr val="000000"/>
                </a:solidFill>
                <a:latin typeface="나눔고딕"/>
                <a:ea typeface="나눔고딕"/>
                <a:cs typeface="나눔고딕"/>
                <a:sym typeface="나눔고딕"/>
              </a:defRPr>
            </a:lvl1pPr>
          </a:lstStyle>
          <a:p>
            <a:r>
              <a:rPr lang="en-US" dirty="0"/>
              <a:t>Plasma is the fourth material after solid, liquid, and gas, and is in a state of being divided into ions and electrons due to strong electric force.</a:t>
            </a:r>
            <a:endParaRPr dirty="0"/>
          </a:p>
        </p:txBody>
      </p:sp>
      <p:sp>
        <p:nvSpPr>
          <p:cNvPr id="158" name="플라즈마를 발생시키기 위해서는 약 100,000℃에 달하는 에너지가 기체 입자에 가해져야 합니다.…"/>
          <p:cNvSpPr txBox="1"/>
          <p:nvPr/>
        </p:nvSpPr>
        <p:spPr>
          <a:xfrm>
            <a:off x="101592" y="1282893"/>
            <a:ext cx="3606596" cy="2005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p>
            <a:pPr>
              <a:defRPr>
                <a:solidFill>
                  <a:srgbClr val="000000"/>
                </a:solidFill>
                <a:latin typeface="나눔고딕"/>
                <a:ea typeface="나눔고딕"/>
                <a:cs typeface="나눔고딕"/>
                <a:sym typeface="나눔고딕"/>
              </a:defRPr>
            </a:pPr>
            <a:r>
              <a:rPr lang="en-US" dirty="0"/>
              <a:t>In order to generate plasma, energy of about </a:t>
            </a:r>
            <a:r>
              <a:rPr lang="en-US" dirty="0">
                <a:solidFill>
                  <a:srgbClr val="FF0000"/>
                </a:solidFill>
              </a:rPr>
              <a:t>100,000°C</a:t>
            </a:r>
            <a:r>
              <a:rPr lang="en-US" dirty="0"/>
              <a:t> must be applied to the gas particles.</a:t>
            </a:r>
          </a:p>
          <a:p>
            <a:pPr>
              <a:defRPr>
                <a:solidFill>
                  <a:srgbClr val="000000"/>
                </a:solidFill>
                <a:latin typeface="나눔고딕"/>
                <a:ea typeface="나눔고딕"/>
                <a:cs typeface="나눔고딕"/>
                <a:sym typeface="나눔고딕"/>
              </a:defRPr>
            </a:pPr>
            <a:endParaRPr lang="en-US" dirty="0"/>
          </a:p>
          <a:p>
            <a:pPr>
              <a:defRPr>
                <a:solidFill>
                  <a:srgbClr val="000000"/>
                </a:solidFill>
                <a:latin typeface="나눔고딕"/>
                <a:ea typeface="나눔고딕"/>
                <a:cs typeface="나눔고딕"/>
                <a:sym typeface="나눔고딕"/>
              </a:defRPr>
            </a:pPr>
            <a:r>
              <a:rPr lang="en-US" dirty="0"/>
              <a:t>Electrons accelerated by receiving electrical energy collide with gas particles to create plasma in the form of neutrons, ions, and electrons.</a:t>
            </a:r>
            <a:endParaRPr dirty="0"/>
          </a:p>
        </p:txBody>
      </p:sp>
      <p:pic>
        <p:nvPicPr>
          <p:cNvPr id="159" name="스크린샷 2020-11-13 오후 3.07.32.png" descr="스크린샷 2020-11-13 오후 3.07.32.png"/>
          <p:cNvPicPr>
            <a:picLocks noChangeAspect="1"/>
          </p:cNvPicPr>
          <p:nvPr/>
        </p:nvPicPr>
        <p:blipFill>
          <a:blip r:embed="rId4"/>
          <a:stretch>
            <a:fillRect/>
          </a:stretch>
        </p:blipFill>
        <p:spPr>
          <a:xfrm>
            <a:off x="622051" y="1567567"/>
            <a:ext cx="2565679" cy="605077"/>
          </a:xfrm>
          <a:prstGeom prst="rect">
            <a:avLst/>
          </a:prstGeom>
          <a:ln w="12700">
            <a:miter lim="400000"/>
          </a:ln>
        </p:spPr>
      </p:pic>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
        <p:nvSpPr>
          <p:cNvPr id="3" name="직사각형 2">
            <a:extLst>
              <a:ext uri="{FF2B5EF4-FFF2-40B4-BE49-F238E27FC236}">
                <a16:creationId xmlns:a16="http://schemas.microsoft.com/office/drawing/2014/main" id="{EE8110DF-7200-4DA2-AF0E-D41114761563}"/>
              </a:ext>
            </a:extLst>
          </p:cNvPr>
          <p:cNvSpPr/>
          <p:nvPr/>
        </p:nvSpPr>
        <p:spPr>
          <a:xfrm>
            <a:off x="668188" y="1642559"/>
            <a:ext cx="317650" cy="7519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0" name="TextBox 9">
            <a:extLst>
              <a:ext uri="{FF2B5EF4-FFF2-40B4-BE49-F238E27FC236}">
                <a16:creationId xmlns:a16="http://schemas.microsoft.com/office/drawing/2014/main" id="{226ECCCF-5AAE-44EE-8680-A3E289DAF640}"/>
              </a:ext>
            </a:extLst>
          </p:cNvPr>
          <p:cNvSpPr txBox="1"/>
          <p:nvPr/>
        </p:nvSpPr>
        <p:spPr>
          <a:xfrm>
            <a:off x="565075" y="1610905"/>
            <a:ext cx="566738"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ko-KR" altLang="en-US" sz="300" dirty="0" err="1">
                <a:solidFill>
                  <a:srgbClr val="7E90B6"/>
                </a:solidFill>
              </a:rPr>
              <a:t>electrical</a:t>
            </a:r>
            <a:r>
              <a:rPr lang="ko-KR" altLang="en-US" sz="300" dirty="0">
                <a:solidFill>
                  <a:srgbClr val="7E90B6"/>
                </a:solidFill>
              </a:rPr>
              <a:t> </a:t>
            </a:r>
            <a:r>
              <a:rPr lang="ko-KR" altLang="en-US" sz="300" dirty="0" err="1">
                <a:solidFill>
                  <a:srgbClr val="7E90B6"/>
                </a:solidFill>
              </a:rPr>
              <a:t>energy</a:t>
            </a:r>
            <a:endParaRPr lang="ko-KR" altLang="en-US" sz="300" dirty="0">
              <a:solidFill>
                <a:srgbClr val="7E90B6"/>
              </a:solidFill>
            </a:endParaRPr>
          </a:p>
        </p:txBody>
      </p:sp>
      <p:sp>
        <p:nvSpPr>
          <p:cNvPr id="11" name="직사각형 10">
            <a:extLst>
              <a:ext uri="{FF2B5EF4-FFF2-40B4-BE49-F238E27FC236}">
                <a16:creationId xmlns:a16="http://schemas.microsoft.com/office/drawing/2014/main" id="{C1A72CFB-9EC6-4371-9B52-E494330D5D39}"/>
              </a:ext>
            </a:extLst>
          </p:cNvPr>
          <p:cNvSpPr/>
          <p:nvPr/>
        </p:nvSpPr>
        <p:spPr>
          <a:xfrm>
            <a:off x="1042814" y="1633523"/>
            <a:ext cx="317650" cy="7519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2" name="직사각형 11">
            <a:extLst>
              <a:ext uri="{FF2B5EF4-FFF2-40B4-BE49-F238E27FC236}">
                <a16:creationId xmlns:a16="http://schemas.microsoft.com/office/drawing/2014/main" id="{6F25787C-BDAA-41E5-97C7-14D09C73279B}"/>
              </a:ext>
            </a:extLst>
          </p:cNvPr>
          <p:cNvSpPr/>
          <p:nvPr/>
        </p:nvSpPr>
        <p:spPr>
          <a:xfrm>
            <a:off x="1463577" y="1633522"/>
            <a:ext cx="317650" cy="7519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3" name="직사각형 12">
            <a:extLst>
              <a:ext uri="{FF2B5EF4-FFF2-40B4-BE49-F238E27FC236}">
                <a16:creationId xmlns:a16="http://schemas.microsoft.com/office/drawing/2014/main" id="{2544E7EA-F4C4-4803-863D-7479DC480DB1}"/>
              </a:ext>
            </a:extLst>
          </p:cNvPr>
          <p:cNvSpPr/>
          <p:nvPr/>
        </p:nvSpPr>
        <p:spPr>
          <a:xfrm>
            <a:off x="2008003" y="1633522"/>
            <a:ext cx="317650" cy="7519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14" name="TextBox 13">
            <a:extLst>
              <a:ext uri="{FF2B5EF4-FFF2-40B4-BE49-F238E27FC236}">
                <a16:creationId xmlns:a16="http://schemas.microsoft.com/office/drawing/2014/main" id="{8EDD6853-1890-499A-88FB-FFE166A5AB1F}"/>
              </a:ext>
            </a:extLst>
          </p:cNvPr>
          <p:cNvSpPr txBox="1"/>
          <p:nvPr/>
        </p:nvSpPr>
        <p:spPr>
          <a:xfrm>
            <a:off x="946795" y="1610905"/>
            <a:ext cx="566738"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rgbClr val="7E90B6"/>
                </a:solidFill>
              </a:rPr>
              <a:t>electrical field</a:t>
            </a:r>
            <a:endParaRPr lang="ko-KR" altLang="en-US" sz="300" dirty="0">
              <a:solidFill>
                <a:srgbClr val="7E90B6"/>
              </a:solidFill>
            </a:endParaRPr>
          </a:p>
        </p:txBody>
      </p:sp>
      <p:sp>
        <p:nvSpPr>
          <p:cNvPr id="17" name="TextBox 16">
            <a:extLst>
              <a:ext uri="{FF2B5EF4-FFF2-40B4-BE49-F238E27FC236}">
                <a16:creationId xmlns:a16="http://schemas.microsoft.com/office/drawing/2014/main" id="{7EDD83C9-D1E9-47C2-8A37-9B84E2D964AE}"/>
              </a:ext>
            </a:extLst>
          </p:cNvPr>
          <p:cNvSpPr txBox="1"/>
          <p:nvPr/>
        </p:nvSpPr>
        <p:spPr>
          <a:xfrm>
            <a:off x="1347292" y="1610905"/>
            <a:ext cx="566738"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rgbClr val="7E90B6"/>
                </a:solidFill>
              </a:rPr>
              <a:t>high energy</a:t>
            </a:r>
            <a:endParaRPr lang="ko-KR" altLang="en-US" sz="300" dirty="0">
              <a:solidFill>
                <a:srgbClr val="7E90B6"/>
              </a:solidFill>
            </a:endParaRPr>
          </a:p>
        </p:txBody>
      </p:sp>
      <p:sp>
        <p:nvSpPr>
          <p:cNvPr id="18" name="TextBox 17">
            <a:extLst>
              <a:ext uri="{FF2B5EF4-FFF2-40B4-BE49-F238E27FC236}">
                <a16:creationId xmlns:a16="http://schemas.microsoft.com/office/drawing/2014/main" id="{1C0942C4-9F49-4EF3-AEE0-F18EF62C5232}"/>
              </a:ext>
            </a:extLst>
          </p:cNvPr>
          <p:cNvSpPr txBox="1"/>
          <p:nvPr/>
        </p:nvSpPr>
        <p:spPr>
          <a:xfrm>
            <a:off x="1883459" y="1612471"/>
            <a:ext cx="566738"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rgbClr val="7E90B6"/>
                </a:solidFill>
              </a:rPr>
              <a:t>gas particles</a:t>
            </a:r>
            <a:endParaRPr lang="ko-KR" altLang="en-US" sz="300" dirty="0">
              <a:solidFill>
                <a:srgbClr val="7E90B6"/>
              </a:solidFill>
            </a:endParaRPr>
          </a:p>
        </p:txBody>
      </p:sp>
      <p:sp>
        <p:nvSpPr>
          <p:cNvPr id="5" name="직사각형 4">
            <a:extLst>
              <a:ext uri="{FF2B5EF4-FFF2-40B4-BE49-F238E27FC236}">
                <a16:creationId xmlns:a16="http://schemas.microsoft.com/office/drawing/2014/main" id="{DF6E2B5D-87C7-413B-AC13-6635DC748435}"/>
              </a:ext>
            </a:extLst>
          </p:cNvPr>
          <p:cNvSpPr/>
          <p:nvPr/>
        </p:nvSpPr>
        <p:spPr>
          <a:xfrm>
            <a:off x="1754981" y="1870106"/>
            <a:ext cx="159049" cy="8966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dirty="0">
              <a:ln>
                <a:noFill/>
              </a:ln>
              <a:solidFill>
                <a:srgbClr val="5E5E5E"/>
              </a:solidFill>
              <a:effectLst/>
              <a:uFillTx/>
              <a:latin typeface="+mn-lt"/>
              <a:ea typeface="+mn-ea"/>
              <a:cs typeface="+mn-cs"/>
              <a:sym typeface="Helvetica"/>
            </a:endParaRPr>
          </a:p>
        </p:txBody>
      </p:sp>
      <p:sp>
        <p:nvSpPr>
          <p:cNvPr id="20" name="직사각형 19">
            <a:extLst>
              <a:ext uri="{FF2B5EF4-FFF2-40B4-BE49-F238E27FC236}">
                <a16:creationId xmlns:a16="http://schemas.microsoft.com/office/drawing/2014/main" id="{36913AE3-0A8A-4069-8296-EF3DC4585CFC}"/>
              </a:ext>
            </a:extLst>
          </p:cNvPr>
          <p:cNvSpPr/>
          <p:nvPr/>
        </p:nvSpPr>
        <p:spPr>
          <a:xfrm>
            <a:off x="2325653" y="1870106"/>
            <a:ext cx="159049" cy="89663"/>
          </a:xfrm>
          <a:prstGeom prst="rect">
            <a:avLst/>
          </a:prstGeom>
          <a:solidFill>
            <a:srgbClr val="F9F9F9"/>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dirty="0">
              <a:ln>
                <a:noFill/>
              </a:ln>
              <a:solidFill>
                <a:srgbClr val="5E5E5E"/>
              </a:solidFill>
              <a:effectLst/>
              <a:uFillTx/>
              <a:latin typeface="+mn-lt"/>
              <a:ea typeface="+mn-ea"/>
              <a:cs typeface="+mn-cs"/>
              <a:sym typeface="Helvetica"/>
            </a:endParaRPr>
          </a:p>
        </p:txBody>
      </p:sp>
      <p:sp>
        <p:nvSpPr>
          <p:cNvPr id="22" name="TextBox 21">
            <a:extLst>
              <a:ext uri="{FF2B5EF4-FFF2-40B4-BE49-F238E27FC236}">
                <a16:creationId xmlns:a16="http://schemas.microsoft.com/office/drawing/2014/main" id="{9D4AD47C-DA82-4958-B981-2C259BE5D06A}"/>
              </a:ext>
            </a:extLst>
          </p:cNvPr>
          <p:cNvSpPr txBox="1"/>
          <p:nvPr/>
        </p:nvSpPr>
        <p:spPr>
          <a:xfrm>
            <a:off x="1601734" y="1845687"/>
            <a:ext cx="440531"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ko-KR" altLang="en-US" sz="300" dirty="0" err="1">
                <a:solidFill>
                  <a:srgbClr val="DE6943"/>
                </a:solidFill>
              </a:rPr>
              <a:t>Accelerate</a:t>
            </a:r>
            <a:endParaRPr lang="ko-KR" altLang="en-US" sz="300" dirty="0">
              <a:solidFill>
                <a:srgbClr val="DE6943"/>
              </a:solidFill>
            </a:endParaRPr>
          </a:p>
        </p:txBody>
      </p:sp>
      <p:sp>
        <p:nvSpPr>
          <p:cNvPr id="23" name="TextBox 22">
            <a:extLst>
              <a:ext uri="{FF2B5EF4-FFF2-40B4-BE49-F238E27FC236}">
                <a16:creationId xmlns:a16="http://schemas.microsoft.com/office/drawing/2014/main" id="{05B854AD-F181-41DF-9254-C61B34B89EB8}"/>
              </a:ext>
            </a:extLst>
          </p:cNvPr>
          <p:cNvSpPr txBox="1"/>
          <p:nvPr/>
        </p:nvSpPr>
        <p:spPr>
          <a:xfrm>
            <a:off x="2184911" y="1845845"/>
            <a:ext cx="440531"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rgbClr val="DE6943"/>
                </a:solidFill>
              </a:rPr>
              <a:t>crash</a:t>
            </a:r>
            <a:endParaRPr lang="ko-KR" altLang="en-US" sz="300" dirty="0">
              <a:solidFill>
                <a:srgbClr val="DE6943"/>
              </a:solidFill>
            </a:endParaRPr>
          </a:p>
        </p:txBody>
      </p:sp>
      <p:sp>
        <p:nvSpPr>
          <p:cNvPr id="7" name="직사각형 6">
            <a:extLst>
              <a:ext uri="{FF2B5EF4-FFF2-40B4-BE49-F238E27FC236}">
                <a16:creationId xmlns:a16="http://schemas.microsoft.com/office/drawing/2014/main" id="{E958579B-4D64-445A-BA57-380CC6A85F42}"/>
              </a:ext>
            </a:extLst>
          </p:cNvPr>
          <p:cNvSpPr/>
          <p:nvPr/>
        </p:nvSpPr>
        <p:spPr>
          <a:xfrm>
            <a:off x="2750344" y="1642559"/>
            <a:ext cx="190500" cy="66156"/>
          </a:xfrm>
          <a:prstGeom prst="rect">
            <a:avLst/>
          </a:prstGeom>
          <a:solidFill>
            <a:srgbClr val="26468B"/>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26" name="TextBox 25">
            <a:extLst>
              <a:ext uri="{FF2B5EF4-FFF2-40B4-BE49-F238E27FC236}">
                <a16:creationId xmlns:a16="http://schemas.microsoft.com/office/drawing/2014/main" id="{43FC4EDA-F5CB-4DA7-8718-0FB13B60FD1A}"/>
              </a:ext>
            </a:extLst>
          </p:cNvPr>
          <p:cNvSpPr txBox="1"/>
          <p:nvPr/>
        </p:nvSpPr>
        <p:spPr>
          <a:xfrm>
            <a:off x="2665676" y="1595056"/>
            <a:ext cx="353653" cy="1538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dirty="0">
                <a:solidFill>
                  <a:schemeClr val="bg1"/>
                </a:solidFill>
              </a:rPr>
              <a:t>P</a:t>
            </a:r>
            <a:r>
              <a:rPr lang="ko-KR" altLang="en-US" dirty="0" err="1">
                <a:solidFill>
                  <a:schemeClr val="bg1"/>
                </a:solidFill>
              </a:rPr>
              <a:t>lasma</a:t>
            </a:r>
            <a:endParaRPr lang="ko-KR" altLang="en-US" dirty="0">
              <a:solidFill>
                <a:schemeClr val="bg1"/>
              </a:solidFill>
            </a:endParaRPr>
          </a:p>
        </p:txBody>
      </p:sp>
      <p:sp>
        <p:nvSpPr>
          <p:cNvPr id="15" name="직사각형 14">
            <a:extLst>
              <a:ext uri="{FF2B5EF4-FFF2-40B4-BE49-F238E27FC236}">
                <a16:creationId xmlns:a16="http://schemas.microsoft.com/office/drawing/2014/main" id="{B7FFC2FA-B0D4-424C-BA33-659098E13BB5}"/>
              </a:ext>
            </a:extLst>
          </p:cNvPr>
          <p:cNvSpPr/>
          <p:nvPr/>
        </p:nvSpPr>
        <p:spPr>
          <a:xfrm>
            <a:off x="2874169" y="1769269"/>
            <a:ext cx="145160" cy="63814"/>
          </a:xfrm>
          <a:prstGeom prst="rect">
            <a:avLst/>
          </a:prstGeom>
          <a:solidFill>
            <a:srgbClr val="FFFFFF"/>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28" name="직사각형 27">
            <a:extLst>
              <a:ext uri="{FF2B5EF4-FFF2-40B4-BE49-F238E27FC236}">
                <a16:creationId xmlns:a16="http://schemas.microsoft.com/office/drawing/2014/main" id="{25B64FDF-7B78-4E35-8EB1-D18FA19508A5}"/>
              </a:ext>
            </a:extLst>
          </p:cNvPr>
          <p:cNvSpPr/>
          <p:nvPr/>
        </p:nvSpPr>
        <p:spPr>
          <a:xfrm>
            <a:off x="2868264" y="1903929"/>
            <a:ext cx="145160" cy="63814"/>
          </a:xfrm>
          <a:prstGeom prst="rect">
            <a:avLst/>
          </a:prstGeom>
          <a:solidFill>
            <a:srgbClr val="FFFFFF"/>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29" name="직사각형 28">
            <a:extLst>
              <a:ext uri="{FF2B5EF4-FFF2-40B4-BE49-F238E27FC236}">
                <a16:creationId xmlns:a16="http://schemas.microsoft.com/office/drawing/2014/main" id="{CF1099FD-92FA-499E-A80B-5CD8EDA240BA}"/>
              </a:ext>
            </a:extLst>
          </p:cNvPr>
          <p:cNvSpPr/>
          <p:nvPr/>
        </p:nvSpPr>
        <p:spPr>
          <a:xfrm>
            <a:off x="2868264" y="2032964"/>
            <a:ext cx="145160" cy="63814"/>
          </a:xfrm>
          <a:prstGeom prst="rect">
            <a:avLst/>
          </a:prstGeom>
          <a:solidFill>
            <a:srgbClr val="FFFFFF"/>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mn-lt"/>
              <a:ea typeface="+mn-ea"/>
              <a:cs typeface="+mn-cs"/>
              <a:sym typeface="Helvetica"/>
            </a:endParaRPr>
          </a:p>
        </p:txBody>
      </p:sp>
      <p:sp>
        <p:nvSpPr>
          <p:cNvPr id="31" name="TextBox 30">
            <a:extLst>
              <a:ext uri="{FF2B5EF4-FFF2-40B4-BE49-F238E27FC236}">
                <a16:creationId xmlns:a16="http://schemas.microsoft.com/office/drawing/2014/main" id="{61CF4C6E-2123-4F14-8F3C-018C22B9263A}"/>
              </a:ext>
            </a:extLst>
          </p:cNvPr>
          <p:cNvSpPr txBox="1"/>
          <p:nvPr/>
        </p:nvSpPr>
        <p:spPr>
          <a:xfrm>
            <a:off x="2790477" y="1718339"/>
            <a:ext cx="305909"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ko-KR" altLang="en-US" sz="300" dirty="0" err="1">
                <a:solidFill>
                  <a:schemeClr val="bg1">
                    <a:lumMod val="65000"/>
                  </a:schemeClr>
                </a:solidFill>
              </a:rPr>
              <a:t>neuter</a:t>
            </a:r>
            <a:endParaRPr lang="ko-KR" altLang="en-US" sz="300" dirty="0">
              <a:solidFill>
                <a:schemeClr val="bg1">
                  <a:lumMod val="65000"/>
                </a:schemeClr>
              </a:solidFill>
            </a:endParaRPr>
          </a:p>
        </p:txBody>
      </p:sp>
      <p:sp>
        <p:nvSpPr>
          <p:cNvPr id="32" name="TextBox 31">
            <a:extLst>
              <a:ext uri="{FF2B5EF4-FFF2-40B4-BE49-F238E27FC236}">
                <a16:creationId xmlns:a16="http://schemas.microsoft.com/office/drawing/2014/main" id="{D6ACB84B-C4CD-4B05-814D-CF40B1E3641B}"/>
              </a:ext>
            </a:extLst>
          </p:cNvPr>
          <p:cNvSpPr txBox="1"/>
          <p:nvPr/>
        </p:nvSpPr>
        <p:spPr>
          <a:xfrm>
            <a:off x="2790856" y="1862399"/>
            <a:ext cx="305909"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chemeClr val="bg1">
                    <a:lumMod val="65000"/>
                  </a:schemeClr>
                </a:solidFill>
              </a:rPr>
              <a:t>ion</a:t>
            </a:r>
            <a:endParaRPr lang="ko-KR" altLang="en-US" sz="300" dirty="0">
              <a:solidFill>
                <a:schemeClr val="bg1">
                  <a:lumMod val="65000"/>
                </a:schemeClr>
              </a:solidFill>
            </a:endParaRPr>
          </a:p>
        </p:txBody>
      </p:sp>
      <p:sp>
        <p:nvSpPr>
          <p:cNvPr id="35" name="TextBox 34">
            <a:extLst>
              <a:ext uri="{FF2B5EF4-FFF2-40B4-BE49-F238E27FC236}">
                <a16:creationId xmlns:a16="http://schemas.microsoft.com/office/drawing/2014/main" id="{80203E7A-2133-46E7-8B10-BCF0907C4FD1}"/>
              </a:ext>
            </a:extLst>
          </p:cNvPr>
          <p:cNvSpPr txBox="1"/>
          <p:nvPr/>
        </p:nvSpPr>
        <p:spPr>
          <a:xfrm>
            <a:off x="2795858" y="1982632"/>
            <a:ext cx="305909" cy="1384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ko-KR" sz="300" dirty="0">
                <a:solidFill>
                  <a:schemeClr val="bg1">
                    <a:lumMod val="65000"/>
                  </a:schemeClr>
                </a:solidFill>
              </a:rPr>
              <a:t>former</a:t>
            </a:r>
            <a:endParaRPr lang="ko-KR" altLang="en-US" sz="300" dirty="0">
              <a:solidFill>
                <a:schemeClr val="bg1">
                  <a:lumMod val="65000"/>
                </a:schemeClr>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rot="16361844">
            <a:off x="1081257" y="302581"/>
            <a:ext cx="518647" cy="663623"/>
          </a:xfrm>
          <a:prstGeom prst="rect">
            <a:avLst/>
          </a:prstGeom>
        </p:spPr>
      </p:pic>
      <p:pic>
        <p:nvPicPr>
          <p:cNvPr id="4" name="그림 3"/>
          <p:cNvPicPr>
            <a:picLocks noChangeAspect="1"/>
          </p:cNvPicPr>
          <p:nvPr/>
        </p:nvPicPr>
        <p:blipFill>
          <a:blip r:embed="rId3"/>
          <a:stretch>
            <a:fillRect/>
          </a:stretch>
        </p:blipFill>
        <p:spPr>
          <a:xfrm rot="17253096">
            <a:off x="2234689" y="418881"/>
            <a:ext cx="508462" cy="560347"/>
          </a:xfrm>
          <a:prstGeom prst="rect">
            <a:avLst/>
          </a:prstGeom>
        </p:spPr>
      </p:pic>
      <p:sp>
        <p:nvSpPr>
          <p:cNvPr id="5" name="직사각형 4">
            <a:extLst>
              <a:ext uri="{FF2B5EF4-FFF2-40B4-BE49-F238E27FC236}">
                <a16:creationId xmlns:a16="http://schemas.microsoft.com/office/drawing/2014/main" id="{F0AB7C88-6651-4439-9BEA-4C1874BDE592}"/>
              </a:ext>
            </a:extLst>
          </p:cNvPr>
          <p:cNvSpPr/>
          <p:nvPr/>
        </p:nvSpPr>
        <p:spPr>
          <a:xfrm>
            <a:off x="-42062" y="0"/>
            <a:ext cx="1043876" cy="200055"/>
          </a:xfrm>
          <a:prstGeom prst="rect">
            <a:avLst/>
          </a:prstGeom>
        </p:spPr>
        <p:txBody>
          <a:bodyPr wrap="none">
            <a:spAutoFit/>
          </a:bodyPr>
          <a:lstStyle/>
          <a:p>
            <a:r>
              <a:rPr lang="en-US" altLang="ko-KR" sz="700" b="1" dirty="0" smtClean="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No consumable tips</a:t>
            </a:r>
            <a:endParaRPr lang="ko-KR" altLang="en-US" sz="7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7" name="TextBox 6"/>
          <p:cNvSpPr txBox="1"/>
          <p:nvPr/>
        </p:nvSpPr>
        <p:spPr>
          <a:xfrm>
            <a:off x="442332" y="909045"/>
            <a:ext cx="3010829" cy="38520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r>
              <a:rPr lang="en-US" altLang="ko-KR" sz="800" dirty="0" smtClean="0"/>
              <a:t>Others: Until the coating is peeled off.</a:t>
            </a:r>
          </a:p>
          <a:p>
            <a:pPr marL="0" marR="0" indent="0" algn="ctr" defTabSz="474121" rtl="0" fontAlgn="auto" latinLnBrk="0" hangingPunct="0">
              <a:lnSpc>
                <a:spcPct val="100000"/>
              </a:lnSpc>
              <a:spcBef>
                <a:spcPts val="0"/>
              </a:spcBef>
              <a:spcAft>
                <a:spcPts val="0"/>
              </a:spcAft>
              <a:buClrTx/>
              <a:buSzTx/>
              <a:buFontTx/>
              <a:buNone/>
              <a:tabLst/>
            </a:pPr>
            <a:r>
              <a:rPr lang="en-US" altLang="ko-KR" sz="800" dirty="0" smtClean="0"/>
              <a:t>If it is used continually when the coating is off, energy is concentrated in that part so it will cause of burning. </a:t>
            </a:r>
            <a:endParaRPr kumimoji="0" lang="ko-KR" altLang="en-US" sz="800" b="0" i="0" u="none" strike="noStrike" cap="none" spc="0" normalizeH="0" baseline="0" dirty="0">
              <a:ln>
                <a:noFill/>
              </a:ln>
              <a:solidFill>
                <a:srgbClr val="5E5E5E"/>
              </a:solidFill>
              <a:effectLst/>
              <a:uFillTx/>
              <a:sym typeface="Helvetica"/>
            </a:endParaRPr>
          </a:p>
        </p:txBody>
      </p:sp>
      <p:pic>
        <p:nvPicPr>
          <p:cNvPr id="8" name="그림 7"/>
          <p:cNvPicPr>
            <a:picLocks noChangeAspect="1"/>
          </p:cNvPicPr>
          <p:nvPr/>
        </p:nvPicPr>
        <p:blipFill>
          <a:blip r:embed="rId4"/>
          <a:stretch>
            <a:fillRect/>
          </a:stretch>
        </p:blipFill>
        <p:spPr>
          <a:xfrm>
            <a:off x="-271345" y="1341448"/>
            <a:ext cx="1619478" cy="1020762"/>
          </a:xfrm>
          <a:prstGeom prst="rect">
            <a:avLst/>
          </a:prstGeom>
        </p:spPr>
      </p:pic>
      <p:sp>
        <p:nvSpPr>
          <p:cNvPr id="9" name="TextBox 8"/>
          <p:cNvSpPr txBox="1"/>
          <p:nvPr/>
        </p:nvSpPr>
        <p:spPr>
          <a:xfrm>
            <a:off x="1263806" y="1661692"/>
            <a:ext cx="2252546" cy="26209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r>
              <a:rPr lang="en-US" altLang="ko-KR" sz="800" dirty="0" err="1" smtClean="0"/>
              <a:t>Du:Pla</a:t>
            </a:r>
            <a:r>
              <a:rPr lang="en-US" altLang="ko-KR" sz="800" dirty="0" smtClean="0"/>
              <a:t>: Gas is slowly consumed so it can be usable over 2 years depends on operating time. </a:t>
            </a:r>
            <a:endParaRPr kumimoji="0" lang="ko-KR" altLang="en-US" sz="800" b="0" i="0" u="none" strike="noStrike" cap="none" spc="0" normalizeH="0" baseline="0" dirty="0">
              <a:ln>
                <a:noFill/>
              </a:ln>
              <a:solidFill>
                <a:srgbClr val="5E5E5E"/>
              </a:solidFill>
              <a:effectLst/>
              <a:uFillTx/>
              <a:sym typeface="Helvetica"/>
            </a:endParaRPr>
          </a:p>
        </p:txBody>
      </p:sp>
    </p:spTree>
    <p:extLst>
      <p:ext uri="{BB962C8B-B14F-4D97-AF65-F5344CB8AC3E}">
        <p14:creationId xmlns:p14="http://schemas.microsoft.com/office/powerpoint/2010/main" val="7010278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03" name="직사각형"/>
          <p:cNvSpPr/>
          <p:nvPr/>
        </p:nvSpPr>
        <p:spPr>
          <a:xfrm>
            <a:off x="1422158" y="1551726"/>
            <a:ext cx="1869264" cy="456497"/>
          </a:xfrm>
          <a:prstGeom prst="rect">
            <a:avLst/>
          </a:prstGeom>
          <a:solidFill>
            <a:srgbClr val="00A1FF">
              <a:alpha val="27984"/>
            </a:srgbClr>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04" name="직사각형"/>
          <p:cNvSpPr/>
          <p:nvPr/>
        </p:nvSpPr>
        <p:spPr>
          <a:xfrm>
            <a:off x="481656" y="1553591"/>
            <a:ext cx="912185" cy="452767"/>
          </a:xfrm>
          <a:prstGeom prst="rect">
            <a:avLst/>
          </a:prstGeom>
          <a:solidFill>
            <a:srgbClr val="00A1FF"/>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06" name="직사각형"/>
          <p:cNvSpPr/>
          <p:nvPr/>
        </p:nvSpPr>
        <p:spPr>
          <a:xfrm>
            <a:off x="481656" y="595755"/>
            <a:ext cx="912185" cy="452767"/>
          </a:xfrm>
          <a:prstGeom prst="rect">
            <a:avLst/>
          </a:prstGeom>
          <a:solidFill>
            <a:srgbClr val="00A1FF"/>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07" name="직사각형"/>
          <p:cNvSpPr/>
          <p:nvPr/>
        </p:nvSpPr>
        <p:spPr>
          <a:xfrm>
            <a:off x="480478" y="1072808"/>
            <a:ext cx="914540" cy="456497"/>
          </a:xfrm>
          <a:prstGeom prst="rect">
            <a:avLst/>
          </a:prstGeom>
          <a:solidFill>
            <a:srgbClr val="FEAD00"/>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08" name="소모품 없음"/>
          <p:cNvSpPr txBox="1"/>
          <p:nvPr/>
        </p:nvSpPr>
        <p:spPr>
          <a:xfrm>
            <a:off x="688124" y="706482"/>
            <a:ext cx="497807" cy="2313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lvl1pPr>
              <a:defRPr sz="700">
                <a:solidFill>
                  <a:srgbClr val="FFFFFF"/>
                </a:solidFill>
                <a:latin typeface="나눔고딕"/>
                <a:ea typeface="나눔고딕"/>
                <a:cs typeface="나눔고딕"/>
                <a:sym typeface="나눔고딕"/>
              </a:defRPr>
            </a:lvl1pPr>
          </a:lstStyle>
          <a:p>
            <a:r>
              <a:rPr lang="en-US" altLang="ko-KR" dirty="0">
                <a:latin typeface="나눔고딕" panose="020D0604000000000000" pitchFamily="50" charset="-127"/>
                <a:ea typeface="나눔고딕" panose="020D0604000000000000" pitchFamily="50" charset="-127"/>
              </a:rPr>
              <a:t>acne sterilization</a:t>
            </a:r>
            <a:endParaRPr dirty="0">
              <a:latin typeface="나눔고딕" panose="020D0604000000000000" pitchFamily="50" charset="-127"/>
              <a:ea typeface="나눔고딕" panose="020D0604000000000000" pitchFamily="50" charset="-127"/>
            </a:endParaRPr>
          </a:p>
        </p:txBody>
      </p:sp>
      <p:sp>
        <p:nvSpPr>
          <p:cNvPr id="209" name="가스 교체…"/>
          <p:cNvSpPr txBox="1"/>
          <p:nvPr/>
        </p:nvSpPr>
        <p:spPr>
          <a:xfrm>
            <a:off x="517151" y="1185400"/>
            <a:ext cx="839752" cy="2313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p>
            <a:pPr>
              <a:defRPr sz="700">
                <a:solidFill>
                  <a:srgbClr val="FFFFFF"/>
                </a:solidFill>
                <a:latin typeface="나눔고딕"/>
                <a:ea typeface="나눔고딕"/>
                <a:cs typeface="나눔고딕"/>
                <a:sym typeface="나눔고딕"/>
              </a:defRPr>
            </a:pPr>
            <a:r>
              <a:rPr lang="en-US" altLang="ko-KR" dirty="0">
                <a:latin typeface="나눔고딕" panose="020D0604000000000000" pitchFamily="50" charset="-127"/>
                <a:ea typeface="나눔고딕" panose="020D0604000000000000" pitchFamily="50" charset="-127"/>
              </a:rPr>
              <a:t>whitening, moisturizing</a:t>
            </a:r>
            <a:endParaRPr dirty="0">
              <a:latin typeface="나눔고딕" panose="020D0604000000000000" pitchFamily="50" charset="-127"/>
              <a:ea typeface="나눔고딕" panose="020D0604000000000000" pitchFamily="50" charset="-127"/>
            </a:endParaRPr>
          </a:p>
        </p:txBody>
      </p:sp>
      <p:sp>
        <p:nvSpPr>
          <p:cNvPr id="210" name="자국이 남지 않음"/>
          <p:cNvSpPr txBox="1"/>
          <p:nvPr/>
        </p:nvSpPr>
        <p:spPr>
          <a:xfrm>
            <a:off x="724009" y="1719263"/>
            <a:ext cx="426035" cy="12359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lvl1pPr>
              <a:defRPr sz="700">
                <a:solidFill>
                  <a:srgbClr val="FFFFFF"/>
                </a:solidFill>
                <a:latin typeface="나눔고딕"/>
                <a:ea typeface="나눔고딕"/>
                <a:cs typeface="나눔고딕"/>
                <a:sym typeface="나눔고딕"/>
              </a:defRPr>
            </a:lvl1pPr>
          </a:lstStyle>
          <a:p>
            <a:r>
              <a:rPr lang="en-US" altLang="ko-KR" dirty="0">
                <a:latin typeface="나눔고딕" panose="020D0604000000000000" pitchFamily="50" charset="-127"/>
                <a:ea typeface="나눔고딕" panose="020D0604000000000000" pitchFamily="50" charset="-127"/>
              </a:rPr>
              <a:t>scalp care</a:t>
            </a:r>
            <a:endParaRPr dirty="0">
              <a:latin typeface="나눔고딕" panose="020D0604000000000000" pitchFamily="50" charset="-127"/>
              <a:ea typeface="나눔고딕" panose="020D0604000000000000" pitchFamily="50" charset="-127"/>
            </a:endParaRPr>
          </a:p>
        </p:txBody>
      </p:sp>
      <p:sp>
        <p:nvSpPr>
          <p:cNvPr id="211" name="직사각형"/>
          <p:cNvSpPr/>
          <p:nvPr/>
        </p:nvSpPr>
        <p:spPr>
          <a:xfrm>
            <a:off x="1422158" y="593890"/>
            <a:ext cx="1869264" cy="456497"/>
          </a:xfrm>
          <a:prstGeom prst="rect">
            <a:avLst/>
          </a:prstGeom>
          <a:solidFill>
            <a:srgbClr val="00A1FF">
              <a:alpha val="27984"/>
            </a:srgbClr>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12" name="직사각형"/>
          <p:cNvSpPr/>
          <p:nvPr/>
        </p:nvSpPr>
        <p:spPr>
          <a:xfrm>
            <a:off x="1422158" y="1075650"/>
            <a:ext cx="1869264" cy="451897"/>
          </a:xfrm>
          <a:prstGeom prst="rect">
            <a:avLst/>
          </a:prstGeom>
          <a:solidFill>
            <a:srgbClr val="FEAD00">
              <a:alpha val="28163"/>
            </a:srgbClr>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13" name="램프는 유리 진공관으로 되어있어 깨끗하게…"/>
          <p:cNvSpPr txBox="1"/>
          <p:nvPr/>
        </p:nvSpPr>
        <p:spPr>
          <a:xfrm>
            <a:off x="1447510" y="725718"/>
            <a:ext cx="1818557" cy="1928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p>
            <a:pPr>
              <a:lnSpc>
                <a:spcPct val="120000"/>
              </a:lnSpc>
              <a:defRPr>
                <a:solidFill>
                  <a:srgbClr val="000000"/>
                </a:solidFill>
                <a:latin typeface="나눔고딕"/>
                <a:ea typeface="나눔고딕"/>
                <a:cs typeface="나눔고딕"/>
                <a:sym typeface="나눔고딕"/>
              </a:defRPr>
            </a:pPr>
            <a:r>
              <a:rPr lang="en-US" altLang="ko-KR" sz="500" dirty="0">
                <a:latin typeface="나눔고딕" panose="020D0604000000000000" pitchFamily="50" charset="-127"/>
                <a:ea typeface="나눔고딕" panose="020D0604000000000000" pitchFamily="50" charset="-127"/>
              </a:rPr>
              <a:t>Extrusion – </a:t>
            </a:r>
            <a:r>
              <a:rPr lang="en-US" altLang="ko-KR" sz="500" dirty="0" err="1">
                <a:latin typeface="나눔고딕" panose="020D0604000000000000" pitchFamily="50" charset="-127"/>
                <a:ea typeface="나눔고딕" panose="020D0604000000000000" pitchFamily="50" charset="-127"/>
              </a:rPr>
              <a:t>Dupla</a:t>
            </a:r>
            <a:r>
              <a:rPr lang="en-US" altLang="ko-KR" sz="500" dirty="0">
                <a:latin typeface="나눔고딕" panose="020D0604000000000000" pitchFamily="50" charset="-127"/>
                <a:ea typeface="나눔고딕" panose="020D0604000000000000" pitchFamily="50" charset="-127"/>
              </a:rPr>
              <a:t> Sterilization – Scaling or PDT – Soothing Moisturizing Management</a:t>
            </a:r>
            <a:endParaRPr sz="500" dirty="0">
              <a:latin typeface="나눔고딕" panose="020D0604000000000000" pitchFamily="50" charset="-127"/>
              <a:ea typeface="나눔고딕" panose="020D0604000000000000" pitchFamily="50" charset="-127"/>
            </a:endParaRPr>
          </a:p>
        </p:txBody>
      </p:sp>
      <p:sp>
        <p:nvSpPr>
          <p:cNvPr id="16" name="램프는 유리 진공관으로 되어있어 깨끗하게…">
            <a:extLst>
              <a:ext uri="{FF2B5EF4-FFF2-40B4-BE49-F238E27FC236}">
                <a16:creationId xmlns:a16="http://schemas.microsoft.com/office/drawing/2014/main" id="{87FFEB84-E39C-4FDF-B1C0-66EDC0350269}"/>
              </a:ext>
            </a:extLst>
          </p:cNvPr>
          <p:cNvSpPr txBox="1"/>
          <p:nvPr/>
        </p:nvSpPr>
        <p:spPr>
          <a:xfrm>
            <a:off x="1447510" y="1204636"/>
            <a:ext cx="1818557" cy="1928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p>
            <a:pPr>
              <a:lnSpc>
                <a:spcPct val="120000"/>
              </a:lnSpc>
              <a:defRPr>
                <a:solidFill>
                  <a:srgbClr val="000000"/>
                </a:solidFill>
                <a:latin typeface="나눔고딕"/>
                <a:ea typeface="나눔고딕"/>
                <a:cs typeface="나눔고딕"/>
                <a:sym typeface="나눔고딕"/>
              </a:defRPr>
            </a:pPr>
            <a:r>
              <a:rPr lang="en-US" altLang="ko-KR" sz="500" dirty="0">
                <a:latin typeface="나눔고딕" panose="020D0604000000000000" pitchFamily="50" charset="-127"/>
                <a:ea typeface="나눔고딕" panose="020D0604000000000000" pitchFamily="50" charset="-127"/>
              </a:rPr>
              <a:t>Cleansing – Vitamin C, ampoule application – </a:t>
            </a:r>
            <a:r>
              <a:rPr lang="en-US" altLang="ko-KR" sz="500" dirty="0" err="1">
                <a:latin typeface="나눔고딕" panose="020D0604000000000000" pitchFamily="50" charset="-127"/>
                <a:ea typeface="나눔고딕" panose="020D0604000000000000" pitchFamily="50" charset="-127"/>
              </a:rPr>
              <a:t>Dupla</a:t>
            </a:r>
            <a:r>
              <a:rPr lang="en-US" altLang="ko-KR" sz="500" dirty="0">
                <a:latin typeface="나눔고딕" panose="020D0604000000000000" pitchFamily="50" charset="-127"/>
                <a:ea typeface="나눔고딕" panose="020D0604000000000000" pitchFamily="50" charset="-127"/>
              </a:rPr>
              <a:t> regeneration</a:t>
            </a:r>
            <a:endParaRPr sz="500" dirty="0">
              <a:latin typeface="나눔고딕" panose="020D0604000000000000" pitchFamily="50" charset="-127"/>
              <a:ea typeface="나눔고딕" panose="020D0604000000000000" pitchFamily="50" charset="-127"/>
            </a:endParaRPr>
          </a:p>
        </p:txBody>
      </p:sp>
      <p:sp>
        <p:nvSpPr>
          <p:cNvPr id="17" name="램프는 유리 진공관으로 되어있어 깨끗하게…">
            <a:extLst>
              <a:ext uri="{FF2B5EF4-FFF2-40B4-BE49-F238E27FC236}">
                <a16:creationId xmlns:a16="http://schemas.microsoft.com/office/drawing/2014/main" id="{D729D17F-7B26-4AFA-9BB8-31C66DF3EEF8}"/>
              </a:ext>
            </a:extLst>
          </p:cNvPr>
          <p:cNvSpPr txBox="1"/>
          <p:nvPr/>
        </p:nvSpPr>
        <p:spPr>
          <a:xfrm>
            <a:off x="1471688" y="1683554"/>
            <a:ext cx="1794380" cy="1928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58" tIns="7858" rIns="7858" bIns="7858" anchor="ctr">
            <a:spAutoFit/>
          </a:bodyPr>
          <a:lstStyle/>
          <a:p>
            <a:pPr>
              <a:lnSpc>
                <a:spcPct val="120000"/>
              </a:lnSpc>
              <a:defRPr>
                <a:solidFill>
                  <a:srgbClr val="000000"/>
                </a:solidFill>
                <a:latin typeface="나눔고딕"/>
                <a:ea typeface="나눔고딕"/>
                <a:cs typeface="나눔고딕"/>
                <a:sym typeface="나눔고딕"/>
              </a:defRPr>
            </a:pPr>
            <a:r>
              <a:rPr lang="en-US" altLang="ko-KR" sz="500" dirty="0">
                <a:latin typeface="나눔고딕" panose="020D0604000000000000" pitchFamily="50" charset="-127"/>
                <a:ea typeface="나눔고딕" panose="020D0604000000000000" pitchFamily="50" charset="-127"/>
              </a:rPr>
              <a:t>Cleansing – </a:t>
            </a:r>
            <a:r>
              <a:rPr lang="en-US" altLang="ko-KR" sz="500" dirty="0" err="1">
                <a:latin typeface="나눔고딕" panose="020D0604000000000000" pitchFamily="50" charset="-127"/>
                <a:ea typeface="나눔고딕" panose="020D0604000000000000" pitchFamily="50" charset="-127"/>
              </a:rPr>
              <a:t>Dupla</a:t>
            </a:r>
            <a:r>
              <a:rPr lang="en-US" altLang="ko-KR" sz="500" dirty="0">
                <a:latin typeface="나눔고딕" panose="020D0604000000000000" pitchFamily="50" charset="-127"/>
                <a:ea typeface="나눔고딕" panose="020D0604000000000000" pitchFamily="50" charset="-127"/>
              </a:rPr>
              <a:t> sterilization – Scalp treatment application – </a:t>
            </a:r>
            <a:r>
              <a:rPr lang="en-US" altLang="ko-KR" sz="500" dirty="0" err="1">
                <a:latin typeface="나눔고딕" panose="020D0604000000000000" pitchFamily="50" charset="-127"/>
                <a:ea typeface="나눔고딕" panose="020D0604000000000000" pitchFamily="50" charset="-127"/>
              </a:rPr>
              <a:t>Dupla</a:t>
            </a:r>
            <a:r>
              <a:rPr lang="en-US" altLang="ko-KR" sz="500" dirty="0">
                <a:latin typeface="나눔고딕" panose="020D0604000000000000" pitchFamily="50" charset="-127"/>
                <a:ea typeface="나눔고딕" panose="020D0604000000000000" pitchFamily="50" charset="-127"/>
              </a:rPr>
              <a:t> regeneration</a:t>
            </a:r>
            <a:endParaRPr sz="500" dirty="0">
              <a:latin typeface="나눔고딕" panose="020D0604000000000000" pitchFamily="50" charset="-127"/>
              <a:ea typeface="나눔고딕" panose="020D0604000000000000" pitchFamily="50" charset="-127"/>
            </a:endParaRPr>
          </a:p>
        </p:txBody>
      </p:sp>
      <p:sp>
        <p:nvSpPr>
          <p:cNvPr id="20" name="플라즈마 기술소개"/>
          <p:cNvSpPr txBox="1"/>
          <p:nvPr/>
        </p:nvSpPr>
        <p:spPr>
          <a:xfrm>
            <a:off x="107271" y="69592"/>
            <a:ext cx="913551"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err="1">
                <a:solidFill>
                  <a:schemeClr val="tx1">
                    <a:lumMod val="50000"/>
                  </a:schemeClr>
                </a:solidFill>
              </a:rPr>
              <a:t>du:pla</a:t>
            </a:r>
            <a:r>
              <a:rPr lang="en-US" altLang="ko-KR" sz="900" dirty="0">
                <a:solidFill>
                  <a:schemeClr val="tx1">
                    <a:lumMod val="50000"/>
                  </a:schemeClr>
                </a:solidFill>
              </a:rPr>
              <a:t> treatment</a:t>
            </a:r>
            <a:endParaRPr sz="900" dirty="0">
              <a:solidFill>
                <a:schemeClr val="tx1">
                  <a:lumMod val="50000"/>
                </a:schemeClr>
              </a:solidFill>
            </a:endParaRPr>
          </a:p>
        </p:txBody>
      </p:sp>
      <p:pic>
        <p:nvPicPr>
          <p:cNvPr id="19" name="그림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extLst>
      <p:ext uri="{BB962C8B-B14F-4D97-AF65-F5344CB8AC3E}">
        <p14:creationId xmlns:p14="http://schemas.microsoft.com/office/powerpoint/2010/main" val="9689552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47521" y="521259"/>
            <a:ext cx="3034293" cy="1892826"/>
          </a:xfrm>
          <a:prstGeom prst="rect">
            <a:avLst/>
          </a:prstGeom>
        </p:spPr>
        <p:txBody>
          <a:bodyPr wrap="square">
            <a:spAutoFit/>
          </a:bodyPr>
          <a:lstStyle/>
          <a:p>
            <a:pPr algn="l"/>
            <a:r>
              <a:rPr lang="en-US" altLang="ko-KR" sz="900" dirty="0"/>
              <a:t>Step 1) Scrubber</a:t>
            </a:r>
          </a:p>
          <a:p>
            <a:pPr algn="l"/>
            <a:endParaRPr lang="en-US" altLang="ko-KR" sz="900" dirty="0"/>
          </a:p>
          <a:p>
            <a:pPr algn="l"/>
            <a:r>
              <a:rPr lang="en-US" altLang="ko-KR" sz="900" dirty="0"/>
              <a:t>Step 2)</a:t>
            </a:r>
            <a:r>
              <a:rPr lang="ko-KR" altLang="en-US" sz="900" dirty="0"/>
              <a:t>여드름 압출</a:t>
            </a:r>
          </a:p>
          <a:p>
            <a:pPr algn="l"/>
            <a:endParaRPr lang="ko-KR" altLang="en-US" sz="900" dirty="0"/>
          </a:p>
          <a:p>
            <a:pPr algn="l"/>
            <a:r>
              <a:rPr lang="en-US" altLang="ko-KR" sz="900" dirty="0"/>
              <a:t>Step 3) Plasma Argon - </a:t>
            </a:r>
            <a:r>
              <a:rPr lang="ko-KR" altLang="en-US" sz="900" dirty="0" err="1"/>
              <a:t>티트리</a:t>
            </a:r>
            <a:r>
              <a:rPr lang="ko-KR" altLang="en-US" sz="900" dirty="0"/>
              <a:t> 성분 화장품 도포</a:t>
            </a:r>
          </a:p>
          <a:p>
            <a:pPr algn="l"/>
            <a:endParaRPr lang="ko-KR" altLang="en-US" sz="900" dirty="0"/>
          </a:p>
          <a:p>
            <a:pPr algn="l"/>
            <a:r>
              <a:rPr lang="en-US" altLang="ko-KR" sz="900" dirty="0"/>
              <a:t>Step 4) Iontophoresis - </a:t>
            </a:r>
            <a:r>
              <a:rPr lang="ko-KR" altLang="en-US" sz="900" dirty="0"/>
              <a:t>비타민 </a:t>
            </a:r>
            <a:r>
              <a:rPr lang="en-US" altLang="ko-KR" sz="900" dirty="0"/>
              <a:t>C </a:t>
            </a:r>
            <a:r>
              <a:rPr lang="ko-KR" altLang="en-US" sz="900" dirty="0"/>
              <a:t>도포</a:t>
            </a:r>
          </a:p>
          <a:p>
            <a:pPr algn="l"/>
            <a:endParaRPr lang="ko-KR" altLang="en-US" sz="900" dirty="0"/>
          </a:p>
          <a:p>
            <a:pPr algn="l"/>
            <a:r>
              <a:rPr lang="en-US" altLang="ko-KR" sz="900" dirty="0"/>
              <a:t>Step 5) Ultrasound - </a:t>
            </a:r>
            <a:r>
              <a:rPr lang="ko-KR" altLang="en-US" sz="900" dirty="0" err="1"/>
              <a:t>히알루론산</a:t>
            </a:r>
            <a:r>
              <a:rPr lang="ko-KR" altLang="en-US" sz="900" dirty="0"/>
              <a:t> </a:t>
            </a:r>
          </a:p>
          <a:p>
            <a:pPr algn="l"/>
            <a:endParaRPr lang="ko-KR" altLang="en-US" sz="900" dirty="0"/>
          </a:p>
          <a:p>
            <a:pPr algn="l"/>
            <a:r>
              <a:rPr lang="en-US" altLang="ko-KR" sz="900" dirty="0"/>
              <a:t>Step 6) Plasma Neon -  PDRN </a:t>
            </a:r>
            <a:r>
              <a:rPr lang="ko-KR" altLang="en-US" sz="900" dirty="0"/>
              <a:t>성분</a:t>
            </a:r>
            <a:r>
              <a:rPr lang="en-US" altLang="ko-KR" sz="900" dirty="0"/>
              <a:t>, </a:t>
            </a:r>
            <a:r>
              <a:rPr lang="ko-KR" altLang="en-US" sz="900" dirty="0"/>
              <a:t>재생 앰플 도포</a:t>
            </a:r>
          </a:p>
          <a:p>
            <a:pPr algn="l"/>
            <a:endParaRPr lang="ko-KR" altLang="en-US" sz="900" dirty="0"/>
          </a:p>
          <a:p>
            <a:pPr algn="l"/>
            <a:r>
              <a:rPr lang="en-US" altLang="ko-KR" sz="900" dirty="0"/>
              <a:t>Step 7) </a:t>
            </a:r>
            <a:r>
              <a:rPr lang="en-US" altLang="ko-KR" sz="900" dirty="0" err="1"/>
              <a:t>Cryo</a:t>
            </a:r>
            <a:r>
              <a:rPr lang="en-US" altLang="ko-KR" sz="900" dirty="0"/>
              <a:t> + Electroporation - </a:t>
            </a:r>
            <a:r>
              <a:rPr lang="ko-KR" altLang="en-US" sz="900" dirty="0"/>
              <a:t>재생 앰플 도포 </a:t>
            </a:r>
          </a:p>
        </p:txBody>
      </p:sp>
      <p:sp>
        <p:nvSpPr>
          <p:cNvPr id="3" name="플라즈마 기술소개"/>
          <p:cNvSpPr txBox="1"/>
          <p:nvPr/>
        </p:nvSpPr>
        <p:spPr>
          <a:xfrm>
            <a:off x="107271" y="69592"/>
            <a:ext cx="1695817"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err="1">
                <a:solidFill>
                  <a:schemeClr val="tx1">
                    <a:lumMod val="50000"/>
                  </a:schemeClr>
                </a:solidFill>
              </a:rPr>
              <a:t>du:pla</a:t>
            </a:r>
            <a:r>
              <a:rPr lang="en-US" altLang="ko-KR" sz="900" dirty="0">
                <a:solidFill>
                  <a:schemeClr val="tx1">
                    <a:lumMod val="50000"/>
                  </a:schemeClr>
                </a:solidFill>
              </a:rPr>
              <a:t> </a:t>
            </a:r>
            <a:r>
              <a:rPr lang="en-US" altLang="ko-KR" sz="900" dirty="0" smtClean="0">
                <a:solidFill>
                  <a:schemeClr val="tx1">
                    <a:lumMod val="50000"/>
                  </a:schemeClr>
                </a:solidFill>
              </a:rPr>
              <a:t>and Esthe7 treatment</a:t>
            </a:r>
            <a:endParaRPr sz="900" dirty="0">
              <a:solidFill>
                <a:schemeClr val="tx1">
                  <a:lumMod val="50000"/>
                </a:schemeClr>
              </a:solidFill>
            </a:endParaRPr>
          </a:p>
        </p:txBody>
      </p:sp>
    </p:spTree>
    <p:extLst>
      <p:ext uri="{BB962C8B-B14F-4D97-AF65-F5344CB8AC3E}">
        <p14:creationId xmlns:p14="http://schemas.microsoft.com/office/powerpoint/2010/main" val="279156199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91" y="942666"/>
            <a:ext cx="182896" cy="128027"/>
          </a:xfrm>
          <a:prstGeom prst="rect">
            <a:avLst/>
          </a:prstGeom>
        </p:spPr>
      </p:pic>
      <p:sp>
        <p:nvSpPr>
          <p:cNvPr id="218" name="직사각형"/>
          <p:cNvSpPr/>
          <p:nvPr/>
        </p:nvSpPr>
        <p:spPr>
          <a:xfrm>
            <a:off x="198841" y="1701222"/>
            <a:ext cx="3375632" cy="241980"/>
          </a:xfrm>
          <a:prstGeom prst="rect">
            <a:avLst/>
          </a:prstGeom>
          <a:solidFill>
            <a:srgbClr val="FEAD00">
              <a:alpha val="26192"/>
            </a:srgbClr>
          </a:solidFill>
          <a:ln w="12700">
            <a:miter lim="400000"/>
          </a:ln>
        </p:spPr>
        <p:txBody>
          <a:bodyPr lIns="7858" tIns="7858" rIns="7858" bIns="7858" anchor="ctr"/>
          <a:lstStyle/>
          <a:p>
            <a:pPr algn="l"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19" name="직사각형"/>
          <p:cNvSpPr/>
          <p:nvPr/>
        </p:nvSpPr>
        <p:spPr>
          <a:xfrm>
            <a:off x="211541" y="1256566"/>
            <a:ext cx="3362932" cy="241981"/>
          </a:xfrm>
          <a:prstGeom prst="rect">
            <a:avLst/>
          </a:prstGeom>
          <a:solidFill>
            <a:srgbClr val="FEAD00">
              <a:alpha val="26192"/>
            </a:srgbClr>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20" name="직사각형"/>
          <p:cNvSpPr/>
          <p:nvPr/>
        </p:nvSpPr>
        <p:spPr>
          <a:xfrm>
            <a:off x="211541" y="628700"/>
            <a:ext cx="3362932" cy="274886"/>
          </a:xfrm>
          <a:prstGeom prst="rect">
            <a:avLst/>
          </a:prstGeom>
          <a:solidFill>
            <a:srgbClr val="FEAD00">
              <a:alpha val="26192"/>
            </a:srgbClr>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22" name="SCI Class Paper :  살균 효과"/>
          <p:cNvSpPr txBox="1"/>
          <p:nvPr/>
        </p:nvSpPr>
        <p:spPr>
          <a:xfrm>
            <a:off x="196624" y="490548"/>
            <a:ext cx="1051410" cy="928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500" b="1">
                <a:solidFill>
                  <a:srgbClr val="0076BA"/>
                </a:solidFill>
                <a:latin typeface="나눔고딕"/>
                <a:ea typeface="나눔고딕"/>
                <a:cs typeface="나눔고딕"/>
                <a:sym typeface="나눔고딕"/>
              </a:defRPr>
            </a:lvl1pPr>
          </a:lstStyle>
          <a:p>
            <a:r>
              <a:rPr dirty="0">
                <a:solidFill>
                  <a:schemeClr val="accent6">
                    <a:lumMod val="75000"/>
                  </a:schemeClr>
                </a:solidFill>
                <a:latin typeface="나눔고딕" panose="020D0604000000000000" pitchFamily="50" charset="-127"/>
                <a:ea typeface="나눔고딕" panose="020D0604000000000000" pitchFamily="50" charset="-127"/>
              </a:rPr>
              <a:t>SCI Class Paper : </a:t>
            </a:r>
            <a:r>
              <a:rPr lang="en-US" altLang="ko-KR" dirty="0">
                <a:solidFill>
                  <a:schemeClr val="accent6">
                    <a:lumMod val="75000"/>
                  </a:schemeClr>
                </a:solidFill>
                <a:latin typeface="나눔고딕" panose="020D0604000000000000" pitchFamily="50" charset="-127"/>
                <a:ea typeface="나눔고딕" panose="020D0604000000000000" pitchFamily="50" charset="-127"/>
              </a:rPr>
              <a:t>sterilization effect</a:t>
            </a:r>
            <a:endParaRPr dirty="0">
              <a:solidFill>
                <a:schemeClr val="accent6">
                  <a:lumMod val="75000"/>
                </a:schemeClr>
              </a:solidFill>
              <a:latin typeface="나눔고딕" panose="020D0604000000000000" pitchFamily="50" charset="-127"/>
              <a:ea typeface="나눔고딕" panose="020D0604000000000000" pitchFamily="50" charset="-127"/>
            </a:endParaRPr>
          </a:p>
        </p:txBody>
      </p:sp>
      <p:sp>
        <p:nvSpPr>
          <p:cNvPr id="223" name="냉기압(CAP) 플라즈마는 여러 연구에서 박테리아, 곰팡이, 바이러스를 효과적으로 살균하는 방법이라고 증명되었으며, 미생물의 내성이 생기지 않습니다.…"/>
          <p:cNvSpPr txBox="1"/>
          <p:nvPr/>
        </p:nvSpPr>
        <p:spPr>
          <a:xfrm>
            <a:off x="472199" y="651468"/>
            <a:ext cx="3116077" cy="2313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p>
            <a:pPr algn="l">
              <a:defRPr sz="350">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Cold-air pressure (CAP) plasma has been proven in several studies to be an effective way to kill bacteria, fungi, and viruses, and does not develop </a:t>
            </a:r>
          </a:p>
          <a:p>
            <a:pPr algn="l">
              <a:defRPr sz="350">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microbial resistance. A two-minute cold-pressure treatment with plasma is effective against a variety of bacteria, including important skin and wound </a:t>
            </a:r>
          </a:p>
          <a:p>
            <a:pPr algn="l">
              <a:defRPr sz="350">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pathogens such as Escherichia coli, group A streptococci, methicillin-resistant Staphylococcus aureus (MRSA), and Pseudomonas aeruginosa.</a:t>
            </a:r>
          </a:p>
          <a:p>
            <a:pPr algn="l">
              <a:defRPr sz="350">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It has also been shown in vitro that clinically relevant fungi can be eliminated with cold-pressure plasma.</a:t>
            </a:r>
            <a:endParaRPr dirty="0">
              <a:latin typeface="나눔고딕" panose="020D0604000000000000" pitchFamily="50" charset="-127"/>
              <a:ea typeface="나눔고딕" panose="020D0604000000000000" pitchFamily="50" charset="-127"/>
            </a:endParaRPr>
          </a:p>
        </p:txBody>
      </p:sp>
      <p:sp>
        <p:nvSpPr>
          <p:cNvPr id="224" name="01"/>
          <p:cNvSpPr txBox="1"/>
          <p:nvPr/>
        </p:nvSpPr>
        <p:spPr>
          <a:xfrm>
            <a:off x="329459" y="712041"/>
            <a:ext cx="108844" cy="108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600" b="1">
                <a:solidFill>
                  <a:srgbClr val="0076BA"/>
                </a:solidFill>
                <a:latin typeface="나눔고딕"/>
                <a:ea typeface="나눔고딕"/>
                <a:cs typeface="나눔고딕"/>
                <a:sym typeface="나눔고딕"/>
              </a:defRPr>
            </a:lvl1pPr>
          </a:lstStyle>
          <a:p>
            <a:r>
              <a:rPr dirty="0">
                <a:latin typeface="나눔고딕" panose="020D0604000000000000" pitchFamily="50" charset="-127"/>
                <a:ea typeface="나눔고딕" panose="020D0604000000000000" pitchFamily="50" charset="-127"/>
              </a:rPr>
              <a:t>01</a:t>
            </a:r>
          </a:p>
        </p:txBody>
      </p:sp>
      <p:sp>
        <p:nvSpPr>
          <p:cNvPr id="225" name="source"/>
          <p:cNvSpPr txBox="1"/>
          <p:nvPr/>
        </p:nvSpPr>
        <p:spPr>
          <a:xfrm>
            <a:off x="336192" y="978223"/>
            <a:ext cx="134493" cy="62036"/>
          </a:xfrm>
          <a:prstGeom prst="rect">
            <a:avLst/>
          </a:prstGeom>
          <a:solidFill>
            <a:srgbClr val="ED220D"/>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defTabSz="160513">
              <a:defRPr sz="300">
                <a:solidFill>
                  <a:srgbClr val="FFFFFF"/>
                </a:solidFill>
                <a:latin typeface="Helvetica Neue Medium"/>
                <a:ea typeface="Helvetica Neue Medium"/>
                <a:cs typeface="Helvetica Neue Medium"/>
                <a:sym typeface="Helvetica Neue Medium"/>
              </a:defRPr>
            </a:lvl1pPr>
          </a:lstStyle>
          <a:p>
            <a:r>
              <a:rPr dirty="0">
                <a:latin typeface="나눔고딕" panose="020D0604000000000000" pitchFamily="50" charset="-127"/>
                <a:ea typeface="나눔고딕" panose="020D0604000000000000" pitchFamily="50" charset="-127"/>
                <a:cs typeface="Arial" panose="020B0604020202020204" pitchFamily="34" charset="0"/>
              </a:rPr>
              <a:t>source</a:t>
            </a:r>
          </a:p>
        </p:txBody>
      </p:sp>
      <p:sp>
        <p:nvSpPr>
          <p:cNvPr id="226" name="Thoralf Bernhardt and 5 others, Plasma Medicine :…"/>
          <p:cNvSpPr txBox="1"/>
          <p:nvPr/>
        </p:nvSpPr>
        <p:spPr>
          <a:xfrm>
            <a:off x="535628" y="955140"/>
            <a:ext cx="2136643" cy="108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p>
            <a:pPr algn="l">
              <a:defRPr sz="300" b="1">
                <a:solidFill>
                  <a:srgbClr val="000000"/>
                </a:solidFill>
                <a:latin typeface="+mj-lt"/>
                <a:ea typeface="+mj-ea"/>
                <a:cs typeface="+mj-cs"/>
                <a:sym typeface="Helvetica Neue"/>
              </a:defRPr>
            </a:pPr>
            <a:r>
              <a:rPr dirty="0" err="1">
                <a:latin typeface="나눔고딕" panose="020D0604000000000000" pitchFamily="50" charset="-127"/>
                <a:ea typeface="나눔고딕" panose="020D0604000000000000" pitchFamily="50" charset="-127"/>
                <a:cs typeface="Arial" panose="020B0604020202020204" pitchFamily="34" charset="0"/>
              </a:rPr>
              <a:t>Thoralf</a:t>
            </a:r>
            <a:r>
              <a:rPr dirty="0">
                <a:latin typeface="나눔고딕" panose="020D0604000000000000" pitchFamily="50" charset="-127"/>
                <a:ea typeface="나눔고딕" panose="020D0604000000000000" pitchFamily="50" charset="-127"/>
                <a:cs typeface="Arial" panose="020B0604020202020204" pitchFamily="34" charset="0"/>
              </a:rPr>
              <a:t> Bernhardt and 5 others, Plasma Medicine : </a:t>
            </a:r>
          </a:p>
          <a:p>
            <a:pPr algn="l">
              <a:defRPr sz="300">
                <a:solidFill>
                  <a:srgbClr val="000000"/>
                </a:solidFill>
                <a:latin typeface="+mj-lt"/>
                <a:ea typeface="+mj-ea"/>
                <a:cs typeface="+mj-cs"/>
                <a:sym typeface="Helvetica Neue"/>
              </a:defRPr>
            </a:pPr>
            <a:r>
              <a:rPr dirty="0">
                <a:latin typeface="나눔고딕" panose="020D0604000000000000" pitchFamily="50" charset="-127"/>
                <a:ea typeface="나눔고딕" panose="020D0604000000000000" pitchFamily="50" charset="-127"/>
                <a:cs typeface="Arial" panose="020B0604020202020204" pitchFamily="34" charset="0"/>
              </a:rPr>
              <a:t>Applications of Cold Atmospheric </a:t>
            </a:r>
            <a:r>
              <a:rPr dirty="0" err="1">
                <a:latin typeface="나눔고딕" panose="020D0604000000000000" pitchFamily="50" charset="-127"/>
                <a:ea typeface="나눔고딕" panose="020D0604000000000000" pitchFamily="50" charset="-127"/>
                <a:cs typeface="Arial" panose="020B0604020202020204" pitchFamily="34" charset="0"/>
              </a:rPr>
              <a:t>PressurePlasma</a:t>
            </a:r>
            <a:r>
              <a:rPr dirty="0">
                <a:latin typeface="나눔고딕" panose="020D0604000000000000" pitchFamily="50" charset="-127"/>
                <a:ea typeface="나눔고딕" panose="020D0604000000000000" pitchFamily="50" charset="-127"/>
                <a:cs typeface="Arial" panose="020B0604020202020204" pitchFamily="34" charset="0"/>
              </a:rPr>
              <a:t> in Dermatology, Oxidative Medicine and Cellular Longevity, Volume</a:t>
            </a:r>
          </a:p>
        </p:txBody>
      </p:sp>
      <p:sp>
        <p:nvSpPr>
          <p:cNvPr id="227" name="SCI Class Paper :  상처 치유 &amp; 조직 재생"/>
          <p:cNvSpPr txBox="1"/>
          <p:nvPr/>
        </p:nvSpPr>
        <p:spPr>
          <a:xfrm>
            <a:off x="211541" y="1133835"/>
            <a:ext cx="1660551" cy="928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500" b="1">
                <a:solidFill>
                  <a:srgbClr val="0076BA"/>
                </a:solidFill>
                <a:latin typeface="나눔고딕"/>
                <a:ea typeface="나눔고딕"/>
                <a:cs typeface="나눔고딕"/>
                <a:sym typeface="나눔고딕"/>
              </a:defRPr>
            </a:lvl1pPr>
          </a:lstStyle>
          <a:p>
            <a:r>
              <a:rPr dirty="0">
                <a:solidFill>
                  <a:schemeClr val="accent6">
                    <a:lumMod val="75000"/>
                  </a:schemeClr>
                </a:solidFill>
                <a:latin typeface="나눔고딕" panose="020D0604000000000000" pitchFamily="50" charset="-127"/>
                <a:ea typeface="나눔고딕" panose="020D0604000000000000" pitchFamily="50" charset="-127"/>
              </a:rPr>
              <a:t>SCI Class Paper : </a:t>
            </a:r>
            <a:r>
              <a:rPr lang="en-US" dirty="0">
                <a:solidFill>
                  <a:schemeClr val="accent6">
                    <a:lumMod val="75000"/>
                  </a:schemeClr>
                </a:solidFill>
                <a:latin typeface="나눔고딕" panose="020D0604000000000000" pitchFamily="50" charset="-127"/>
                <a:ea typeface="나눔고딕" panose="020D0604000000000000" pitchFamily="50" charset="-127"/>
              </a:rPr>
              <a:t>Wound Healing &amp; Tissue Regeneration</a:t>
            </a:r>
            <a:endParaRPr dirty="0">
              <a:solidFill>
                <a:schemeClr val="accent6">
                  <a:lumMod val="75000"/>
                </a:schemeClr>
              </a:solidFill>
              <a:latin typeface="나눔고딕" panose="020D0604000000000000" pitchFamily="50" charset="-127"/>
              <a:ea typeface="나눔고딕" panose="020D0604000000000000" pitchFamily="50" charset="-127"/>
            </a:endParaRPr>
          </a:p>
        </p:txBody>
      </p:sp>
      <p:sp>
        <p:nvSpPr>
          <p:cNvPr id="228" name="플라즈마는 조직을 손상시키지 않고, 안전하고 효과적인 방법으로 상처를 치유하고 피부조직을 재생시킵니다.…"/>
          <p:cNvSpPr txBox="1"/>
          <p:nvPr/>
        </p:nvSpPr>
        <p:spPr>
          <a:xfrm>
            <a:off x="486657" y="1312161"/>
            <a:ext cx="2271295"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p>
            <a:pPr algn="l">
              <a:defRPr sz="450">
                <a:solidFill>
                  <a:srgbClr val="000000"/>
                </a:solidFill>
                <a:latin typeface="+mj-lt"/>
                <a:ea typeface="+mj-ea"/>
                <a:cs typeface="+mj-cs"/>
                <a:sym typeface="Helvetica Neue"/>
              </a:defRPr>
            </a:pPr>
            <a:r>
              <a:rPr lang="en-US" sz="350" dirty="0">
                <a:latin typeface="나눔고딕" panose="020D0604000000000000" pitchFamily="50" charset="-127"/>
                <a:ea typeface="나눔고딕" panose="020D0604000000000000" pitchFamily="50" charset="-127"/>
              </a:rPr>
              <a:t>Plasma heals wounds and regenerates skin tissue in a safe and effective way without damaging tissues.</a:t>
            </a:r>
          </a:p>
          <a:p>
            <a:pPr algn="l">
              <a:defRPr sz="450">
                <a:solidFill>
                  <a:srgbClr val="000000"/>
                </a:solidFill>
                <a:latin typeface="+mj-lt"/>
                <a:ea typeface="+mj-ea"/>
                <a:cs typeface="+mj-cs"/>
                <a:sym typeface="Helvetica Neue"/>
              </a:defRPr>
            </a:pPr>
            <a:r>
              <a:rPr lang="en-US" sz="350" dirty="0">
                <a:latin typeface="나눔고딕" panose="020D0604000000000000" pitchFamily="50" charset="-127"/>
                <a:ea typeface="나눔고딕" panose="020D0604000000000000" pitchFamily="50" charset="-127"/>
              </a:rPr>
              <a:t>The nitric oxide (NO) produced by plasma plays an important role in healing wounds and creating skin tissue.</a:t>
            </a:r>
            <a:endParaRPr sz="350" dirty="0">
              <a:latin typeface="나눔고딕" panose="020D0604000000000000" pitchFamily="50" charset="-127"/>
              <a:ea typeface="나눔고딕" panose="020D0604000000000000" pitchFamily="50" charset="-127"/>
            </a:endParaRPr>
          </a:p>
        </p:txBody>
      </p:sp>
      <p:sp>
        <p:nvSpPr>
          <p:cNvPr id="229" name="01"/>
          <p:cNvSpPr txBox="1"/>
          <p:nvPr/>
        </p:nvSpPr>
        <p:spPr>
          <a:xfrm>
            <a:off x="329459" y="1320527"/>
            <a:ext cx="108844" cy="108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600" b="1">
                <a:solidFill>
                  <a:srgbClr val="0076BA"/>
                </a:solidFill>
                <a:latin typeface="나눔고딕"/>
                <a:ea typeface="나눔고딕"/>
                <a:cs typeface="나눔고딕"/>
                <a:sym typeface="나눔고딕"/>
              </a:defRPr>
            </a:lvl1pPr>
          </a:lstStyle>
          <a:p>
            <a:r>
              <a:rPr dirty="0">
                <a:latin typeface="나눔고딕" panose="020D0604000000000000" pitchFamily="50" charset="-127"/>
                <a:ea typeface="나눔고딕" panose="020D0604000000000000" pitchFamily="50" charset="-127"/>
              </a:rPr>
              <a:t>01</a:t>
            </a:r>
          </a:p>
        </p:txBody>
      </p:sp>
      <p:sp>
        <p:nvSpPr>
          <p:cNvPr id="231" name="Gregory Fridmanand 5 others, Applied Plasma Medicine, Plasma Processes and Polymers,2008, 5"/>
          <p:cNvSpPr txBox="1"/>
          <p:nvPr/>
        </p:nvSpPr>
        <p:spPr>
          <a:xfrm>
            <a:off x="540502" y="1562516"/>
            <a:ext cx="1800012" cy="6203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a:defRPr sz="300" b="1">
                <a:solidFill>
                  <a:srgbClr val="000000"/>
                </a:solidFill>
                <a:latin typeface="+mj-lt"/>
                <a:ea typeface="+mj-ea"/>
                <a:cs typeface="+mj-cs"/>
                <a:sym typeface="Helvetica Neue"/>
              </a:defRPr>
            </a:lvl1pPr>
          </a:lstStyle>
          <a:p>
            <a:r>
              <a:rPr dirty="0">
                <a:latin typeface="나눔고딕" panose="020D0604000000000000" pitchFamily="50" charset="-127"/>
                <a:ea typeface="나눔고딕" panose="020D0604000000000000" pitchFamily="50" charset="-127"/>
                <a:cs typeface="Arial" panose="020B0604020202020204" pitchFamily="34" charset="0"/>
              </a:rPr>
              <a:t>Gregory </a:t>
            </a:r>
            <a:r>
              <a:rPr dirty="0" err="1">
                <a:latin typeface="나눔고딕" panose="020D0604000000000000" pitchFamily="50" charset="-127"/>
                <a:ea typeface="나눔고딕" panose="020D0604000000000000" pitchFamily="50" charset="-127"/>
                <a:cs typeface="Arial" panose="020B0604020202020204" pitchFamily="34" charset="0"/>
              </a:rPr>
              <a:t>Fridmanand</a:t>
            </a:r>
            <a:r>
              <a:rPr dirty="0">
                <a:latin typeface="나눔고딕" panose="020D0604000000000000" pitchFamily="50" charset="-127"/>
                <a:ea typeface="나눔고딕" panose="020D0604000000000000" pitchFamily="50" charset="-127"/>
                <a:cs typeface="Arial" panose="020B0604020202020204" pitchFamily="34" charset="0"/>
              </a:rPr>
              <a:t> 5 others, Applied Plasma Medicine, Plasma Processes and Polymers,2008, 5</a:t>
            </a:r>
          </a:p>
        </p:txBody>
      </p:sp>
      <p:sp>
        <p:nvSpPr>
          <p:cNvPr id="232" name="플라즈마의 살균과 피부 조직을 생성하는 효과는 상처를 치료하는 것으로 나타냅니다. 여러 in vitro 연구는 플라즈마가…"/>
          <p:cNvSpPr txBox="1"/>
          <p:nvPr/>
        </p:nvSpPr>
        <p:spPr>
          <a:xfrm>
            <a:off x="469318" y="1766350"/>
            <a:ext cx="3026281"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algn="l">
              <a:defRPr sz="350">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The bactericidal and skin tissue-generating effects of plasma have been shown to heal wounds. Several in vitro studies demonstrate that plasma not only forms blood vessels but also proliferates and migrates cells.</a:t>
            </a:r>
            <a:endParaRPr dirty="0">
              <a:latin typeface="나눔고딕" panose="020D0604000000000000" pitchFamily="50" charset="-127"/>
              <a:ea typeface="나눔고딕" panose="020D0604000000000000" pitchFamily="50" charset="-127"/>
            </a:endParaRPr>
          </a:p>
        </p:txBody>
      </p:sp>
      <p:sp>
        <p:nvSpPr>
          <p:cNvPr id="233" name="02"/>
          <p:cNvSpPr txBox="1"/>
          <p:nvPr/>
        </p:nvSpPr>
        <p:spPr>
          <a:xfrm>
            <a:off x="329459" y="1768110"/>
            <a:ext cx="108844" cy="10820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600" b="1">
                <a:solidFill>
                  <a:srgbClr val="0076BA"/>
                </a:solidFill>
                <a:latin typeface="나눔고딕"/>
                <a:ea typeface="나눔고딕"/>
                <a:cs typeface="나눔고딕"/>
                <a:sym typeface="나눔고딕"/>
              </a:defRPr>
            </a:lvl1pPr>
          </a:lstStyle>
          <a:p>
            <a:r>
              <a:rPr dirty="0">
                <a:latin typeface="나눔고딕" panose="020D0604000000000000" pitchFamily="50" charset="-127"/>
                <a:ea typeface="나눔고딕" panose="020D0604000000000000" pitchFamily="50" charset="-127"/>
              </a:rPr>
              <a:t>02</a:t>
            </a:r>
          </a:p>
        </p:txBody>
      </p:sp>
      <p:sp>
        <p:nvSpPr>
          <p:cNvPr id="235" name="Thomas Von Woedtke and 4 others, Plasma Medicine  :  A Field of Applied Redox Biology, In Vivo 33: 1011-1026 (2019)"/>
          <p:cNvSpPr txBox="1"/>
          <p:nvPr/>
        </p:nvSpPr>
        <p:spPr>
          <a:xfrm>
            <a:off x="530815" y="2014311"/>
            <a:ext cx="2197557" cy="6203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p>
            <a:pPr algn="l">
              <a:defRPr sz="300" b="1">
                <a:solidFill>
                  <a:srgbClr val="000000"/>
                </a:solidFill>
                <a:latin typeface="+mj-lt"/>
                <a:ea typeface="+mj-ea"/>
                <a:cs typeface="+mj-cs"/>
                <a:sym typeface="Helvetica Neue"/>
              </a:defRPr>
            </a:pPr>
            <a:r>
              <a:rPr dirty="0">
                <a:latin typeface="나눔고딕" panose="020D0604000000000000" pitchFamily="50" charset="-127"/>
                <a:ea typeface="나눔고딕" panose="020D0604000000000000" pitchFamily="50" charset="-127"/>
                <a:cs typeface="Arial" panose="020B0604020202020204" pitchFamily="34" charset="0"/>
              </a:rPr>
              <a:t>Thomas Von </a:t>
            </a:r>
            <a:r>
              <a:rPr dirty="0" err="1">
                <a:latin typeface="나눔고딕" panose="020D0604000000000000" pitchFamily="50" charset="-127"/>
                <a:ea typeface="나눔고딕" panose="020D0604000000000000" pitchFamily="50" charset="-127"/>
                <a:cs typeface="Arial" panose="020B0604020202020204" pitchFamily="34" charset="0"/>
              </a:rPr>
              <a:t>Woedtke</a:t>
            </a:r>
            <a:r>
              <a:rPr dirty="0">
                <a:latin typeface="나눔고딕" panose="020D0604000000000000" pitchFamily="50" charset="-127"/>
                <a:ea typeface="나눔고딕" panose="020D0604000000000000" pitchFamily="50" charset="-127"/>
                <a:cs typeface="Arial" panose="020B0604020202020204" pitchFamily="34" charset="0"/>
              </a:rPr>
              <a:t> and 4 others, Plasma Medicine  : </a:t>
            </a:r>
            <a:r>
              <a:rPr b="0" dirty="0">
                <a:latin typeface="나눔고딕" panose="020D0604000000000000" pitchFamily="50" charset="-127"/>
                <a:ea typeface="나눔고딕" panose="020D0604000000000000" pitchFamily="50" charset="-127"/>
                <a:cs typeface="Arial" panose="020B0604020202020204" pitchFamily="34" charset="0"/>
              </a:rPr>
              <a:t> A Field of Applied Redox Biology, In Vivo 33: 1011-1026 (2019)</a:t>
            </a:r>
          </a:p>
        </p:txBody>
      </p:sp>
      <p:sp>
        <p:nvSpPr>
          <p:cNvPr id="22" name="플라즈마 기술소개"/>
          <p:cNvSpPr txBox="1"/>
          <p:nvPr/>
        </p:nvSpPr>
        <p:spPr>
          <a:xfrm>
            <a:off x="107271" y="69592"/>
            <a:ext cx="759663"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latin typeface="나눔고딕" panose="020D0604000000000000" pitchFamily="50" charset="-127"/>
                <a:ea typeface="나눔고딕" panose="020D0604000000000000" pitchFamily="50" charset="-127"/>
              </a:rPr>
              <a:t>clinical papers</a:t>
            </a:r>
            <a:endParaRPr sz="900" dirty="0">
              <a:solidFill>
                <a:schemeClr val="tx1">
                  <a:lumMod val="50000"/>
                </a:schemeClr>
              </a:solidFill>
              <a:latin typeface="나눔고딕" panose="020D0604000000000000" pitchFamily="50" charset="-127"/>
              <a:ea typeface="나눔고딕" panose="020D0604000000000000" pitchFamily="50" charset="-127"/>
            </a:endParaRPr>
          </a:p>
        </p:txBody>
      </p:sp>
      <p:pic>
        <p:nvPicPr>
          <p:cNvPr id="23" name="그림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pic>
        <p:nvPicPr>
          <p:cNvPr id="26" name="그림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09" y="1529389"/>
            <a:ext cx="182896" cy="128027"/>
          </a:xfrm>
          <a:prstGeom prst="rect">
            <a:avLst/>
          </a:prstGeom>
        </p:spPr>
      </p:pic>
      <p:sp>
        <p:nvSpPr>
          <p:cNvPr id="27" name="source"/>
          <p:cNvSpPr txBox="1"/>
          <p:nvPr/>
        </p:nvSpPr>
        <p:spPr>
          <a:xfrm>
            <a:off x="331010" y="1564946"/>
            <a:ext cx="134493" cy="62036"/>
          </a:xfrm>
          <a:prstGeom prst="rect">
            <a:avLst/>
          </a:prstGeom>
          <a:solidFill>
            <a:srgbClr val="ED220D"/>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defTabSz="160513">
              <a:defRPr sz="300">
                <a:solidFill>
                  <a:srgbClr val="FFFFFF"/>
                </a:solidFill>
                <a:latin typeface="Helvetica Neue Medium"/>
                <a:ea typeface="Helvetica Neue Medium"/>
                <a:cs typeface="Helvetica Neue Medium"/>
                <a:sym typeface="Helvetica Neue Medium"/>
              </a:defRPr>
            </a:lvl1pPr>
          </a:lstStyle>
          <a:p>
            <a:r>
              <a:rPr dirty="0">
                <a:latin typeface="나눔고딕" panose="020D0604000000000000" pitchFamily="50" charset="-127"/>
                <a:ea typeface="나눔고딕" panose="020D0604000000000000" pitchFamily="50" charset="-127"/>
                <a:cs typeface="Arial" panose="020B0604020202020204" pitchFamily="34" charset="0"/>
              </a:rPr>
              <a:t>source</a:t>
            </a:r>
          </a:p>
        </p:txBody>
      </p:sp>
      <p:pic>
        <p:nvPicPr>
          <p:cNvPr id="28" name="그림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23" y="1986225"/>
            <a:ext cx="182896" cy="128027"/>
          </a:xfrm>
          <a:prstGeom prst="rect">
            <a:avLst/>
          </a:prstGeom>
        </p:spPr>
      </p:pic>
      <p:sp>
        <p:nvSpPr>
          <p:cNvPr id="29" name="source"/>
          <p:cNvSpPr txBox="1"/>
          <p:nvPr/>
        </p:nvSpPr>
        <p:spPr>
          <a:xfrm>
            <a:off x="335724" y="2021782"/>
            <a:ext cx="134493" cy="62036"/>
          </a:xfrm>
          <a:prstGeom prst="rect">
            <a:avLst/>
          </a:prstGeom>
          <a:solidFill>
            <a:srgbClr val="ED220D"/>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defTabSz="160513">
              <a:defRPr sz="300">
                <a:solidFill>
                  <a:srgbClr val="FFFFFF"/>
                </a:solidFill>
                <a:latin typeface="Helvetica Neue Medium"/>
                <a:ea typeface="Helvetica Neue Medium"/>
                <a:cs typeface="Helvetica Neue Medium"/>
                <a:sym typeface="Helvetica Neue Medium"/>
              </a:defRPr>
            </a:lvl1pPr>
          </a:lstStyle>
          <a:p>
            <a:r>
              <a:rPr dirty="0">
                <a:latin typeface="나눔고딕" panose="020D0604000000000000" pitchFamily="50" charset="-127"/>
                <a:ea typeface="나눔고딕" panose="020D0604000000000000" pitchFamily="50" charset="-127"/>
                <a:cs typeface="Arial" panose="020B0604020202020204" pitchFamily="34" charset="0"/>
              </a:rPr>
              <a:t>source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3" name="플라즈마 기술소개"/>
          <p:cNvSpPr txBox="1"/>
          <p:nvPr/>
        </p:nvSpPr>
        <p:spPr>
          <a:xfrm>
            <a:off x="107271" y="69592"/>
            <a:ext cx="886301"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sz="900" dirty="0">
                <a:solidFill>
                  <a:schemeClr val="tx1">
                    <a:lumMod val="50000"/>
                  </a:schemeClr>
                </a:solidFill>
                <a:latin typeface="나눔고딕" panose="020D0604000000000000" pitchFamily="50" charset="-127"/>
                <a:ea typeface="나눔고딕" panose="020D0604000000000000" pitchFamily="50" charset="-127"/>
              </a:rPr>
              <a:t>3 types of lamps</a:t>
            </a:r>
            <a:endParaRPr sz="900" dirty="0">
              <a:solidFill>
                <a:schemeClr val="tx1">
                  <a:lumMod val="50000"/>
                </a:schemeClr>
              </a:solidFill>
              <a:latin typeface="나눔고딕" panose="020D0604000000000000" pitchFamily="50" charset="-127"/>
              <a:ea typeface="나눔고딕" panose="020D0604000000000000" pitchFamily="50" charset="-127"/>
            </a:endParaRPr>
          </a:p>
        </p:txBody>
      </p:sp>
      <p:sp>
        <p:nvSpPr>
          <p:cNvPr id="238" name="직사각형"/>
          <p:cNvSpPr/>
          <p:nvPr/>
        </p:nvSpPr>
        <p:spPr>
          <a:xfrm>
            <a:off x="1849811" y="1373098"/>
            <a:ext cx="1543950" cy="127001"/>
          </a:xfrm>
          <a:prstGeom prst="rect">
            <a:avLst/>
          </a:prstGeom>
          <a:solidFill>
            <a:srgbClr val="000000">
              <a:alpha val="16384"/>
            </a:srgbClr>
          </a:solidFill>
          <a:ln w="12700">
            <a:miter lim="400000"/>
          </a:ln>
        </p:spPr>
        <p:txBody>
          <a:bodyPr lIns="7858" tIns="7858" rIns="7858" bIns="7858" anchor="ctr"/>
          <a:lstStyle/>
          <a:p>
            <a:pPr defTabSz="160513">
              <a:defRPr sz="600">
                <a:solidFill>
                  <a:srgbClr val="FFFFFF"/>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240" name="피부 타입에 따라 4가지 타입 중에 선택하여 사용 가능합니다.…"/>
          <p:cNvSpPr txBox="1"/>
          <p:nvPr/>
        </p:nvSpPr>
        <p:spPr>
          <a:xfrm>
            <a:off x="1860909" y="699080"/>
            <a:ext cx="1745510" cy="34865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algn="l">
              <a:lnSpc>
                <a:spcPct val="150000"/>
              </a:lnSpc>
              <a:defRPr>
                <a:solidFill>
                  <a:srgbClr val="000000"/>
                </a:solidFill>
                <a:latin typeface="나눔고딕"/>
                <a:ea typeface="나눔고딕"/>
                <a:cs typeface="나눔고딕"/>
                <a:sym typeface="나눔고딕"/>
              </a:defRPr>
            </a:pPr>
            <a:r>
              <a:rPr lang="en-US" sz="500" dirty="0">
                <a:latin typeface="나눔고딕" panose="020D0604000000000000" pitchFamily="50" charset="-127"/>
                <a:ea typeface="나눔고딕" panose="020D0604000000000000" pitchFamily="50" charset="-127"/>
              </a:rPr>
              <a:t>Depending on your skin type, you can choose from 3 types to use. Depending on the type of gas added to the lamp, the ionized color and effect are different.</a:t>
            </a:r>
            <a:endParaRPr sz="500" dirty="0">
              <a:latin typeface="나눔고딕" panose="020D0604000000000000" pitchFamily="50" charset="-127"/>
              <a:ea typeface="나눔고딕" panose="020D0604000000000000" pitchFamily="50" charset="-127"/>
            </a:endParaRPr>
          </a:p>
        </p:txBody>
      </p:sp>
      <p:pic>
        <p:nvPicPr>
          <p:cNvPr id="241" name="Picture 5" descr="Picture 5"/>
          <p:cNvPicPr>
            <a:picLocks noChangeAspect="1"/>
          </p:cNvPicPr>
          <p:nvPr/>
        </p:nvPicPr>
        <p:blipFill>
          <a:blip r:embed="rId3"/>
          <a:srcRect t="11979"/>
          <a:stretch>
            <a:fillRect/>
          </a:stretch>
        </p:blipFill>
        <p:spPr>
          <a:xfrm>
            <a:off x="378139" y="1373121"/>
            <a:ext cx="661118" cy="775894"/>
          </a:xfrm>
          <a:prstGeom prst="rect">
            <a:avLst/>
          </a:prstGeom>
          <a:ln w="12700">
            <a:miter lim="400000"/>
          </a:ln>
        </p:spPr>
      </p:pic>
      <p:pic>
        <p:nvPicPr>
          <p:cNvPr id="242" name="Picture 6" descr="Picture 6"/>
          <p:cNvPicPr>
            <a:picLocks noChangeAspect="1"/>
          </p:cNvPicPr>
          <p:nvPr/>
        </p:nvPicPr>
        <p:blipFill>
          <a:blip r:embed="rId4"/>
          <a:srcRect t="19269"/>
          <a:stretch>
            <a:fillRect/>
          </a:stretch>
        </p:blipFill>
        <p:spPr>
          <a:xfrm>
            <a:off x="1069153" y="1373098"/>
            <a:ext cx="720857" cy="775922"/>
          </a:xfrm>
          <a:prstGeom prst="rect">
            <a:avLst/>
          </a:prstGeom>
          <a:ln w="12700">
            <a:miter lim="400000"/>
          </a:ln>
        </p:spPr>
      </p:pic>
      <p:sp>
        <p:nvSpPr>
          <p:cNvPr id="243" name="TextBox 8"/>
          <p:cNvSpPr txBox="1"/>
          <p:nvPr/>
        </p:nvSpPr>
        <p:spPr>
          <a:xfrm>
            <a:off x="1903083" y="1401670"/>
            <a:ext cx="422517" cy="758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072" tIns="7072" rIns="7072" bIns="7072">
            <a:spAutoFit/>
          </a:bodyPr>
          <a:lstStyle>
            <a:lvl1pPr algn="l" defTabSz="177800">
              <a:defRPr b="1">
                <a:solidFill>
                  <a:srgbClr val="0076BA"/>
                </a:solidFill>
                <a:latin typeface="나눔고딕"/>
                <a:ea typeface="나눔고딕"/>
                <a:cs typeface="나눔고딕"/>
                <a:sym typeface="나눔고딕"/>
              </a:defRPr>
            </a:lvl1pPr>
          </a:lstStyle>
          <a:p>
            <a:r>
              <a:rPr lang="en-US" dirty="0">
                <a:solidFill>
                  <a:srgbClr val="001E66"/>
                </a:solidFill>
                <a:latin typeface="나눔고딕" panose="020D0604000000000000" pitchFamily="50" charset="-127"/>
                <a:ea typeface="나눔고딕" panose="020D0604000000000000" pitchFamily="50" charset="-127"/>
              </a:rPr>
              <a:t>Usage example</a:t>
            </a:r>
            <a:endParaRPr dirty="0">
              <a:solidFill>
                <a:srgbClr val="001E66"/>
              </a:solidFill>
              <a:latin typeface="나눔고딕" panose="020D0604000000000000" pitchFamily="50" charset="-127"/>
              <a:ea typeface="나눔고딕" panose="020D0604000000000000" pitchFamily="50" charset="-127"/>
            </a:endParaRPr>
          </a:p>
        </p:txBody>
      </p:sp>
      <p:sp>
        <p:nvSpPr>
          <p:cNvPr id="244" name="두피 사용 시…"/>
          <p:cNvSpPr txBox="1"/>
          <p:nvPr/>
        </p:nvSpPr>
        <p:spPr>
          <a:xfrm>
            <a:off x="1849810" y="1535707"/>
            <a:ext cx="1543950" cy="1266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algn="l" defTabSz="177800">
              <a:lnSpc>
                <a:spcPct val="120000"/>
              </a:lnSpc>
              <a:defRPr sz="300" b="1">
                <a:solidFill>
                  <a:srgbClr val="000000"/>
                </a:solidFill>
                <a:latin typeface="나눔고딕"/>
                <a:ea typeface="나눔고딕"/>
                <a:cs typeface="나눔고딕"/>
                <a:sym typeface="나눔고딕"/>
              </a:defRPr>
            </a:pPr>
            <a:r>
              <a:rPr lang="en-US" altLang="ko-KR" dirty="0">
                <a:latin typeface="나눔고딕" panose="020D0604000000000000" pitchFamily="50" charset="-127"/>
                <a:ea typeface="나눔고딕" panose="020D0604000000000000" pitchFamily="50" charset="-127"/>
              </a:rPr>
              <a:t>When using the scalp</a:t>
            </a:r>
            <a:endParaRPr lang="ko-KR" altLang="en-US" dirty="0">
              <a:latin typeface="나눔고딕" panose="020D0604000000000000" pitchFamily="50" charset="-127"/>
              <a:ea typeface="나눔고딕" panose="020D0604000000000000" pitchFamily="50" charset="-127"/>
            </a:endParaRPr>
          </a:p>
          <a:p>
            <a:pPr algn="l" defTabSz="177800">
              <a:lnSpc>
                <a:spcPct val="120000"/>
              </a:lnSpc>
              <a:defRPr sz="300">
                <a:solidFill>
                  <a:srgbClr val="000000"/>
                </a:solidFill>
                <a:latin typeface="맑은 고딕"/>
                <a:ea typeface="맑은 고딕"/>
                <a:cs typeface="맑은 고딕"/>
                <a:sym typeface="맑은 고딕"/>
              </a:defRPr>
            </a:pPr>
            <a:r>
              <a:rPr lang="en-US" altLang="ko-KR" dirty="0">
                <a:latin typeface="나눔고딕" panose="020D0604000000000000" pitchFamily="50" charset="-127"/>
                <a:ea typeface="나눔고딕" panose="020D0604000000000000" pitchFamily="50" charset="-127"/>
              </a:rPr>
              <a:t>Connect a comb-shaped vacuum tube and gently brush it against your scalp.</a:t>
            </a:r>
          </a:p>
        </p:txBody>
      </p:sp>
      <p:pic>
        <p:nvPicPr>
          <p:cNvPr id="5" name="그림 4"/>
          <p:cNvPicPr>
            <a:picLocks noChangeAspect="1"/>
          </p:cNvPicPr>
          <p:nvPr/>
        </p:nvPicPr>
        <p:blipFill rotWithShape="1">
          <a:blip r:embed="rId5">
            <a:extLst>
              <a:ext uri="{28A0092B-C50C-407E-A947-70E740481C1C}">
                <a14:useLocalDpi xmlns:a14="http://schemas.microsoft.com/office/drawing/2010/main" val="0"/>
              </a:ext>
            </a:extLst>
          </a:blip>
          <a:srcRect l="32607"/>
          <a:stretch/>
        </p:blipFill>
        <p:spPr>
          <a:xfrm>
            <a:off x="1118222" y="557308"/>
            <a:ext cx="680985" cy="631550"/>
          </a:xfrm>
          <a:prstGeom prst="rect">
            <a:avLst/>
          </a:prstGeom>
        </p:spPr>
      </p:pic>
      <p:pic>
        <p:nvPicPr>
          <p:cNvPr id="7" name="그림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93" y="557308"/>
            <a:ext cx="1010479" cy="631550"/>
          </a:xfrm>
          <a:prstGeom prst="rect">
            <a:avLst/>
          </a:prstGeom>
        </p:spPr>
      </p:pic>
      <p:pic>
        <p:nvPicPr>
          <p:cNvPr id="18" name="그림 17"/>
          <p:cNvPicPr>
            <a:picLocks noChangeAspect="1"/>
          </p:cNvPicPr>
          <p:nvPr/>
        </p:nvPicPr>
        <p:blipFill rotWithShape="1">
          <a:blip r:embed="rId5">
            <a:extLst>
              <a:ext uri="{28A0092B-C50C-407E-A947-70E740481C1C}">
                <a14:useLocalDpi xmlns:a14="http://schemas.microsoft.com/office/drawing/2010/main" val="0"/>
              </a:ext>
            </a:extLst>
          </a:blip>
          <a:srcRect r="65309"/>
          <a:stretch/>
        </p:blipFill>
        <p:spPr>
          <a:xfrm>
            <a:off x="124276" y="557308"/>
            <a:ext cx="350546" cy="631550"/>
          </a:xfrm>
          <a:prstGeom prst="rect">
            <a:avLst/>
          </a:prstGeom>
        </p:spPr>
      </p:pic>
      <p:pic>
        <p:nvPicPr>
          <p:cNvPr id="14" name="그림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
        <p:nvSpPr>
          <p:cNvPr id="16" name="두피 사용 시…"/>
          <p:cNvSpPr txBox="1"/>
          <p:nvPr/>
        </p:nvSpPr>
        <p:spPr>
          <a:xfrm>
            <a:off x="1849810" y="1667643"/>
            <a:ext cx="1543950" cy="1820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algn="l" defTabSz="177800">
              <a:lnSpc>
                <a:spcPct val="120000"/>
              </a:lnSpc>
              <a:defRPr sz="300" b="1">
                <a:solidFill>
                  <a:srgbClr val="000000"/>
                </a:solidFill>
                <a:latin typeface="나눔고딕"/>
                <a:ea typeface="나눔고딕"/>
                <a:cs typeface="나눔고딕"/>
                <a:sym typeface="나눔고딕"/>
              </a:defRPr>
            </a:pPr>
            <a:r>
              <a:rPr lang="en-US" altLang="ko-KR" dirty="0">
                <a:latin typeface="나눔고딕" panose="020D0604000000000000" pitchFamily="50" charset="-127"/>
                <a:ea typeface="나눔고딕" panose="020D0604000000000000" pitchFamily="50" charset="-127"/>
              </a:rPr>
              <a:t>meridians, lymph circulation</a:t>
            </a:r>
            <a:endParaRPr dirty="0">
              <a:latin typeface="나눔고딕" panose="020D0604000000000000" pitchFamily="50" charset="-127"/>
              <a:ea typeface="나눔고딕" panose="020D0604000000000000" pitchFamily="50" charset="-127"/>
            </a:endParaRPr>
          </a:p>
          <a:p>
            <a:pPr algn="l" defTabSz="177800">
              <a:lnSpc>
                <a:spcPct val="120000"/>
              </a:lnSpc>
              <a:defRPr sz="300">
                <a:solidFill>
                  <a:srgbClr val="000000"/>
                </a:solidFill>
                <a:latin typeface="맑은 고딕"/>
                <a:ea typeface="맑은 고딕"/>
                <a:cs typeface="맑은 고딕"/>
                <a:sym typeface="맑은 고딕"/>
              </a:defRPr>
            </a:pPr>
            <a:r>
              <a:rPr lang="en-US" altLang="ko-KR" dirty="0">
                <a:latin typeface="나눔고딕" panose="020D0604000000000000" pitchFamily="50" charset="-127"/>
                <a:ea typeface="나눔고딕" panose="020D0604000000000000" pitchFamily="50" charset="-127"/>
              </a:rPr>
              <a:t>Stimulate blood points with a vacuum tube of a narrow area, and rub the lymph nodes along the lymph nodes with a vacuum tube of a wide area</a:t>
            </a:r>
            <a:endParaRPr dirty="0">
              <a:latin typeface="나눔고딕" panose="020D0604000000000000" pitchFamily="50" charset="-127"/>
              <a:ea typeface="나눔고딕" panose="020D0604000000000000" pitchFamily="50" charset="-127"/>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2" name="APICOECTOMY"/>
          <p:cNvSpPr txBox="1"/>
          <p:nvPr/>
        </p:nvSpPr>
        <p:spPr>
          <a:xfrm>
            <a:off x="207692" y="423120"/>
            <a:ext cx="973108" cy="92814"/>
          </a:xfrm>
          <a:prstGeom prst="rect">
            <a:avLst/>
          </a:prstGeom>
          <a:solidFill>
            <a:schemeClr val="accent6">
              <a:lumMod val="20000"/>
              <a:lumOff val="80000"/>
            </a:schemeClr>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lvl1pPr defTabSz="160513">
              <a:defRPr sz="500" b="1">
                <a:solidFill>
                  <a:srgbClr val="000000"/>
                </a:solidFill>
                <a:latin typeface="나눔고딕"/>
                <a:ea typeface="나눔고딕"/>
                <a:cs typeface="나눔고딕"/>
                <a:sym typeface="나눔고딕"/>
              </a:defRPr>
            </a:lvl1pPr>
          </a:lstStyle>
          <a:p>
            <a:r>
              <a:rPr lang="en-US" altLang="ko-KR" dirty="0">
                <a:latin typeface="나눔고딕" panose="020D0604000000000000" pitchFamily="50" charset="-127"/>
                <a:ea typeface="나눔고딕" panose="020D0604000000000000" pitchFamily="50" charset="-127"/>
              </a:rPr>
              <a:t>Inflammation, acne, stomatitis</a:t>
            </a:r>
            <a:endParaRPr dirty="0">
              <a:latin typeface="나눔고딕" panose="020D0604000000000000" pitchFamily="50" charset="-127"/>
              <a:ea typeface="나눔고딕" panose="020D0604000000000000" pitchFamily="50" charset="-127"/>
            </a:endParaRPr>
          </a:p>
        </p:txBody>
      </p:sp>
      <p:sp>
        <p:nvSpPr>
          <p:cNvPr id="303" name="Baseline situation"/>
          <p:cNvSpPr txBox="1"/>
          <p:nvPr/>
        </p:nvSpPr>
        <p:spPr>
          <a:xfrm>
            <a:off x="311414" y="1353602"/>
            <a:ext cx="533640" cy="6973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b="1" dirty="0">
                <a:latin typeface="나눔고딕" panose="020D0604000000000000" pitchFamily="50" charset="-127"/>
                <a:ea typeface="나눔고딕" panose="020D0604000000000000" pitchFamily="50" charset="-127"/>
              </a:rPr>
              <a:t>inflammation from burns</a:t>
            </a:r>
            <a:endParaRPr b="1" dirty="0">
              <a:latin typeface="나눔고딕" panose="020D0604000000000000" pitchFamily="50" charset="-127"/>
              <a:ea typeface="나눔고딕" panose="020D0604000000000000" pitchFamily="50" charset="-127"/>
            </a:endParaRPr>
          </a:p>
        </p:txBody>
      </p:sp>
      <p:sp>
        <p:nvSpPr>
          <p:cNvPr id="304" name="2nd treatment session"/>
          <p:cNvSpPr txBox="1"/>
          <p:nvPr/>
        </p:nvSpPr>
        <p:spPr>
          <a:xfrm>
            <a:off x="993651" y="1347959"/>
            <a:ext cx="657071"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b="1" dirty="0">
                <a:latin typeface="나눔고딕" panose="020D0604000000000000" pitchFamily="50" charset="-127"/>
                <a:ea typeface="나눔고딕" panose="020D0604000000000000" pitchFamily="50" charset="-127"/>
              </a:rPr>
              <a:t>The next day after 1 treatment </a:t>
            </a:r>
          </a:p>
          <a:p>
            <a:pPr algn="ctr"/>
            <a:r>
              <a:rPr lang="en-US" altLang="ko-KR" b="1" dirty="0">
                <a:latin typeface="나눔고딕" panose="020D0604000000000000" pitchFamily="50" charset="-127"/>
                <a:ea typeface="나눔고딕" panose="020D0604000000000000" pitchFamily="50" charset="-127"/>
              </a:rPr>
              <a:t>of </a:t>
            </a:r>
            <a:r>
              <a:rPr lang="en-US" altLang="ko-KR" b="1" dirty="0" err="1">
                <a:latin typeface="나눔고딕" panose="020D0604000000000000" pitchFamily="50" charset="-127"/>
                <a:ea typeface="나눔고딕" panose="020D0604000000000000" pitchFamily="50" charset="-127"/>
              </a:rPr>
              <a:t>dupla</a:t>
            </a:r>
            <a:endParaRPr b="1" dirty="0">
              <a:latin typeface="나눔고딕" panose="020D0604000000000000" pitchFamily="50" charset="-127"/>
              <a:ea typeface="나눔고딕" panose="020D0604000000000000" pitchFamily="50" charset="-127"/>
            </a:endParaRPr>
          </a:p>
        </p:txBody>
      </p:sp>
      <p:pic>
        <p:nvPicPr>
          <p:cNvPr id="3" name="그림 2">
            <a:extLst>
              <a:ext uri="{FF2B5EF4-FFF2-40B4-BE49-F238E27FC236}">
                <a16:creationId xmlns:a16="http://schemas.microsoft.com/office/drawing/2014/main" id="{2CA86F48-2A7B-43B3-8923-B32D3E195A76}"/>
              </a:ext>
            </a:extLst>
          </p:cNvPr>
          <p:cNvPicPr>
            <a:picLocks noChangeAspect="1"/>
          </p:cNvPicPr>
          <p:nvPr/>
        </p:nvPicPr>
        <p:blipFill>
          <a:blip r:embed="rId3"/>
          <a:stretch>
            <a:fillRect/>
          </a:stretch>
        </p:blipFill>
        <p:spPr>
          <a:xfrm>
            <a:off x="199788" y="574907"/>
            <a:ext cx="741924" cy="750059"/>
          </a:xfrm>
          <a:prstGeom prst="rect">
            <a:avLst/>
          </a:prstGeom>
        </p:spPr>
      </p:pic>
      <p:pic>
        <p:nvPicPr>
          <p:cNvPr id="5" name="그림 4">
            <a:extLst>
              <a:ext uri="{FF2B5EF4-FFF2-40B4-BE49-F238E27FC236}">
                <a16:creationId xmlns:a16="http://schemas.microsoft.com/office/drawing/2014/main" id="{2F6CCC36-0FC9-4641-9993-4C2A6ED60E10}"/>
              </a:ext>
            </a:extLst>
          </p:cNvPr>
          <p:cNvPicPr>
            <a:picLocks noChangeAspect="1"/>
          </p:cNvPicPr>
          <p:nvPr/>
        </p:nvPicPr>
        <p:blipFill>
          <a:blip r:embed="rId4"/>
          <a:stretch>
            <a:fillRect/>
          </a:stretch>
        </p:blipFill>
        <p:spPr>
          <a:xfrm>
            <a:off x="941342" y="574907"/>
            <a:ext cx="728712" cy="750058"/>
          </a:xfrm>
          <a:prstGeom prst="rect">
            <a:avLst/>
          </a:prstGeom>
        </p:spPr>
      </p:pic>
      <p:pic>
        <p:nvPicPr>
          <p:cNvPr id="7" name="그림 6">
            <a:extLst>
              <a:ext uri="{FF2B5EF4-FFF2-40B4-BE49-F238E27FC236}">
                <a16:creationId xmlns:a16="http://schemas.microsoft.com/office/drawing/2014/main" id="{CE84D00E-E40B-45F2-A047-4786CFCB15D7}"/>
              </a:ext>
            </a:extLst>
          </p:cNvPr>
          <p:cNvPicPr>
            <a:picLocks noChangeAspect="1"/>
          </p:cNvPicPr>
          <p:nvPr/>
        </p:nvPicPr>
        <p:blipFill>
          <a:blip r:embed="rId5"/>
          <a:stretch>
            <a:fillRect/>
          </a:stretch>
        </p:blipFill>
        <p:spPr>
          <a:xfrm>
            <a:off x="1969084" y="574906"/>
            <a:ext cx="837903" cy="750057"/>
          </a:xfrm>
          <a:prstGeom prst="rect">
            <a:avLst/>
          </a:prstGeom>
        </p:spPr>
      </p:pic>
      <p:pic>
        <p:nvPicPr>
          <p:cNvPr id="9" name="그림 8">
            <a:extLst>
              <a:ext uri="{FF2B5EF4-FFF2-40B4-BE49-F238E27FC236}">
                <a16:creationId xmlns:a16="http://schemas.microsoft.com/office/drawing/2014/main" id="{44196068-7CAB-4DA9-8948-B0DBA0B0AD68}"/>
              </a:ext>
            </a:extLst>
          </p:cNvPr>
          <p:cNvPicPr>
            <a:picLocks noChangeAspect="1"/>
          </p:cNvPicPr>
          <p:nvPr/>
        </p:nvPicPr>
        <p:blipFill>
          <a:blip r:embed="rId6"/>
          <a:stretch>
            <a:fillRect/>
          </a:stretch>
        </p:blipFill>
        <p:spPr>
          <a:xfrm>
            <a:off x="2804702" y="574906"/>
            <a:ext cx="763723" cy="750457"/>
          </a:xfrm>
          <a:prstGeom prst="rect">
            <a:avLst/>
          </a:prstGeom>
        </p:spPr>
      </p:pic>
      <p:sp>
        <p:nvSpPr>
          <p:cNvPr id="20" name="Baseline situation">
            <a:extLst>
              <a:ext uri="{FF2B5EF4-FFF2-40B4-BE49-F238E27FC236}">
                <a16:creationId xmlns:a16="http://schemas.microsoft.com/office/drawing/2014/main" id="{40C1F679-E44A-4E79-953D-2690E84F3718}"/>
              </a:ext>
            </a:extLst>
          </p:cNvPr>
          <p:cNvSpPr txBox="1"/>
          <p:nvPr/>
        </p:nvSpPr>
        <p:spPr>
          <a:xfrm>
            <a:off x="2269680" y="1355147"/>
            <a:ext cx="302808" cy="6973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b="1" dirty="0">
                <a:latin typeface="나눔고딕" panose="020D0604000000000000" pitchFamily="50" charset="-127"/>
                <a:ea typeface="나눔고딕" panose="020D0604000000000000" pitchFamily="50" charset="-127"/>
              </a:rPr>
              <a:t>purulent acne</a:t>
            </a:r>
            <a:endParaRPr b="1" dirty="0">
              <a:latin typeface="나눔고딕" panose="020D0604000000000000" pitchFamily="50" charset="-127"/>
              <a:ea typeface="나눔고딕" panose="020D0604000000000000" pitchFamily="50" charset="-127"/>
            </a:endParaRPr>
          </a:p>
        </p:txBody>
      </p:sp>
      <p:sp>
        <p:nvSpPr>
          <p:cNvPr id="21" name="Baseline situation">
            <a:extLst>
              <a:ext uri="{FF2B5EF4-FFF2-40B4-BE49-F238E27FC236}">
                <a16:creationId xmlns:a16="http://schemas.microsoft.com/office/drawing/2014/main" id="{DCF113A7-1679-4B4C-8606-59B4F9766FA6}"/>
              </a:ext>
            </a:extLst>
          </p:cNvPr>
          <p:cNvSpPr txBox="1"/>
          <p:nvPr/>
        </p:nvSpPr>
        <p:spPr>
          <a:xfrm>
            <a:off x="2808389" y="1355147"/>
            <a:ext cx="756457"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b="1" dirty="0">
                <a:latin typeface="나눔고딕" panose="020D0604000000000000" pitchFamily="50" charset="-127"/>
                <a:ea typeface="나눔고딕" panose="020D0604000000000000" pitchFamily="50" charset="-127"/>
              </a:rPr>
              <a:t>30 minutes after </a:t>
            </a:r>
            <a:r>
              <a:rPr lang="en-US" altLang="ko-KR" b="1" dirty="0" err="1">
                <a:latin typeface="나눔고딕" panose="020D0604000000000000" pitchFamily="50" charset="-127"/>
                <a:ea typeface="나눔고딕" panose="020D0604000000000000" pitchFamily="50" charset="-127"/>
              </a:rPr>
              <a:t>dupla</a:t>
            </a:r>
            <a:r>
              <a:rPr lang="en-US" altLang="ko-KR" b="1" dirty="0">
                <a:latin typeface="나눔고딕" panose="020D0604000000000000" pitchFamily="50" charset="-127"/>
                <a:ea typeface="나눔고딕" panose="020D0604000000000000" pitchFamily="50" charset="-127"/>
              </a:rPr>
              <a:t> 1 treatment </a:t>
            </a:r>
          </a:p>
          <a:p>
            <a:pPr algn="ctr"/>
            <a:r>
              <a:rPr lang="en-US" altLang="ko-KR" b="1" dirty="0">
                <a:latin typeface="나눔고딕" panose="020D0604000000000000" pitchFamily="50" charset="-127"/>
                <a:ea typeface="나눔고딕" panose="020D0604000000000000" pitchFamily="50" charset="-127"/>
              </a:rPr>
              <a:t>without extrusion</a:t>
            </a:r>
            <a:endParaRPr b="1" dirty="0">
              <a:latin typeface="나눔고딕" panose="020D0604000000000000" pitchFamily="50" charset="-127"/>
              <a:ea typeface="나눔고딕" panose="020D0604000000000000" pitchFamily="50" charset="-127"/>
            </a:endParaRPr>
          </a:p>
        </p:txBody>
      </p:sp>
      <p:pic>
        <p:nvPicPr>
          <p:cNvPr id="11" name="그림 10">
            <a:extLst>
              <a:ext uri="{FF2B5EF4-FFF2-40B4-BE49-F238E27FC236}">
                <a16:creationId xmlns:a16="http://schemas.microsoft.com/office/drawing/2014/main" id="{3221BC89-2025-4BC8-88D9-FFF21C0D016D}"/>
              </a:ext>
            </a:extLst>
          </p:cNvPr>
          <p:cNvPicPr>
            <a:picLocks noChangeAspect="1"/>
          </p:cNvPicPr>
          <p:nvPr/>
        </p:nvPicPr>
        <p:blipFill>
          <a:blip r:embed="rId7"/>
          <a:stretch>
            <a:fillRect/>
          </a:stretch>
        </p:blipFill>
        <p:spPr>
          <a:xfrm>
            <a:off x="779832" y="1517658"/>
            <a:ext cx="724181" cy="701169"/>
          </a:xfrm>
          <a:prstGeom prst="rect">
            <a:avLst/>
          </a:prstGeom>
        </p:spPr>
      </p:pic>
      <p:sp>
        <p:nvSpPr>
          <p:cNvPr id="24" name="2nd treatment session">
            <a:extLst>
              <a:ext uri="{FF2B5EF4-FFF2-40B4-BE49-F238E27FC236}">
                <a16:creationId xmlns:a16="http://schemas.microsoft.com/office/drawing/2014/main" id="{A6E485EE-FA23-4A33-BF00-930EA33CDB0D}"/>
              </a:ext>
            </a:extLst>
          </p:cNvPr>
          <p:cNvSpPr txBox="1"/>
          <p:nvPr/>
        </p:nvSpPr>
        <p:spPr>
          <a:xfrm>
            <a:off x="1072677" y="2232342"/>
            <a:ext cx="216245" cy="6973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dirty="0">
                <a:latin typeface="나눔고딕" panose="020D0604000000000000" pitchFamily="50" charset="-127"/>
                <a:ea typeface="나눔고딕" panose="020D0604000000000000" pitchFamily="50" charset="-127"/>
              </a:rPr>
              <a:t>stomatitis</a:t>
            </a:r>
            <a:endParaRPr dirty="0">
              <a:latin typeface="나눔고딕" panose="020D0604000000000000" pitchFamily="50" charset="-127"/>
              <a:ea typeface="나눔고딕" panose="020D0604000000000000" pitchFamily="50" charset="-127"/>
            </a:endParaRPr>
          </a:p>
        </p:txBody>
      </p:sp>
      <p:pic>
        <p:nvPicPr>
          <p:cNvPr id="13" name="그림 12">
            <a:extLst>
              <a:ext uri="{FF2B5EF4-FFF2-40B4-BE49-F238E27FC236}">
                <a16:creationId xmlns:a16="http://schemas.microsoft.com/office/drawing/2014/main" id="{7901FA66-D19C-4F03-80D7-347E04D8A53E}"/>
              </a:ext>
            </a:extLst>
          </p:cNvPr>
          <p:cNvPicPr>
            <a:picLocks noChangeAspect="1"/>
          </p:cNvPicPr>
          <p:nvPr/>
        </p:nvPicPr>
        <p:blipFill>
          <a:blip r:embed="rId8"/>
          <a:stretch>
            <a:fillRect/>
          </a:stretch>
        </p:blipFill>
        <p:spPr>
          <a:xfrm>
            <a:off x="1504013" y="1515766"/>
            <a:ext cx="724181" cy="701169"/>
          </a:xfrm>
          <a:prstGeom prst="rect">
            <a:avLst/>
          </a:prstGeom>
        </p:spPr>
      </p:pic>
      <p:sp>
        <p:nvSpPr>
          <p:cNvPr id="27" name="2nd treatment session">
            <a:extLst>
              <a:ext uri="{FF2B5EF4-FFF2-40B4-BE49-F238E27FC236}">
                <a16:creationId xmlns:a16="http://schemas.microsoft.com/office/drawing/2014/main" id="{10412F56-04AA-4856-9F0D-34CBB6F5A181}"/>
              </a:ext>
            </a:extLst>
          </p:cNvPr>
          <p:cNvSpPr txBox="1"/>
          <p:nvPr/>
        </p:nvSpPr>
        <p:spPr>
          <a:xfrm>
            <a:off x="1554256" y="2218768"/>
            <a:ext cx="583333"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r>
              <a:rPr lang="en-US" altLang="ko-KR" dirty="0">
                <a:latin typeface="나눔고딕" panose="020D0604000000000000" pitchFamily="50" charset="-127"/>
                <a:ea typeface="나눔고딕" panose="020D0604000000000000" pitchFamily="50" charset="-127"/>
              </a:rPr>
              <a:t>12 hours elapsed after one </a:t>
            </a:r>
          </a:p>
          <a:p>
            <a:pPr algn="ctr"/>
            <a:r>
              <a:rPr lang="en-US" altLang="ko-KR" dirty="0">
                <a:latin typeface="나눔고딕" panose="020D0604000000000000" pitchFamily="50" charset="-127"/>
                <a:ea typeface="나눔고딕" panose="020D0604000000000000" pitchFamily="50" charset="-127"/>
              </a:rPr>
              <a:t>treatment of </a:t>
            </a:r>
            <a:r>
              <a:rPr lang="en-US" altLang="ko-KR" dirty="0" err="1">
                <a:latin typeface="나눔고딕" panose="020D0604000000000000" pitchFamily="50" charset="-127"/>
                <a:ea typeface="나눔고딕" panose="020D0604000000000000" pitchFamily="50" charset="-127"/>
              </a:rPr>
              <a:t>dupla</a:t>
            </a:r>
            <a:endParaRPr dirty="0">
              <a:latin typeface="나눔고딕" panose="020D0604000000000000" pitchFamily="50" charset="-127"/>
              <a:ea typeface="나눔고딕" panose="020D0604000000000000" pitchFamily="50" charset="-127"/>
            </a:endParaRPr>
          </a:p>
        </p:txBody>
      </p:sp>
      <p:pic>
        <p:nvPicPr>
          <p:cNvPr id="15" name="그림 14">
            <a:extLst>
              <a:ext uri="{FF2B5EF4-FFF2-40B4-BE49-F238E27FC236}">
                <a16:creationId xmlns:a16="http://schemas.microsoft.com/office/drawing/2014/main" id="{B680C9DE-E37D-4CCD-8BDD-6C2263DF07EC}"/>
              </a:ext>
            </a:extLst>
          </p:cNvPr>
          <p:cNvPicPr>
            <a:picLocks noChangeAspect="1"/>
          </p:cNvPicPr>
          <p:nvPr/>
        </p:nvPicPr>
        <p:blipFill>
          <a:blip r:embed="rId9"/>
          <a:stretch>
            <a:fillRect/>
          </a:stretch>
        </p:blipFill>
        <p:spPr>
          <a:xfrm>
            <a:off x="2228780" y="1515766"/>
            <a:ext cx="724181" cy="707181"/>
          </a:xfrm>
          <a:prstGeom prst="rect">
            <a:avLst/>
          </a:prstGeom>
        </p:spPr>
      </p:pic>
      <p:sp>
        <p:nvSpPr>
          <p:cNvPr id="30" name="2nd treatment session">
            <a:extLst>
              <a:ext uri="{FF2B5EF4-FFF2-40B4-BE49-F238E27FC236}">
                <a16:creationId xmlns:a16="http://schemas.microsoft.com/office/drawing/2014/main" id="{40218234-1FB4-47D8-AF9A-54E41FA8BD31}"/>
              </a:ext>
            </a:extLst>
          </p:cNvPr>
          <p:cNvSpPr txBox="1"/>
          <p:nvPr/>
        </p:nvSpPr>
        <p:spPr>
          <a:xfrm>
            <a:off x="2301467" y="2226036"/>
            <a:ext cx="570508" cy="1235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lgn="l" defTabSz="177800">
              <a:defRPr sz="350">
                <a:solidFill>
                  <a:srgbClr val="000000"/>
                </a:solidFill>
                <a:latin typeface="나눔고딕"/>
                <a:ea typeface="나눔고딕"/>
                <a:cs typeface="나눔고딕"/>
                <a:sym typeface="나눔고딕"/>
              </a:defRPr>
            </a:lvl1pPr>
          </a:lstStyle>
          <a:p>
            <a:pPr algn="ctr"/>
            <a:r>
              <a:rPr lang="en-US" altLang="ko-KR" dirty="0">
                <a:latin typeface="나눔고딕" panose="020D0604000000000000" pitchFamily="50" charset="-127"/>
                <a:ea typeface="나눔고딕" panose="020D0604000000000000" pitchFamily="50" charset="-127"/>
              </a:rPr>
              <a:t>30 hours elapsed after one</a:t>
            </a:r>
          </a:p>
          <a:p>
            <a:pPr algn="ctr"/>
            <a:r>
              <a:rPr lang="en-US" altLang="ko-KR" dirty="0">
                <a:latin typeface="나눔고딕" panose="020D0604000000000000" pitchFamily="50" charset="-127"/>
                <a:ea typeface="나눔고딕" panose="020D0604000000000000" pitchFamily="50" charset="-127"/>
              </a:rPr>
              <a:t> treatment of </a:t>
            </a:r>
            <a:r>
              <a:rPr lang="en-US" altLang="ko-KR" dirty="0" err="1">
                <a:latin typeface="나눔고딕" panose="020D0604000000000000" pitchFamily="50" charset="-127"/>
                <a:ea typeface="나눔고딕" panose="020D0604000000000000" pitchFamily="50" charset="-127"/>
              </a:rPr>
              <a:t>dupla</a:t>
            </a:r>
            <a:endParaRPr dirty="0">
              <a:latin typeface="나눔고딕" panose="020D0604000000000000" pitchFamily="50" charset="-127"/>
              <a:ea typeface="나눔고딕" panose="020D0604000000000000" pitchFamily="50" charset="-127"/>
            </a:endParaRPr>
          </a:p>
        </p:txBody>
      </p:sp>
      <p:sp>
        <p:nvSpPr>
          <p:cNvPr id="2" name="화살표: 오른쪽 1">
            <a:extLst>
              <a:ext uri="{FF2B5EF4-FFF2-40B4-BE49-F238E27FC236}">
                <a16:creationId xmlns:a16="http://schemas.microsoft.com/office/drawing/2014/main" id="{C15076A5-A685-4330-AA50-442FE5F08973}"/>
              </a:ext>
            </a:extLst>
          </p:cNvPr>
          <p:cNvSpPr/>
          <p:nvPr/>
        </p:nvSpPr>
        <p:spPr>
          <a:xfrm>
            <a:off x="871208" y="1352553"/>
            <a:ext cx="95999" cy="81860"/>
          </a:xfrm>
          <a:prstGeom prst="rightArrow">
            <a:avLst/>
          </a:prstGeom>
          <a:solidFill>
            <a:srgbClr val="FFC000"/>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22" name="화살표: 오른쪽 21">
            <a:extLst>
              <a:ext uri="{FF2B5EF4-FFF2-40B4-BE49-F238E27FC236}">
                <a16:creationId xmlns:a16="http://schemas.microsoft.com/office/drawing/2014/main" id="{1375455B-0A02-483F-8E5C-41E2E96A592F}"/>
              </a:ext>
            </a:extLst>
          </p:cNvPr>
          <p:cNvSpPr/>
          <p:nvPr/>
        </p:nvSpPr>
        <p:spPr>
          <a:xfrm>
            <a:off x="2642439" y="1352553"/>
            <a:ext cx="95999" cy="81860"/>
          </a:xfrm>
          <a:prstGeom prst="rightArrow">
            <a:avLst/>
          </a:prstGeom>
          <a:solidFill>
            <a:srgbClr val="FFC000"/>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23" name="화살표: 오른쪽 22">
            <a:extLst>
              <a:ext uri="{FF2B5EF4-FFF2-40B4-BE49-F238E27FC236}">
                <a16:creationId xmlns:a16="http://schemas.microsoft.com/office/drawing/2014/main" id="{09B80211-B84C-46E0-AE69-98F545C9013F}"/>
              </a:ext>
            </a:extLst>
          </p:cNvPr>
          <p:cNvSpPr/>
          <p:nvPr/>
        </p:nvSpPr>
        <p:spPr>
          <a:xfrm>
            <a:off x="1388542" y="2246902"/>
            <a:ext cx="95999" cy="81860"/>
          </a:xfrm>
          <a:prstGeom prst="rightArrow">
            <a:avLst/>
          </a:prstGeom>
          <a:solidFill>
            <a:srgbClr val="FFC000"/>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25" name="화살표: 오른쪽 24">
            <a:extLst>
              <a:ext uri="{FF2B5EF4-FFF2-40B4-BE49-F238E27FC236}">
                <a16:creationId xmlns:a16="http://schemas.microsoft.com/office/drawing/2014/main" id="{19BEF39F-4E54-4C0F-8A42-7823C29F06B6}"/>
              </a:ext>
            </a:extLst>
          </p:cNvPr>
          <p:cNvSpPr/>
          <p:nvPr/>
        </p:nvSpPr>
        <p:spPr>
          <a:xfrm>
            <a:off x="2186322" y="2244911"/>
            <a:ext cx="95999" cy="81860"/>
          </a:xfrm>
          <a:prstGeom prst="rightArrow">
            <a:avLst/>
          </a:prstGeom>
          <a:solidFill>
            <a:srgbClr val="FFC000"/>
          </a:solidFill>
          <a:ln w="3175"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58" tIns="7858" rIns="7858" bIns="7858" numCol="1" spcCol="38100" rtlCol="0" anchor="ctr">
            <a:spAutoFit/>
          </a:bodyPr>
          <a:lstStyle/>
          <a:p>
            <a:pPr marL="0" marR="0" indent="0" algn="ctr" defTabSz="474121" rtl="0" fontAlgn="auto" latinLnBrk="0" hangingPunct="0">
              <a:lnSpc>
                <a:spcPct val="100000"/>
              </a:lnSpc>
              <a:spcBef>
                <a:spcPts val="0"/>
              </a:spcBef>
              <a:spcAft>
                <a:spcPts val="0"/>
              </a:spcAft>
              <a:buClrTx/>
              <a:buSzTx/>
              <a:buFontTx/>
              <a:buNone/>
              <a:tabLst/>
            </a:pPr>
            <a:endParaRPr kumimoji="0" lang="ko-KR" altLang="en-US" sz="400" b="0" i="0" u="none" strike="noStrike" cap="none" spc="0" normalizeH="0" baseline="0">
              <a:ln>
                <a:noFill/>
              </a:ln>
              <a:solidFill>
                <a:srgbClr val="5E5E5E"/>
              </a:solidFill>
              <a:effectLst/>
              <a:uFillTx/>
              <a:latin typeface="나눔고딕" panose="020D0604000000000000" pitchFamily="50" charset="-127"/>
              <a:ea typeface="나눔고딕" panose="020D0604000000000000" pitchFamily="50" charset="-127"/>
              <a:sym typeface="Helvetica"/>
            </a:endParaRPr>
          </a:p>
        </p:txBody>
      </p:sp>
      <p:sp>
        <p:nvSpPr>
          <p:cNvPr id="32" name="플라즈마 기술소개"/>
          <p:cNvSpPr txBox="1"/>
          <p:nvPr/>
        </p:nvSpPr>
        <p:spPr>
          <a:xfrm>
            <a:off x="107271" y="69592"/>
            <a:ext cx="1301478"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latin typeface="나눔고딕" panose="020D0604000000000000" pitchFamily="50" charset="-127"/>
                <a:ea typeface="나눔고딕" panose="020D0604000000000000" pitchFamily="50" charset="-127"/>
              </a:rPr>
              <a:t>Plasma Expected Effects</a:t>
            </a:r>
            <a:endParaRPr sz="900" dirty="0">
              <a:solidFill>
                <a:schemeClr val="tx1">
                  <a:lumMod val="50000"/>
                </a:schemeClr>
              </a:solidFill>
              <a:latin typeface="나눔고딕" panose="020D0604000000000000" pitchFamily="50" charset="-127"/>
              <a:ea typeface="나눔고딕" panose="020D0604000000000000" pitchFamily="50" charset="-127"/>
            </a:endParaRPr>
          </a:p>
        </p:txBody>
      </p:sp>
      <p:pic>
        <p:nvPicPr>
          <p:cNvPr id="33" name="그림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AB3901-DFC3-4192-AA94-058F030F922D}"/>
              </a:ext>
            </a:extLst>
          </p:cNvPr>
          <p:cNvSpPr txBox="1"/>
          <p:nvPr/>
        </p:nvSpPr>
        <p:spPr>
          <a:xfrm>
            <a:off x="107950" y="0"/>
            <a:ext cx="1680187" cy="276999"/>
          </a:xfrm>
          <a:prstGeom prst="rect">
            <a:avLst/>
          </a:prstGeom>
          <a:noFill/>
        </p:spPr>
        <p:txBody>
          <a:bodyPr wrap="square" rtlCol="0">
            <a:spAutoFit/>
          </a:bodyPr>
          <a:lstStyle/>
          <a:p>
            <a:r>
              <a:rPr lang="en-US" altLang="ko-KR"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What is Plasma?</a:t>
            </a:r>
            <a:endParaRPr lang="ko-KR" altLang="en-US"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7DC02F1D-3C5B-45E1-B68B-152F025CAFC6}"/>
              </a:ext>
            </a:extLst>
          </p:cNvPr>
          <p:cNvSpPr txBox="1"/>
          <p:nvPr/>
        </p:nvSpPr>
        <p:spPr>
          <a:xfrm>
            <a:off x="488793" y="307352"/>
            <a:ext cx="1745168" cy="400110"/>
          </a:xfrm>
          <a:prstGeom prst="rect">
            <a:avLst/>
          </a:prstGeom>
          <a:noFill/>
        </p:spPr>
        <p:txBody>
          <a:bodyPr wrap="square" rtlCol="0">
            <a:spAutoFit/>
          </a:bodyPr>
          <a:lstStyle/>
          <a:p>
            <a:r>
              <a:rPr lang="en-US" altLang="ko-KR" sz="1000" b="1" dirty="0">
                <a:latin typeface="Calibri" pitchFamily="34" charset="0"/>
              </a:rPr>
              <a:t>PLASMA IS 4</a:t>
            </a:r>
            <a:r>
              <a:rPr lang="en-US" altLang="ko-KR" sz="1000" b="1" baseline="30000" dirty="0">
                <a:latin typeface="Calibri" pitchFamily="34" charset="0"/>
              </a:rPr>
              <a:t>TH</a:t>
            </a:r>
            <a:r>
              <a:rPr lang="en-US" altLang="ko-KR" sz="1000" b="1" dirty="0">
                <a:latin typeface="Calibri" pitchFamily="34" charset="0"/>
              </a:rPr>
              <a:t> STATE OF MATTER</a:t>
            </a:r>
            <a:endParaRPr lang="ko-KR" altLang="en-US" sz="1000" b="1" dirty="0">
              <a:latin typeface="Calibri" pitchFamily="34" charset="0"/>
            </a:endParaRPr>
          </a:p>
        </p:txBody>
      </p:sp>
      <p:pic>
        <p:nvPicPr>
          <p:cNvPr id="2" name="그림 1">
            <a:extLst>
              <a:ext uri="{FF2B5EF4-FFF2-40B4-BE49-F238E27FC236}">
                <a16:creationId xmlns:a16="http://schemas.microsoft.com/office/drawing/2014/main" id="{F239BEC1-E22C-407D-9445-15A5BDC55A46}"/>
              </a:ext>
            </a:extLst>
          </p:cNvPr>
          <p:cNvPicPr>
            <a:picLocks noChangeAspect="1"/>
          </p:cNvPicPr>
          <p:nvPr/>
        </p:nvPicPr>
        <p:blipFill>
          <a:blip r:embed="rId3"/>
          <a:stretch>
            <a:fillRect/>
          </a:stretch>
        </p:blipFill>
        <p:spPr>
          <a:xfrm>
            <a:off x="212491" y="922055"/>
            <a:ext cx="3346919" cy="997656"/>
          </a:xfrm>
          <a:prstGeom prst="rect">
            <a:avLst/>
          </a:prstGeom>
        </p:spPr>
      </p:pic>
      <p:sp>
        <p:nvSpPr>
          <p:cNvPr id="6" name="TextBox 5">
            <a:extLst>
              <a:ext uri="{FF2B5EF4-FFF2-40B4-BE49-F238E27FC236}">
                <a16:creationId xmlns:a16="http://schemas.microsoft.com/office/drawing/2014/main" id="{8DD0726E-0BB4-4C63-AACA-72CB2D71BA70}"/>
              </a:ext>
            </a:extLst>
          </p:cNvPr>
          <p:cNvSpPr txBox="1"/>
          <p:nvPr/>
        </p:nvSpPr>
        <p:spPr>
          <a:xfrm>
            <a:off x="1297885" y="614704"/>
            <a:ext cx="448050" cy="400110"/>
          </a:xfrm>
          <a:prstGeom prst="rect">
            <a:avLst/>
          </a:prstGeom>
          <a:noFill/>
        </p:spPr>
        <p:txBody>
          <a:bodyPr wrap="square" rtlCol="0">
            <a:spAutoFit/>
          </a:bodyPr>
          <a:lstStyle/>
          <a:p>
            <a:r>
              <a:rPr lang="en-US" altLang="ko-KR" sz="1000" b="1" dirty="0">
                <a:latin typeface="Calibri" pitchFamily="34" charset="0"/>
              </a:rPr>
              <a:t>Liquid</a:t>
            </a:r>
            <a:endParaRPr lang="ko-KR" altLang="en-US" sz="1000" b="1" dirty="0">
              <a:latin typeface="Calibri" pitchFamily="34" charset="0"/>
            </a:endParaRPr>
          </a:p>
        </p:txBody>
      </p:sp>
      <p:sp>
        <p:nvSpPr>
          <p:cNvPr id="7" name="TextBox 6">
            <a:extLst>
              <a:ext uri="{FF2B5EF4-FFF2-40B4-BE49-F238E27FC236}">
                <a16:creationId xmlns:a16="http://schemas.microsoft.com/office/drawing/2014/main" id="{81556B20-3FFF-415A-9C89-648172B9AAD5}"/>
              </a:ext>
            </a:extLst>
          </p:cNvPr>
          <p:cNvSpPr txBox="1"/>
          <p:nvPr/>
        </p:nvSpPr>
        <p:spPr>
          <a:xfrm>
            <a:off x="457791" y="614704"/>
            <a:ext cx="448050" cy="246221"/>
          </a:xfrm>
          <a:prstGeom prst="rect">
            <a:avLst/>
          </a:prstGeom>
          <a:noFill/>
        </p:spPr>
        <p:txBody>
          <a:bodyPr wrap="square" rtlCol="0">
            <a:spAutoFit/>
          </a:bodyPr>
          <a:lstStyle/>
          <a:p>
            <a:r>
              <a:rPr lang="en-US" altLang="ko-KR" sz="1000" b="1" dirty="0">
                <a:latin typeface="Calibri" pitchFamily="34" charset="0"/>
              </a:rPr>
              <a:t>Solid</a:t>
            </a:r>
            <a:endParaRPr lang="ko-KR" altLang="en-US" sz="1000" b="1" dirty="0">
              <a:latin typeface="Calibri" pitchFamily="34" charset="0"/>
            </a:endParaRPr>
          </a:p>
        </p:txBody>
      </p:sp>
      <p:sp>
        <p:nvSpPr>
          <p:cNvPr id="8" name="TextBox 7">
            <a:extLst>
              <a:ext uri="{FF2B5EF4-FFF2-40B4-BE49-F238E27FC236}">
                <a16:creationId xmlns:a16="http://schemas.microsoft.com/office/drawing/2014/main" id="{FF1D0BE5-9671-4478-B9BE-E4C3C027BA62}"/>
              </a:ext>
            </a:extLst>
          </p:cNvPr>
          <p:cNvSpPr txBox="1"/>
          <p:nvPr/>
        </p:nvSpPr>
        <p:spPr>
          <a:xfrm>
            <a:off x="2137978" y="618757"/>
            <a:ext cx="448050" cy="246221"/>
          </a:xfrm>
          <a:prstGeom prst="rect">
            <a:avLst/>
          </a:prstGeom>
          <a:noFill/>
        </p:spPr>
        <p:txBody>
          <a:bodyPr wrap="square" rtlCol="0">
            <a:spAutoFit/>
          </a:bodyPr>
          <a:lstStyle/>
          <a:p>
            <a:r>
              <a:rPr lang="en-US" altLang="ko-KR" sz="1000" b="1" dirty="0">
                <a:latin typeface="Calibri" pitchFamily="34" charset="0"/>
              </a:rPr>
              <a:t>Gas</a:t>
            </a:r>
            <a:endParaRPr lang="ko-KR" altLang="en-US" sz="1000" b="1" dirty="0">
              <a:latin typeface="Calibri" pitchFamily="34" charset="0"/>
            </a:endParaRPr>
          </a:p>
        </p:txBody>
      </p:sp>
      <p:sp>
        <p:nvSpPr>
          <p:cNvPr id="9" name="TextBox 8">
            <a:extLst>
              <a:ext uri="{FF2B5EF4-FFF2-40B4-BE49-F238E27FC236}">
                <a16:creationId xmlns:a16="http://schemas.microsoft.com/office/drawing/2014/main" id="{363CAED7-7CF6-402B-9FAB-0D190DB55C87}"/>
              </a:ext>
            </a:extLst>
          </p:cNvPr>
          <p:cNvSpPr txBox="1"/>
          <p:nvPr/>
        </p:nvSpPr>
        <p:spPr>
          <a:xfrm>
            <a:off x="2950068" y="618757"/>
            <a:ext cx="448050" cy="400110"/>
          </a:xfrm>
          <a:prstGeom prst="rect">
            <a:avLst/>
          </a:prstGeom>
          <a:noFill/>
        </p:spPr>
        <p:txBody>
          <a:bodyPr wrap="square" rtlCol="0">
            <a:spAutoFit/>
          </a:bodyPr>
          <a:lstStyle/>
          <a:p>
            <a:r>
              <a:rPr lang="en-US" altLang="ko-KR" sz="1000" b="1" dirty="0">
                <a:latin typeface="Calibri" pitchFamily="34" charset="0"/>
              </a:rPr>
              <a:t>Plasma</a:t>
            </a:r>
            <a:endParaRPr lang="ko-KR" altLang="en-US" sz="1000" b="1" dirty="0">
              <a:latin typeface="Calibri" pitchFamily="34" charset="0"/>
            </a:endParaRPr>
          </a:p>
        </p:txBody>
      </p:sp>
    </p:spTree>
    <p:extLst>
      <p:ext uri="{BB962C8B-B14F-4D97-AF65-F5344CB8AC3E}">
        <p14:creationId xmlns:p14="http://schemas.microsoft.com/office/powerpoint/2010/main" val="5555285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smaì ëí ì´ë¯¸ì§ ê²ìê²°ê³¼">
            <a:extLst>
              <a:ext uri="{FF2B5EF4-FFF2-40B4-BE49-F238E27FC236}">
                <a16:creationId xmlns:a16="http://schemas.microsoft.com/office/drawing/2014/main" id="{DC79D218-9F2D-489F-9631-0CFA8A85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16" y="773438"/>
            <a:ext cx="2478078" cy="1393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89BAA2-575C-44AC-821A-3816CEE42EB9}"/>
              </a:ext>
            </a:extLst>
          </p:cNvPr>
          <p:cNvSpPr txBox="1"/>
          <p:nvPr/>
        </p:nvSpPr>
        <p:spPr>
          <a:xfrm>
            <a:off x="-51215" y="-34629"/>
            <a:ext cx="1680187" cy="276999"/>
          </a:xfrm>
          <a:prstGeom prst="rect">
            <a:avLst/>
          </a:prstGeom>
          <a:noFill/>
        </p:spPr>
        <p:txBody>
          <a:bodyPr wrap="square" rtlCol="0">
            <a:spAutoFit/>
          </a:bodyPr>
          <a:lstStyle/>
          <a:p>
            <a:r>
              <a:rPr lang="en-US" altLang="ko-KR"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Features</a:t>
            </a:r>
            <a:r>
              <a:rPr lang="ko-KR" altLang="en-US"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n-US" altLang="ko-KR"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of</a:t>
            </a:r>
            <a:r>
              <a:rPr lang="ko-KR" altLang="en-US"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en-US" altLang="ko-KR"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Plasma</a:t>
            </a:r>
            <a:endParaRPr lang="ko-KR" altLang="en-US" sz="1200" b="1" dirty="0">
              <a:solidFill>
                <a:schemeClr val="tx1">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8385E45B-5F47-4972-9DA7-539A1F037D52}"/>
              </a:ext>
            </a:extLst>
          </p:cNvPr>
          <p:cNvSpPr txBox="1"/>
          <p:nvPr/>
        </p:nvSpPr>
        <p:spPr>
          <a:xfrm>
            <a:off x="-9444" y="196357"/>
            <a:ext cx="3169338" cy="577081"/>
          </a:xfrm>
          <a:prstGeom prst="rect">
            <a:avLst/>
          </a:prstGeom>
          <a:noFill/>
        </p:spPr>
        <p:txBody>
          <a:bodyPr wrap="square" rtlCol="0">
            <a:spAutoFit/>
          </a:bodyPr>
          <a:lstStyle/>
          <a:p>
            <a:pPr algn="l"/>
            <a:r>
              <a:rPr lang="en-US" altLang="ko-KR" sz="1050" b="1" dirty="0">
                <a:latin typeface="Calibri" pitchFamily="34" charset="0"/>
              </a:rPr>
              <a:t>High Electric Conductivity</a:t>
            </a:r>
          </a:p>
          <a:p>
            <a:pPr algn="l"/>
            <a:r>
              <a:rPr lang="en-US" altLang="ko-KR" sz="1050" b="1" dirty="0">
                <a:latin typeface="Calibri" pitchFamily="34" charset="0"/>
              </a:rPr>
              <a:t>Plasma</a:t>
            </a:r>
            <a:r>
              <a:rPr lang="ko-KR" altLang="en-US" sz="1050" b="1" dirty="0">
                <a:latin typeface="Calibri" pitchFamily="34" charset="0"/>
              </a:rPr>
              <a:t> </a:t>
            </a:r>
            <a:r>
              <a:rPr lang="en-US" altLang="ko-KR" sz="1050" b="1" dirty="0">
                <a:latin typeface="Calibri" pitchFamily="34" charset="0"/>
              </a:rPr>
              <a:t>is</a:t>
            </a:r>
            <a:r>
              <a:rPr lang="ko-KR" altLang="en-US" sz="1050" b="1" dirty="0">
                <a:latin typeface="Calibri" pitchFamily="34" charset="0"/>
              </a:rPr>
              <a:t> </a:t>
            </a:r>
            <a:r>
              <a:rPr lang="en-US" altLang="ko-KR" sz="1050" b="1" dirty="0">
                <a:latin typeface="Calibri" pitchFamily="34" charset="0"/>
              </a:rPr>
              <a:t>conductive gas</a:t>
            </a:r>
          </a:p>
          <a:p>
            <a:pPr algn="l"/>
            <a:r>
              <a:rPr lang="en-US" altLang="ko-KR" sz="1050" b="1" dirty="0">
                <a:latin typeface="Calibri" pitchFamily="34" charset="0"/>
              </a:rPr>
              <a:t>Plasma is ionized gas</a:t>
            </a:r>
            <a:endParaRPr lang="ko-KR" altLang="en-US" sz="1050" b="1" dirty="0">
              <a:latin typeface="Calibri" pitchFamily="34" charset="0"/>
            </a:endParaRPr>
          </a:p>
        </p:txBody>
      </p:sp>
    </p:spTree>
    <p:extLst>
      <p:ext uri="{BB962C8B-B14F-4D97-AF65-F5344CB8AC3E}">
        <p14:creationId xmlns:p14="http://schemas.microsoft.com/office/powerpoint/2010/main" val="23024050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9E2D79D9-ADCE-4C4E-892B-1C1B32F0C0AA}"/>
              </a:ext>
            </a:extLst>
          </p:cNvPr>
          <p:cNvPicPr>
            <a:picLocks noChangeAspect="1"/>
          </p:cNvPicPr>
          <p:nvPr/>
        </p:nvPicPr>
        <p:blipFill>
          <a:blip r:embed="rId2"/>
          <a:stretch>
            <a:fillRect/>
          </a:stretch>
        </p:blipFill>
        <p:spPr>
          <a:xfrm>
            <a:off x="149757" y="409398"/>
            <a:ext cx="3373212" cy="1304308"/>
          </a:xfrm>
          <a:prstGeom prst="rect">
            <a:avLst/>
          </a:prstGeom>
        </p:spPr>
      </p:pic>
      <p:sp>
        <p:nvSpPr>
          <p:cNvPr id="4" name="직사각형 3">
            <a:extLst>
              <a:ext uri="{FF2B5EF4-FFF2-40B4-BE49-F238E27FC236}">
                <a16:creationId xmlns:a16="http://schemas.microsoft.com/office/drawing/2014/main" id="{FBFF5227-81E5-4365-AB0C-0248AD9EB40E}"/>
              </a:ext>
            </a:extLst>
          </p:cNvPr>
          <p:cNvSpPr/>
          <p:nvPr/>
        </p:nvSpPr>
        <p:spPr>
          <a:xfrm>
            <a:off x="-464480" y="138"/>
            <a:ext cx="2478078" cy="200055"/>
          </a:xfrm>
          <a:prstGeom prst="rect">
            <a:avLst/>
          </a:prstGeom>
        </p:spPr>
        <p:txBody>
          <a:bodyPr wrap="square">
            <a:spAutoFit/>
          </a:bodyPr>
          <a:lstStyle/>
          <a:p>
            <a:r>
              <a:rPr lang="en-US" altLang="ko-KR" sz="700" b="1" dirty="0">
                <a:solidFill>
                  <a:schemeClr val="tx1">
                    <a:lumMod val="50000"/>
                  </a:schemeClr>
                </a:solidFill>
              </a:rPr>
              <a:t>Atmospheric-Pressure Plasma</a:t>
            </a:r>
            <a:endParaRPr lang="ko-KR" altLang="en-US" sz="700" b="1" dirty="0">
              <a:solidFill>
                <a:schemeClr val="tx1">
                  <a:lumMod val="50000"/>
                </a:schemeClr>
              </a:solidFill>
            </a:endParaRPr>
          </a:p>
        </p:txBody>
      </p:sp>
      <p:sp>
        <p:nvSpPr>
          <p:cNvPr id="5" name="직사각형 4">
            <a:extLst>
              <a:ext uri="{FF2B5EF4-FFF2-40B4-BE49-F238E27FC236}">
                <a16:creationId xmlns:a16="http://schemas.microsoft.com/office/drawing/2014/main" id="{144572E5-B4D3-4117-B16A-DCE8A4D2445D}"/>
              </a:ext>
            </a:extLst>
          </p:cNvPr>
          <p:cNvSpPr/>
          <p:nvPr/>
        </p:nvSpPr>
        <p:spPr>
          <a:xfrm>
            <a:off x="386388" y="1713706"/>
            <a:ext cx="1055096" cy="276999"/>
          </a:xfrm>
          <a:prstGeom prst="rect">
            <a:avLst/>
          </a:prstGeom>
        </p:spPr>
        <p:txBody>
          <a:bodyPr wrap="none">
            <a:spAutoFit/>
          </a:bodyPr>
          <a:lstStyle/>
          <a:p>
            <a:r>
              <a:rPr lang="en-US" altLang="ko-KR" sz="600" b="1" dirty="0">
                <a:latin typeface="Calibri" panose="020F0502020204030204" pitchFamily="34" charset="0"/>
              </a:rPr>
              <a:t>Dielectric Barrier </a:t>
            </a:r>
            <a:r>
              <a:rPr lang="en-US" altLang="ko-KR" sz="600" b="1" dirty="0" smtClean="0">
                <a:latin typeface="Calibri" panose="020F0502020204030204" pitchFamily="34" charset="0"/>
              </a:rPr>
              <a:t>Discharge</a:t>
            </a:r>
          </a:p>
          <a:p>
            <a:r>
              <a:rPr lang="en-US" altLang="ko-KR" sz="600" b="1" dirty="0" smtClean="0">
                <a:latin typeface="Calibri" panose="020F0502020204030204" pitchFamily="34" charset="0"/>
              </a:rPr>
              <a:t>(DBD</a:t>
            </a:r>
            <a:r>
              <a:rPr lang="en-US" altLang="ko-KR" sz="600" b="1" dirty="0">
                <a:latin typeface="Calibri" panose="020F0502020204030204" pitchFamily="34" charset="0"/>
              </a:rPr>
              <a:t>) </a:t>
            </a:r>
            <a:endParaRPr lang="ko-KR" altLang="en-US" sz="600" b="1" dirty="0">
              <a:latin typeface="Calibri" panose="020F0502020204030204" pitchFamily="34" charset="0"/>
            </a:endParaRPr>
          </a:p>
        </p:txBody>
      </p:sp>
      <p:sp>
        <p:nvSpPr>
          <p:cNvPr id="6" name="직사각형 5">
            <a:extLst>
              <a:ext uri="{FF2B5EF4-FFF2-40B4-BE49-F238E27FC236}">
                <a16:creationId xmlns:a16="http://schemas.microsoft.com/office/drawing/2014/main" id="{39DA8A3A-1137-49FE-B284-ED655462B82A}"/>
              </a:ext>
            </a:extLst>
          </p:cNvPr>
          <p:cNvSpPr/>
          <p:nvPr/>
        </p:nvSpPr>
        <p:spPr>
          <a:xfrm>
            <a:off x="1828034" y="1706883"/>
            <a:ext cx="1778000" cy="276999"/>
          </a:xfrm>
          <a:prstGeom prst="rect">
            <a:avLst/>
          </a:prstGeom>
        </p:spPr>
        <p:txBody>
          <a:bodyPr>
            <a:spAutoFit/>
          </a:bodyPr>
          <a:lstStyle/>
          <a:p>
            <a:r>
              <a:rPr lang="en-US" altLang="ko-KR" sz="600" b="1" dirty="0">
                <a:latin typeface="Calibri" panose="020F0502020204030204" pitchFamily="34" charset="0"/>
              </a:rPr>
              <a:t>Floating Electrode Dielectric Barrier </a:t>
            </a:r>
            <a:r>
              <a:rPr lang="en-US" altLang="ko-KR" sz="600" b="1" dirty="0" smtClean="0">
                <a:latin typeface="Calibri" panose="020F0502020204030204" pitchFamily="34" charset="0"/>
              </a:rPr>
              <a:t>Discharge</a:t>
            </a:r>
          </a:p>
          <a:p>
            <a:r>
              <a:rPr lang="en-US" altLang="ko-KR" sz="600" b="1" dirty="0" smtClean="0">
                <a:latin typeface="Calibri" panose="020F0502020204030204" pitchFamily="34" charset="0"/>
              </a:rPr>
              <a:t>(FE-DBD</a:t>
            </a:r>
            <a:r>
              <a:rPr lang="en-US" altLang="ko-KR" sz="600" b="1" dirty="0">
                <a:latin typeface="Calibri" panose="020F0502020204030204" pitchFamily="34" charset="0"/>
              </a:rPr>
              <a:t>)</a:t>
            </a:r>
            <a:endParaRPr lang="ko-KR" altLang="en-US" sz="600" b="1" dirty="0">
              <a:latin typeface="Calibri" panose="020F0502020204030204" pitchFamily="34" charset="0"/>
            </a:endParaRPr>
          </a:p>
        </p:txBody>
      </p:sp>
      <p:pic>
        <p:nvPicPr>
          <p:cNvPr id="7" name="그림 6"/>
          <p:cNvPicPr>
            <a:picLocks noChangeAspect="1"/>
          </p:cNvPicPr>
          <p:nvPr/>
        </p:nvPicPr>
        <p:blipFill>
          <a:blip r:embed="rId3"/>
          <a:stretch>
            <a:fillRect/>
          </a:stretch>
        </p:blipFill>
        <p:spPr>
          <a:xfrm>
            <a:off x="1978248" y="1932062"/>
            <a:ext cx="505522" cy="684152"/>
          </a:xfrm>
          <a:prstGeom prst="rect">
            <a:avLst/>
          </a:prstGeom>
        </p:spPr>
      </p:pic>
      <p:pic>
        <p:nvPicPr>
          <p:cNvPr id="8" name="그림 7"/>
          <p:cNvPicPr>
            <a:picLocks noChangeAspect="1"/>
          </p:cNvPicPr>
          <p:nvPr/>
        </p:nvPicPr>
        <p:blipFill>
          <a:blip r:embed="rId4"/>
          <a:stretch>
            <a:fillRect/>
          </a:stretch>
        </p:blipFill>
        <p:spPr>
          <a:xfrm>
            <a:off x="2870320" y="1932062"/>
            <a:ext cx="731208" cy="653528"/>
          </a:xfrm>
          <a:prstGeom prst="rect">
            <a:avLst/>
          </a:prstGeom>
        </p:spPr>
      </p:pic>
      <p:pic>
        <p:nvPicPr>
          <p:cNvPr id="9" name="그림 8"/>
          <p:cNvPicPr>
            <a:picLocks noChangeAspect="1"/>
          </p:cNvPicPr>
          <p:nvPr/>
        </p:nvPicPr>
        <p:blipFill>
          <a:blip r:embed="rId5"/>
          <a:stretch>
            <a:fillRect/>
          </a:stretch>
        </p:blipFill>
        <p:spPr>
          <a:xfrm>
            <a:off x="579647" y="2059509"/>
            <a:ext cx="516770" cy="526081"/>
          </a:xfrm>
          <a:prstGeom prst="rect">
            <a:avLst/>
          </a:prstGeom>
        </p:spPr>
      </p:pic>
    </p:spTree>
    <p:extLst>
      <p:ext uri="{BB962C8B-B14F-4D97-AF65-F5344CB8AC3E}">
        <p14:creationId xmlns:p14="http://schemas.microsoft.com/office/powerpoint/2010/main" val="4727824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스크린샷 2020-11-13 오후 3.11.18.png" descr="스크린샷 2020-11-13 오후 3.11.18.png"/>
          <p:cNvPicPr>
            <a:picLocks noChangeAspect="1"/>
          </p:cNvPicPr>
          <p:nvPr/>
        </p:nvPicPr>
        <p:blipFill>
          <a:blip r:embed="rId2"/>
          <a:stretch>
            <a:fillRect/>
          </a:stretch>
        </p:blipFill>
        <p:spPr>
          <a:xfrm>
            <a:off x="786101" y="323954"/>
            <a:ext cx="2278320" cy="822308"/>
          </a:xfrm>
          <a:prstGeom prst="rect">
            <a:avLst/>
          </a:prstGeom>
          <a:ln w="12700">
            <a:miter lim="400000"/>
          </a:ln>
        </p:spPr>
      </p:pic>
      <p:sp>
        <p:nvSpPr>
          <p:cNvPr id="166" name="플라즈마를 발생시킬 때 발생하는 파장은 자외선 영역부터 가시광선 영역까지 다양합니다.…"/>
          <p:cNvSpPr txBox="1"/>
          <p:nvPr/>
        </p:nvSpPr>
        <p:spPr>
          <a:xfrm>
            <a:off x="358817" y="1102211"/>
            <a:ext cx="3525505" cy="28209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marL="48767" indent="-48767" algn="l">
              <a:lnSpc>
                <a:spcPct val="150000"/>
              </a:lnSpc>
              <a:buSzPct val="123000"/>
              <a:buChar char="•"/>
              <a:defRPr>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Wavelengths generated when generating plasma vary from ultraviolet to visible light.</a:t>
            </a:r>
          </a:p>
          <a:p>
            <a:pPr marL="48767" indent="-48767" algn="l">
              <a:lnSpc>
                <a:spcPct val="150000"/>
              </a:lnSpc>
              <a:buSzPct val="123000"/>
              <a:buChar char="•"/>
              <a:defRPr>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By using this to vary the wavelength band of the discharge tube that generates plasma, effects such as sterilization, anti-inflammatory </a:t>
            </a:r>
          </a:p>
          <a:p>
            <a:pPr algn="l">
              <a:lnSpc>
                <a:spcPct val="150000"/>
              </a:lnSpc>
              <a:buSzPct val="123000"/>
              <a:defRPr>
                <a:solidFill>
                  <a:srgbClr val="000000"/>
                </a:solidFill>
                <a:latin typeface="+mj-lt"/>
                <a:ea typeface="+mj-ea"/>
                <a:cs typeface="+mj-cs"/>
                <a:sym typeface="Helvetica Neue"/>
              </a:defRPr>
            </a:pPr>
            <a:r>
              <a:rPr lang="en-US" dirty="0">
                <a:latin typeface="나눔고딕" panose="020D0604000000000000" pitchFamily="50" charset="-127"/>
                <a:ea typeface="나눔고딕" panose="020D0604000000000000" pitchFamily="50" charset="-127"/>
              </a:rPr>
              <a:t>    action, or promoting blood circulation can be applied depending on the indication.</a:t>
            </a:r>
            <a:endParaRPr dirty="0">
              <a:latin typeface="나눔고딕" panose="020D0604000000000000" pitchFamily="50" charset="-127"/>
              <a:ea typeface="나눔고딕" panose="020D0604000000000000" pitchFamily="50" charset="-127"/>
            </a:endParaRPr>
          </a:p>
        </p:txBody>
      </p:sp>
      <p:sp>
        <p:nvSpPr>
          <p:cNvPr id="7" name="직사각형">
            <a:extLst>
              <a:ext uri="{FF2B5EF4-FFF2-40B4-BE49-F238E27FC236}">
                <a16:creationId xmlns:a16="http://schemas.microsoft.com/office/drawing/2014/main" id="{68E6F7AF-E91C-4DEF-B0AB-98EDD8CE116B}"/>
              </a:ext>
            </a:extLst>
          </p:cNvPr>
          <p:cNvSpPr/>
          <p:nvPr/>
        </p:nvSpPr>
        <p:spPr>
          <a:xfrm>
            <a:off x="162509" y="1542499"/>
            <a:ext cx="1001519" cy="734145"/>
          </a:xfrm>
          <a:prstGeom prst="rect">
            <a:avLst/>
          </a:prstGeom>
          <a:ln w="3175">
            <a:solidFill>
              <a:srgbClr val="9437FF"/>
            </a:solidFill>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8" name="직사각형">
            <a:extLst>
              <a:ext uri="{FF2B5EF4-FFF2-40B4-BE49-F238E27FC236}">
                <a16:creationId xmlns:a16="http://schemas.microsoft.com/office/drawing/2014/main" id="{02DCAB5A-FEB8-42DE-B8D6-8F155CB22379}"/>
              </a:ext>
            </a:extLst>
          </p:cNvPr>
          <p:cNvSpPr/>
          <p:nvPr/>
        </p:nvSpPr>
        <p:spPr>
          <a:xfrm>
            <a:off x="2651159" y="1542499"/>
            <a:ext cx="1001519" cy="734145"/>
          </a:xfrm>
          <a:prstGeom prst="rect">
            <a:avLst/>
          </a:prstGeom>
          <a:ln w="3175">
            <a:solidFill>
              <a:srgbClr val="FEAD00"/>
            </a:solidFill>
            <a:miter lim="400000"/>
          </a:ln>
        </p:spPr>
        <p:txBody>
          <a:bodyPr lIns="7858" tIns="7858" rIns="7858" bIns="7858" anchor="ctr"/>
          <a:lstStyle/>
          <a:p>
            <a:pPr defTabSz="160513">
              <a:defRPr sz="600">
                <a:solidFill>
                  <a:srgbClr val="FF93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9" name="Ar이 들어있는 유리 진공관은 보라색을 띄며 피부의 살균, 배출, 흡수 기능을 활성화 함으로써 피부를 살균하여 여드름 피부나 염증을 완화시킵니다.">
            <a:extLst>
              <a:ext uri="{FF2B5EF4-FFF2-40B4-BE49-F238E27FC236}">
                <a16:creationId xmlns:a16="http://schemas.microsoft.com/office/drawing/2014/main" id="{E3659B51-F193-4312-A63A-028B922456D3}"/>
              </a:ext>
            </a:extLst>
          </p:cNvPr>
          <p:cNvSpPr txBox="1"/>
          <p:nvPr/>
        </p:nvSpPr>
        <p:spPr>
          <a:xfrm>
            <a:off x="190689" y="1700310"/>
            <a:ext cx="945159" cy="553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defTabSz="177800">
              <a:lnSpc>
                <a:spcPct val="150000"/>
              </a:lnSpc>
              <a:defRPr>
                <a:solidFill>
                  <a:srgbClr val="9437FF"/>
                </a:solidFill>
                <a:latin typeface="나눔고딕"/>
                <a:ea typeface="나눔고딕"/>
                <a:cs typeface="나눔고딕"/>
                <a:sym typeface="나눔고딕"/>
              </a:defRPr>
            </a:pPr>
            <a:r>
              <a:rPr lang="en-US" altLang="ko-KR" dirty="0">
                <a:solidFill>
                  <a:srgbClr val="000000"/>
                </a:solidFill>
                <a:latin typeface="나눔고딕" panose="020D0604000000000000" pitchFamily="50" charset="-127"/>
                <a:ea typeface="나눔고딕" panose="020D0604000000000000" pitchFamily="50" charset="-127"/>
              </a:rPr>
              <a:t>The glass vacuum tube containing </a:t>
            </a:r>
            <a:r>
              <a:rPr dirty="0" err="1">
                <a:latin typeface="나눔고딕" panose="020D0604000000000000" pitchFamily="50" charset="-127"/>
                <a:ea typeface="나눔고딕" panose="020D0604000000000000" pitchFamily="50" charset="-127"/>
              </a:rPr>
              <a:t>Ar</a:t>
            </a:r>
            <a:r>
              <a:rPr lang="en-US" dirty="0">
                <a:solidFill>
                  <a:srgbClr val="000000"/>
                </a:solidFill>
                <a:latin typeface="나눔고딕" panose="020D0604000000000000" pitchFamily="50" charset="-127"/>
                <a:ea typeface="나눔고딕" panose="020D0604000000000000" pitchFamily="50" charset="-127"/>
              </a:rPr>
              <a:t> has a </a:t>
            </a:r>
            <a:r>
              <a:rPr lang="en-US" b="1" dirty="0">
                <a:solidFill>
                  <a:srgbClr val="7030A0"/>
                </a:solidFill>
                <a:latin typeface="나눔고딕" panose="020D0604000000000000" pitchFamily="50" charset="-127"/>
                <a:ea typeface="나눔고딕" panose="020D0604000000000000" pitchFamily="50" charset="-127"/>
              </a:rPr>
              <a:t>purple color </a:t>
            </a:r>
            <a:r>
              <a:rPr lang="en-US" dirty="0">
                <a:solidFill>
                  <a:srgbClr val="000000"/>
                </a:solidFill>
                <a:latin typeface="나눔고딕" panose="020D0604000000000000" pitchFamily="50" charset="-127"/>
                <a:ea typeface="나눔고딕" panose="020D0604000000000000" pitchFamily="50" charset="-127"/>
              </a:rPr>
              <a:t>and </a:t>
            </a:r>
            <a:r>
              <a:rPr lang="en-US" b="1" dirty="0">
                <a:solidFill>
                  <a:srgbClr val="7030A0"/>
                </a:solidFill>
                <a:latin typeface="나눔고딕" panose="020D0604000000000000" pitchFamily="50" charset="-127"/>
                <a:ea typeface="나눔고딕" panose="020D0604000000000000" pitchFamily="50" charset="-127"/>
              </a:rPr>
              <a:t>sterilizes the skin by activating the sterilization</a:t>
            </a:r>
            <a:r>
              <a:rPr lang="en-US" dirty="0">
                <a:solidFill>
                  <a:srgbClr val="FF0000"/>
                </a:solidFill>
                <a:latin typeface="나눔고딕" panose="020D0604000000000000" pitchFamily="50" charset="-127"/>
                <a:ea typeface="나눔고딕" panose="020D0604000000000000" pitchFamily="50" charset="-127"/>
              </a:rPr>
              <a:t> </a:t>
            </a:r>
            <a:r>
              <a:rPr lang="en-US" dirty="0">
                <a:solidFill>
                  <a:srgbClr val="000000"/>
                </a:solidFill>
                <a:latin typeface="나눔고딕" panose="020D0604000000000000" pitchFamily="50" charset="-127"/>
                <a:ea typeface="나눔고딕" panose="020D0604000000000000" pitchFamily="50" charset="-127"/>
              </a:rPr>
              <a:t>and </a:t>
            </a:r>
            <a:r>
              <a:rPr lang="en-US" b="1" dirty="0">
                <a:solidFill>
                  <a:srgbClr val="7030A0"/>
                </a:solidFill>
                <a:latin typeface="나눔고딕" panose="020D0604000000000000" pitchFamily="50" charset="-127"/>
                <a:ea typeface="나눔고딕" panose="020D0604000000000000" pitchFamily="50" charset="-127"/>
              </a:rPr>
              <a:t>absorption function of the skin to relieve acne or inflammation</a:t>
            </a:r>
            <a:r>
              <a:rPr lang="en-US" b="1" dirty="0">
                <a:solidFill>
                  <a:srgbClr val="000000"/>
                </a:solidFill>
                <a:latin typeface="나눔고딕" panose="020D0604000000000000" pitchFamily="50" charset="-127"/>
                <a:ea typeface="나눔고딕" panose="020D0604000000000000" pitchFamily="50" charset="-127"/>
              </a:rPr>
              <a:t>.</a:t>
            </a:r>
            <a:endParaRPr b="1" dirty="0">
              <a:latin typeface="나눔고딕" panose="020D0604000000000000" pitchFamily="50" charset="-127"/>
              <a:ea typeface="나눔고딕" panose="020D0604000000000000" pitchFamily="50" charset="-127"/>
            </a:endParaRPr>
          </a:p>
        </p:txBody>
      </p:sp>
      <p:sp>
        <p:nvSpPr>
          <p:cNvPr id="10" name="Ne이 들어있는 진공관은 주황색으로, 혈액순환을 촉진하고 신진대사를 활발하게 하여 피부를 재생시키고 노폐물 배출을 돕습니다.">
            <a:extLst>
              <a:ext uri="{FF2B5EF4-FFF2-40B4-BE49-F238E27FC236}">
                <a16:creationId xmlns:a16="http://schemas.microsoft.com/office/drawing/2014/main" id="{EB5048B5-0F5A-44EA-9465-EC01FD62A937}"/>
              </a:ext>
            </a:extLst>
          </p:cNvPr>
          <p:cNvSpPr txBox="1"/>
          <p:nvPr/>
        </p:nvSpPr>
        <p:spPr>
          <a:xfrm>
            <a:off x="2675430" y="1702321"/>
            <a:ext cx="960197" cy="56986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p>
            <a:pPr defTabSz="177800">
              <a:lnSpc>
                <a:spcPct val="150000"/>
              </a:lnSpc>
              <a:defRPr>
                <a:solidFill>
                  <a:srgbClr val="FF9300"/>
                </a:solidFill>
                <a:latin typeface="나눔고딕"/>
                <a:ea typeface="나눔고딕"/>
                <a:cs typeface="나눔고딕"/>
                <a:sym typeface="나눔고딕"/>
              </a:defRPr>
            </a:pPr>
            <a:r>
              <a:rPr lang="en-US" altLang="ko-KR" dirty="0">
                <a:solidFill>
                  <a:srgbClr val="000000"/>
                </a:solidFill>
                <a:latin typeface="나눔고딕" panose="020D0604000000000000" pitchFamily="50" charset="-127"/>
                <a:ea typeface="나눔고딕" panose="020D0604000000000000" pitchFamily="50" charset="-127"/>
              </a:rPr>
              <a:t>The vacuum tube containing </a:t>
            </a:r>
            <a:r>
              <a:rPr dirty="0">
                <a:latin typeface="나눔고딕" panose="020D0604000000000000" pitchFamily="50" charset="-127"/>
                <a:ea typeface="나눔고딕" panose="020D0604000000000000" pitchFamily="50" charset="-127"/>
              </a:rPr>
              <a:t>Ne</a:t>
            </a:r>
            <a:r>
              <a:rPr lang="en-US" dirty="0">
                <a:solidFill>
                  <a:srgbClr val="000000"/>
                </a:solidFill>
                <a:latin typeface="나눔고딕" panose="020D0604000000000000" pitchFamily="50" charset="-127"/>
                <a:ea typeface="나눔고딕" panose="020D0604000000000000" pitchFamily="50" charset="-127"/>
              </a:rPr>
              <a:t> is </a:t>
            </a:r>
            <a:r>
              <a:rPr lang="en-US" b="1" dirty="0">
                <a:solidFill>
                  <a:srgbClr val="F3804A"/>
                </a:solidFill>
                <a:latin typeface="나눔고딕" panose="020D0604000000000000" pitchFamily="50" charset="-127"/>
                <a:ea typeface="나눔고딕" panose="020D0604000000000000" pitchFamily="50" charset="-127"/>
              </a:rPr>
              <a:t>orange in color</a:t>
            </a:r>
            <a:r>
              <a:rPr lang="en-US" dirty="0">
                <a:solidFill>
                  <a:srgbClr val="000000"/>
                </a:solidFill>
                <a:latin typeface="나눔고딕" panose="020D0604000000000000" pitchFamily="50" charset="-127"/>
                <a:ea typeface="나눔고딕" panose="020D0604000000000000" pitchFamily="50" charset="-127"/>
              </a:rPr>
              <a:t>, and it promotes </a:t>
            </a:r>
            <a:r>
              <a:rPr lang="en-US" b="1" dirty="0">
                <a:solidFill>
                  <a:srgbClr val="F3804A"/>
                </a:solidFill>
                <a:latin typeface="나눔고딕" panose="020D0604000000000000" pitchFamily="50" charset="-127"/>
                <a:ea typeface="나눔고딕" panose="020D0604000000000000" pitchFamily="50" charset="-127"/>
              </a:rPr>
              <a:t>blood circulation and activates the metabolism </a:t>
            </a:r>
            <a:r>
              <a:rPr lang="en-US" dirty="0">
                <a:solidFill>
                  <a:srgbClr val="000000"/>
                </a:solidFill>
                <a:latin typeface="나눔고딕" panose="020D0604000000000000" pitchFamily="50" charset="-127"/>
                <a:ea typeface="나눔고딕" panose="020D0604000000000000" pitchFamily="50" charset="-127"/>
              </a:rPr>
              <a:t>to </a:t>
            </a:r>
            <a:r>
              <a:rPr lang="en-US" b="1" dirty="0">
                <a:solidFill>
                  <a:srgbClr val="F3804A"/>
                </a:solidFill>
                <a:latin typeface="나눔고딕" panose="020D0604000000000000" pitchFamily="50" charset="-127"/>
                <a:ea typeface="나눔고딕" panose="020D0604000000000000" pitchFamily="50" charset="-127"/>
              </a:rPr>
              <a:t>regenerate the skin </a:t>
            </a:r>
            <a:r>
              <a:rPr lang="en-US" dirty="0">
                <a:solidFill>
                  <a:srgbClr val="000000"/>
                </a:solidFill>
                <a:latin typeface="나눔고딕" panose="020D0604000000000000" pitchFamily="50" charset="-127"/>
                <a:ea typeface="나눔고딕" panose="020D0604000000000000" pitchFamily="50" charset="-127"/>
              </a:rPr>
              <a:t>and help the </a:t>
            </a:r>
            <a:r>
              <a:rPr lang="en-US" b="1" dirty="0">
                <a:solidFill>
                  <a:srgbClr val="F3804A"/>
                </a:solidFill>
                <a:latin typeface="나눔고딕" panose="020D0604000000000000" pitchFamily="50" charset="-127"/>
                <a:ea typeface="나눔고딕" panose="020D0604000000000000" pitchFamily="50" charset="-127"/>
              </a:rPr>
              <a:t>discharge of waste products.</a:t>
            </a:r>
            <a:endParaRPr b="1" dirty="0">
              <a:solidFill>
                <a:srgbClr val="F3804A"/>
              </a:solidFill>
              <a:latin typeface="나눔고딕" panose="020D0604000000000000" pitchFamily="50" charset="-127"/>
              <a:ea typeface="나눔고딕" panose="020D0604000000000000" pitchFamily="50" charset="-127"/>
            </a:endParaRPr>
          </a:p>
        </p:txBody>
      </p:sp>
      <p:pic>
        <p:nvPicPr>
          <p:cNvPr id="11" name="이미지" descr="이미지">
            <a:extLst>
              <a:ext uri="{FF2B5EF4-FFF2-40B4-BE49-F238E27FC236}">
                <a16:creationId xmlns:a16="http://schemas.microsoft.com/office/drawing/2014/main" id="{0B575CBE-BDCF-4ACE-856B-EF9A0C4A2055}"/>
              </a:ext>
            </a:extLst>
          </p:cNvPr>
          <p:cNvPicPr>
            <a:picLocks noChangeAspect="1"/>
          </p:cNvPicPr>
          <p:nvPr/>
        </p:nvPicPr>
        <p:blipFill>
          <a:blip r:embed="rId3"/>
          <a:stretch>
            <a:fillRect/>
          </a:stretch>
        </p:blipFill>
        <p:spPr>
          <a:xfrm>
            <a:off x="1219081" y="1542499"/>
            <a:ext cx="1366526" cy="568854"/>
          </a:xfrm>
          <a:prstGeom prst="rect">
            <a:avLst/>
          </a:prstGeom>
          <a:ln w="12700">
            <a:miter lim="400000"/>
          </a:ln>
        </p:spPr>
      </p:pic>
      <p:sp>
        <p:nvSpPr>
          <p:cNvPr id="12" name="Wavelength in nanometers">
            <a:extLst>
              <a:ext uri="{FF2B5EF4-FFF2-40B4-BE49-F238E27FC236}">
                <a16:creationId xmlns:a16="http://schemas.microsoft.com/office/drawing/2014/main" id="{AF7152CE-39A3-4D46-ABC9-AA0AC8021CDC}"/>
              </a:ext>
            </a:extLst>
          </p:cNvPr>
          <p:cNvSpPr txBox="1"/>
          <p:nvPr/>
        </p:nvSpPr>
        <p:spPr>
          <a:xfrm>
            <a:off x="1229580" y="2159042"/>
            <a:ext cx="1356027" cy="108202"/>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58" tIns="7858" rIns="7858" bIns="7858" anchor="ctr">
            <a:spAutoFit/>
          </a:bodyPr>
          <a:lstStyle>
            <a:lvl1pPr defTabSz="160513">
              <a:defRPr sz="600">
                <a:solidFill>
                  <a:srgbClr val="FFFFFF"/>
                </a:solidFill>
                <a:latin typeface="Helvetica Neue Medium"/>
                <a:ea typeface="Helvetica Neue Medium"/>
                <a:cs typeface="Helvetica Neue Medium"/>
                <a:sym typeface="Helvetica Neue Medium"/>
              </a:defRPr>
            </a:lvl1pPr>
          </a:lstStyle>
          <a:p>
            <a:r>
              <a:rPr dirty="0">
                <a:latin typeface="나눔고딕" panose="020D0604000000000000" pitchFamily="50" charset="-127"/>
                <a:ea typeface="나눔고딕" panose="020D0604000000000000" pitchFamily="50" charset="-127"/>
                <a:cs typeface="Arial" panose="020B0604020202020204" pitchFamily="34" charset="0"/>
              </a:rPr>
              <a:t>Wavelength in nanometers</a:t>
            </a:r>
          </a:p>
        </p:txBody>
      </p:sp>
      <p:sp>
        <p:nvSpPr>
          <p:cNvPr id="13" name="원">
            <a:extLst>
              <a:ext uri="{FF2B5EF4-FFF2-40B4-BE49-F238E27FC236}">
                <a16:creationId xmlns:a16="http://schemas.microsoft.com/office/drawing/2014/main" id="{7F3F03F9-954C-419E-B678-AB2956F7E6CA}"/>
              </a:ext>
            </a:extLst>
          </p:cNvPr>
          <p:cNvSpPr/>
          <p:nvPr/>
        </p:nvSpPr>
        <p:spPr>
          <a:xfrm>
            <a:off x="496750" y="1404101"/>
            <a:ext cx="333038" cy="333038"/>
          </a:xfrm>
          <a:prstGeom prst="ellipse">
            <a:avLst/>
          </a:prstGeom>
          <a:solidFill>
            <a:srgbClr val="9437FF"/>
          </a:solidFill>
          <a:ln w="12700">
            <a:miter lim="400000"/>
          </a:ln>
        </p:spPr>
        <p:txBody>
          <a:bodyPr lIns="7858" tIns="7858" rIns="7858" bIns="7858" anchor="ctr"/>
          <a:lstStyle/>
          <a:p>
            <a:pPr defTabSz="160513">
              <a:defRPr sz="600">
                <a:solidFill>
                  <a:srgbClr val="FFFFFF"/>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14" name="원">
            <a:extLst>
              <a:ext uri="{FF2B5EF4-FFF2-40B4-BE49-F238E27FC236}">
                <a16:creationId xmlns:a16="http://schemas.microsoft.com/office/drawing/2014/main" id="{F514A703-C2B5-436C-B88E-8656DBC24FC5}"/>
              </a:ext>
            </a:extLst>
          </p:cNvPr>
          <p:cNvSpPr/>
          <p:nvPr/>
        </p:nvSpPr>
        <p:spPr>
          <a:xfrm>
            <a:off x="2985399" y="1404101"/>
            <a:ext cx="333038" cy="333038"/>
          </a:xfrm>
          <a:prstGeom prst="ellipse">
            <a:avLst/>
          </a:prstGeom>
          <a:solidFill>
            <a:srgbClr val="FEAD00"/>
          </a:solidFill>
          <a:ln w="12700">
            <a:miter lim="400000"/>
          </a:ln>
        </p:spPr>
        <p:txBody>
          <a:bodyPr lIns="7858" tIns="7858" rIns="7858" bIns="7858" anchor="ctr"/>
          <a:lstStyle/>
          <a:p>
            <a:pPr defTabSz="160513">
              <a:defRPr sz="600">
                <a:solidFill>
                  <a:srgbClr val="000000"/>
                </a:solidFill>
                <a:latin typeface="Helvetica Neue Medium"/>
                <a:ea typeface="Helvetica Neue Medium"/>
                <a:cs typeface="Helvetica Neue Medium"/>
                <a:sym typeface="Helvetica Neue Medium"/>
              </a:defRPr>
            </a:pPr>
            <a:endParaRPr>
              <a:latin typeface="나눔고딕" panose="020D0604000000000000" pitchFamily="50" charset="-127"/>
              <a:ea typeface="나눔고딕" panose="020D0604000000000000" pitchFamily="50" charset="-127"/>
            </a:endParaRPr>
          </a:p>
        </p:txBody>
      </p:sp>
      <p:sp>
        <p:nvSpPr>
          <p:cNvPr id="15" name="Ar">
            <a:extLst>
              <a:ext uri="{FF2B5EF4-FFF2-40B4-BE49-F238E27FC236}">
                <a16:creationId xmlns:a16="http://schemas.microsoft.com/office/drawing/2014/main" id="{F6218102-55EC-4EF3-A323-9CDD6AE8D848}"/>
              </a:ext>
            </a:extLst>
          </p:cNvPr>
          <p:cNvSpPr txBox="1"/>
          <p:nvPr/>
        </p:nvSpPr>
        <p:spPr>
          <a:xfrm>
            <a:off x="570375" y="1463070"/>
            <a:ext cx="185788" cy="2005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1200">
                <a:solidFill>
                  <a:srgbClr val="FFFFFF"/>
                </a:solidFill>
                <a:latin typeface="+mj-lt"/>
                <a:ea typeface="+mj-ea"/>
                <a:cs typeface="+mj-cs"/>
                <a:sym typeface="Helvetica Neue"/>
              </a:defRPr>
            </a:lvl1pPr>
          </a:lstStyle>
          <a:p>
            <a:r>
              <a:rPr b="1" dirty="0" err="1">
                <a:latin typeface="나눔고딕" panose="020D0604000000000000" pitchFamily="50" charset="-127"/>
                <a:ea typeface="나눔고딕" panose="020D0604000000000000" pitchFamily="50" charset="-127"/>
                <a:cs typeface="Arial" panose="020B0604020202020204" pitchFamily="34" charset="0"/>
              </a:rPr>
              <a:t>Ar</a:t>
            </a:r>
            <a:endParaRPr b="1" dirty="0">
              <a:latin typeface="나눔고딕" panose="020D0604000000000000" pitchFamily="50" charset="-127"/>
              <a:ea typeface="나눔고딕" panose="020D0604000000000000" pitchFamily="50" charset="-127"/>
              <a:cs typeface="Arial" panose="020B0604020202020204" pitchFamily="34" charset="0"/>
            </a:endParaRPr>
          </a:p>
        </p:txBody>
      </p:sp>
      <p:sp>
        <p:nvSpPr>
          <p:cNvPr id="16" name="Ne">
            <a:extLst>
              <a:ext uri="{FF2B5EF4-FFF2-40B4-BE49-F238E27FC236}">
                <a16:creationId xmlns:a16="http://schemas.microsoft.com/office/drawing/2014/main" id="{05F5CFFE-9100-4117-A738-3C770622683A}"/>
              </a:ext>
            </a:extLst>
          </p:cNvPr>
          <p:cNvSpPr txBox="1"/>
          <p:nvPr/>
        </p:nvSpPr>
        <p:spPr>
          <a:xfrm>
            <a:off x="3049979" y="1470536"/>
            <a:ext cx="211436" cy="2005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1200">
                <a:solidFill>
                  <a:srgbClr val="FFFFFF"/>
                </a:solidFill>
                <a:latin typeface="+mj-lt"/>
                <a:ea typeface="+mj-ea"/>
                <a:cs typeface="+mj-cs"/>
                <a:sym typeface="Helvetica Neue"/>
              </a:defRPr>
            </a:lvl1pPr>
          </a:lstStyle>
          <a:p>
            <a:r>
              <a:rPr b="1" dirty="0">
                <a:latin typeface="나눔고딕" panose="020D0604000000000000" pitchFamily="50" charset="-127"/>
                <a:ea typeface="나눔고딕" panose="020D0604000000000000" pitchFamily="50" charset="-127"/>
                <a:cs typeface="Arial" panose="020B0604020202020204" pitchFamily="34" charset="0"/>
              </a:rPr>
              <a:t>Ne</a:t>
            </a:r>
          </a:p>
        </p:txBody>
      </p:sp>
      <p:sp>
        <p:nvSpPr>
          <p:cNvPr id="18" name="플라즈마 기술소개"/>
          <p:cNvSpPr txBox="1"/>
          <p:nvPr/>
        </p:nvSpPr>
        <p:spPr>
          <a:xfrm>
            <a:off x="107271" y="65651"/>
            <a:ext cx="1429718" cy="1543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58" tIns="7858" rIns="7858" bIns="7858" anchor="ctr">
            <a:spAutoFit/>
          </a:bodyPr>
          <a:lstStyle>
            <a:lvl1pPr>
              <a:defRPr sz="700" b="1">
                <a:solidFill>
                  <a:srgbClr val="000000"/>
                </a:solidFill>
                <a:latin typeface="나눔고딕"/>
                <a:ea typeface="나눔고딕"/>
                <a:cs typeface="나눔고딕"/>
                <a:sym typeface="나눔고딕"/>
              </a:defRPr>
            </a:lvl1pPr>
          </a:lstStyle>
          <a:p>
            <a:pPr algn="l"/>
            <a:r>
              <a:rPr lang="en-US" altLang="ko-KR" sz="900" dirty="0">
                <a:solidFill>
                  <a:schemeClr val="tx1">
                    <a:lumMod val="50000"/>
                  </a:schemeClr>
                </a:solidFill>
                <a:latin typeface="나눔고딕" panose="020D0604000000000000" pitchFamily="50" charset="-127"/>
                <a:ea typeface="나눔고딕" panose="020D0604000000000000" pitchFamily="50" charset="-127"/>
              </a:rPr>
              <a:t>Plasma in the medical field</a:t>
            </a:r>
            <a:endParaRPr sz="900" dirty="0">
              <a:solidFill>
                <a:schemeClr val="tx1">
                  <a:lumMod val="50000"/>
                </a:schemeClr>
              </a:solidFill>
              <a:latin typeface="나눔고딕" panose="020D0604000000000000" pitchFamily="50" charset="-127"/>
              <a:ea typeface="나눔고딕" panose="020D0604000000000000" pitchFamily="50" charset="-127"/>
            </a:endParaRPr>
          </a:p>
        </p:txBody>
      </p:sp>
      <p:pic>
        <p:nvPicPr>
          <p:cNvPr id="19" name="그림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7" y="2441964"/>
            <a:ext cx="573791" cy="168220"/>
          </a:xfrm>
          <a:prstGeom prst="rect">
            <a:avLst/>
          </a:prstGeom>
        </p:spPr>
      </p:pic>
    </p:spTree>
    <p:extLst>
      <p:ext uri="{BB962C8B-B14F-4D97-AF65-F5344CB8AC3E}">
        <p14:creationId xmlns:p14="http://schemas.microsoft.com/office/powerpoint/2010/main" val="91445007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30459" y="658651"/>
            <a:ext cx="1497980" cy="1434641"/>
          </a:xfrm>
          <a:prstGeom prst="rect">
            <a:avLst/>
          </a:prstGeom>
        </p:spPr>
      </p:pic>
      <p:pic>
        <p:nvPicPr>
          <p:cNvPr id="3" name="그림 2"/>
          <p:cNvPicPr>
            <a:picLocks noChangeAspect="1"/>
          </p:cNvPicPr>
          <p:nvPr/>
        </p:nvPicPr>
        <p:blipFill>
          <a:blip r:embed="rId3"/>
          <a:stretch>
            <a:fillRect/>
          </a:stretch>
        </p:blipFill>
        <p:spPr>
          <a:xfrm>
            <a:off x="2104678" y="658651"/>
            <a:ext cx="1459996" cy="1404902"/>
          </a:xfrm>
          <a:prstGeom prst="rect">
            <a:avLst/>
          </a:prstGeom>
        </p:spPr>
      </p:pic>
    </p:spTree>
    <p:extLst>
      <p:ext uri="{BB962C8B-B14F-4D97-AF65-F5344CB8AC3E}">
        <p14:creationId xmlns:p14="http://schemas.microsoft.com/office/powerpoint/2010/main" val="10971062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D46B578E-EDA0-4A73-87E7-0198C447C73C}"/>
              </a:ext>
            </a:extLst>
          </p:cNvPr>
          <p:cNvPicPr>
            <a:picLocks noChangeAspect="1"/>
          </p:cNvPicPr>
          <p:nvPr/>
        </p:nvPicPr>
        <p:blipFill>
          <a:blip r:embed="rId3"/>
          <a:stretch>
            <a:fillRect/>
          </a:stretch>
        </p:blipFill>
        <p:spPr>
          <a:xfrm>
            <a:off x="188847" y="1764873"/>
            <a:ext cx="1006507" cy="631459"/>
          </a:xfrm>
          <a:prstGeom prst="rect">
            <a:avLst/>
          </a:prstGeom>
        </p:spPr>
      </p:pic>
      <p:sp>
        <p:nvSpPr>
          <p:cNvPr id="2" name="TextBox 1">
            <a:extLst>
              <a:ext uri="{FF2B5EF4-FFF2-40B4-BE49-F238E27FC236}">
                <a16:creationId xmlns:a16="http://schemas.microsoft.com/office/drawing/2014/main" id="{DB6E525E-C690-408F-93E8-14E6BB2C1D75}"/>
              </a:ext>
            </a:extLst>
          </p:cNvPr>
          <p:cNvSpPr txBox="1"/>
          <p:nvPr/>
        </p:nvSpPr>
        <p:spPr>
          <a:xfrm>
            <a:off x="331778" y="278000"/>
            <a:ext cx="868096"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SKIN</a:t>
            </a:r>
            <a:r>
              <a:rPr lang="ko-KR" altLang="en-US" sz="156" dirty="0">
                <a:effectLst>
                  <a:outerShdw blurRad="38100" dist="38100" dir="2700000" algn="tl">
                    <a:srgbClr val="000000">
                      <a:alpha val="43137"/>
                    </a:srgbClr>
                  </a:outerShdw>
                </a:effectLst>
                <a:latin typeface="Calibri" pitchFamily="34" charset="0"/>
              </a:rPr>
              <a:t> </a:t>
            </a:r>
            <a:r>
              <a:rPr lang="en-US" altLang="ko-KR" sz="156" dirty="0">
                <a:effectLst>
                  <a:outerShdw blurRad="38100" dist="38100" dir="2700000" algn="tl">
                    <a:srgbClr val="000000">
                      <a:alpha val="43137"/>
                    </a:srgbClr>
                  </a:outerShdw>
                </a:effectLst>
                <a:latin typeface="Calibri" pitchFamily="34" charset="0"/>
              </a:rPr>
              <a:t>REJUVENATION</a:t>
            </a:r>
            <a:endParaRPr lang="ko-KR" altLang="en-US" sz="156" dirty="0">
              <a:effectLst>
                <a:outerShdw blurRad="38100" dist="38100" dir="2700000" algn="tl">
                  <a:srgbClr val="000000">
                    <a:alpha val="43137"/>
                  </a:srgbClr>
                </a:outerShdw>
              </a:effectLst>
              <a:latin typeface="Calibri" pitchFamily="34" charset="0"/>
            </a:endParaRPr>
          </a:p>
        </p:txBody>
      </p:sp>
      <p:sp>
        <p:nvSpPr>
          <p:cNvPr id="3" name="TextBox 2">
            <a:extLst>
              <a:ext uri="{FF2B5EF4-FFF2-40B4-BE49-F238E27FC236}">
                <a16:creationId xmlns:a16="http://schemas.microsoft.com/office/drawing/2014/main" id="{EC4145DC-B8A7-4D6E-B0F3-BB55C8E8EA3D}"/>
              </a:ext>
            </a:extLst>
          </p:cNvPr>
          <p:cNvSpPr txBox="1"/>
          <p:nvPr/>
        </p:nvSpPr>
        <p:spPr>
          <a:xfrm>
            <a:off x="-144275" y="20936"/>
            <a:ext cx="1820202" cy="200055"/>
          </a:xfrm>
          <a:prstGeom prst="rect">
            <a:avLst/>
          </a:prstGeom>
          <a:noFill/>
        </p:spPr>
        <p:txBody>
          <a:bodyPr wrap="square" rtlCol="0">
            <a:spAutoFit/>
          </a:bodyPr>
          <a:lstStyle/>
          <a:p>
            <a:r>
              <a:rPr lang="en-US" altLang="ko-KR" sz="7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PLASMA FUNCTIONS IN BEAUTY</a:t>
            </a:r>
            <a:endParaRPr lang="ko-KR" altLang="en-US" sz="700" b="1" dirty="0">
              <a:solidFill>
                <a:schemeClr val="tx1">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1C2200DB-70B1-4205-8282-D5E49F68FBB8}"/>
              </a:ext>
            </a:extLst>
          </p:cNvPr>
          <p:cNvSpPr txBox="1"/>
          <p:nvPr/>
        </p:nvSpPr>
        <p:spPr>
          <a:xfrm>
            <a:off x="1535528" y="279806"/>
            <a:ext cx="868096"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ATOPIC DERMATITIS </a:t>
            </a:r>
            <a:endParaRPr lang="ko-KR" altLang="en-US" sz="156" dirty="0">
              <a:effectLst>
                <a:outerShdw blurRad="38100" dist="38100" dir="2700000" algn="tl">
                  <a:srgbClr val="000000">
                    <a:alpha val="43137"/>
                  </a:srgbClr>
                </a:outerShdw>
              </a:effectLst>
              <a:latin typeface="Calibri" pitchFamily="34" charset="0"/>
            </a:endParaRPr>
          </a:p>
        </p:txBody>
      </p:sp>
      <p:sp>
        <p:nvSpPr>
          <p:cNvPr id="5" name="TextBox 4">
            <a:extLst>
              <a:ext uri="{FF2B5EF4-FFF2-40B4-BE49-F238E27FC236}">
                <a16:creationId xmlns:a16="http://schemas.microsoft.com/office/drawing/2014/main" id="{BBDF0B0C-84FB-427B-9A6F-7FBC3067326C}"/>
              </a:ext>
            </a:extLst>
          </p:cNvPr>
          <p:cNvSpPr txBox="1"/>
          <p:nvPr/>
        </p:nvSpPr>
        <p:spPr>
          <a:xfrm>
            <a:off x="2922065" y="278000"/>
            <a:ext cx="476053"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ACNE</a:t>
            </a:r>
            <a:endParaRPr lang="ko-KR" altLang="en-US" sz="156" dirty="0">
              <a:effectLst>
                <a:outerShdw blurRad="38100" dist="38100" dir="2700000" algn="tl">
                  <a:srgbClr val="000000">
                    <a:alpha val="43137"/>
                  </a:srgbClr>
                </a:outerShdw>
              </a:effectLst>
              <a:latin typeface="Calibri" pitchFamily="34" charset="0"/>
            </a:endParaRPr>
          </a:p>
        </p:txBody>
      </p:sp>
      <p:sp>
        <p:nvSpPr>
          <p:cNvPr id="6" name="TextBox 5">
            <a:extLst>
              <a:ext uri="{FF2B5EF4-FFF2-40B4-BE49-F238E27FC236}">
                <a16:creationId xmlns:a16="http://schemas.microsoft.com/office/drawing/2014/main" id="{377FEF02-0606-4046-8496-D9F313C0DCDB}"/>
              </a:ext>
            </a:extLst>
          </p:cNvPr>
          <p:cNvSpPr txBox="1"/>
          <p:nvPr/>
        </p:nvSpPr>
        <p:spPr>
          <a:xfrm>
            <a:off x="1494104" y="1538521"/>
            <a:ext cx="868096"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SKIN WHITENING</a:t>
            </a:r>
            <a:endParaRPr lang="ko-KR" altLang="en-US" sz="156" dirty="0">
              <a:effectLst>
                <a:outerShdw blurRad="38100" dist="38100" dir="2700000" algn="tl">
                  <a:srgbClr val="000000">
                    <a:alpha val="43137"/>
                  </a:srgbClr>
                </a:outerShdw>
              </a:effectLst>
              <a:latin typeface="Calibri" pitchFamily="34" charset="0"/>
            </a:endParaRPr>
          </a:p>
        </p:txBody>
      </p:sp>
      <p:sp>
        <p:nvSpPr>
          <p:cNvPr id="7" name="TextBox 6">
            <a:extLst>
              <a:ext uri="{FF2B5EF4-FFF2-40B4-BE49-F238E27FC236}">
                <a16:creationId xmlns:a16="http://schemas.microsoft.com/office/drawing/2014/main" id="{4B36298E-F262-4530-8821-4D6F589F1A34}"/>
              </a:ext>
            </a:extLst>
          </p:cNvPr>
          <p:cNvSpPr txBox="1"/>
          <p:nvPr/>
        </p:nvSpPr>
        <p:spPr>
          <a:xfrm>
            <a:off x="499796" y="1538521"/>
            <a:ext cx="364040"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TDDS</a:t>
            </a:r>
            <a:endParaRPr lang="ko-KR" altLang="en-US" sz="156" dirty="0">
              <a:effectLst>
                <a:outerShdw blurRad="38100" dist="38100" dir="2700000" algn="tl">
                  <a:srgbClr val="000000">
                    <a:alpha val="43137"/>
                  </a:srgbClr>
                </a:outerShdw>
              </a:effectLst>
              <a:latin typeface="Calibri" pitchFamily="34" charset="0"/>
            </a:endParaRPr>
          </a:p>
        </p:txBody>
      </p:sp>
      <p:pic>
        <p:nvPicPr>
          <p:cNvPr id="9" name="그림 8" descr="넥타이, 가장, 사람, 의류이(가) 표시된 사진&#10;&#10;자동 생성된 설명">
            <a:extLst>
              <a:ext uri="{FF2B5EF4-FFF2-40B4-BE49-F238E27FC236}">
                <a16:creationId xmlns:a16="http://schemas.microsoft.com/office/drawing/2014/main" id="{AD9FDC47-1266-4B27-A820-8179EE247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88" t="-1" r="13775" b="-793"/>
          <a:stretch/>
        </p:blipFill>
        <p:spPr>
          <a:xfrm>
            <a:off x="289773" y="414575"/>
            <a:ext cx="906630" cy="831843"/>
          </a:xfrm>
          <a:prstGeom prst="rect">
            <a:avLst/>
          </a:prstGeom>
        </p:spPr>
      </p:pic>
      <p:pic>
        <p:nvPicPr>
          <p:cNvPr id="14" name="그림 13" descr="사람, 실내, 의류, 벽이(가) 표시된 사진&#10;&#10;자동 생성된 설명">
            <a:extLst>
              <a:ext uri="{FF2B5EF4-FFF2-40B4-BE49-F238E27FC236}">
                <a16:creationId xmlns:a16="http://schemas.microsoft.com/office/drawing/2014/main" id="{8F40FF36-FC23-4EFB-9C1E-5E4003470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266" y="413067"/>
            <a:ext cx="1262407" cy="841605"/>
          </a:xfrm>
          <a:prstGeom prst="rect">
            <a:avLst/>
          </a:prstGeom>
        </p:spPr>
      </p:pic>
      <p:pic>
        <p:nvPicPr>
          <p:cNvPr id="16" name="그림 15" descr="벽, 의류, 넥타이, 머리카락이(가) 표시된 사진&#10;&#10;자동 생성된 설명">
            <a:extLst>
              <a:ext uri="{FF2B5EF4-FFF2-40B4-BE49-F238E27FC236}">
                <a16:creationId xmlns:a16="http://schemas.microsoft.com/office/drawing/2014/main" id="{477096E0-7E3B-4F58-BB58-8BB11389EBCC}"/>
              </a:ext>
            </a:extLst>
          </p:cNvPr>
          <p:cNvPicPr>
            <a:picLocks noChangeAspect="1"/>
          </p:cNvPicPr>
          <p:nvPr/>
        </p:nvPicPr>
        <p:blipFill rotWithShape="1">
          <a:blip r:embed="rId6">
            <a:extLst>
              <a:ext uri="{28A0092B-C50C-407E-A947-70E740481C1C}">
                <a14:useLocalDpi xmlns:a14="http://schemas.microsoft.com/office/drawing/2010/main" val="0"/>
              </a:ext>
            </a:extLst>
          </a:blip>
          <a:srcRect l="24164" t="-1" r="23040" b="809"/>
          <a:stretch/>
        </p:blipFill>
        <p:spPr>
          <a:xfrm>
            <a:off x="2778863" y="407959"/>
            <a:ext cx="609042" cy="846713"/>
          </a:xfrm>
          <a:prstGeom prst="rect">
            <a:avLst/>
          </a:prstGeom>
        </p:spPr>
      </p:pic>
      <p:pic>
        <p:nvPicPr>
          <p:cNvPr id="19" name="그림 18" descr="의류이(가) 표시된 사진&#10;&#10;자동 생성된 설명">
            <a:extLst>
              <a:ext uri="{FF2B5EF4-FFF2-40B4-BE49-F238E27FC236}">
                <a16:creationId xmlns:a16="http://schemas.microsoft.com/office/drawing/2014/main" id="{9663DB3C-EF75-457F-A03F-62832F12BE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7337" y="1764873"/>
            <a:ext cx="1043359" cy="582340"/>
          </a:xfrm>
          <a:prstGeom prst="rect">
            <a:avLst/>
          </a:prstGeom>
        </p:spPr>
      </p:pic>
      <p:pic>
        <p:nvPicPr>
          <p:cNvPr id="8" name="그림 7">
            <a:extLst>
              <a:ext uri="{FF2B5EF4-FFF2-40B4-BE49-F238E27FC236}">
                <a16:creationId xmlns:a16="http://schemas.microsoft.com/office/drawing/2014/main" id="{E6410CEF-2A61-4A7C-ABE4-D07341896C29}"/>
              </a:ext>
            </a:extLst>
          </p:cNvPr>
          <p:cNvPicPr>
            <a:picLocks noChangeAspect="1"/>
          </p:cNvPicPr>
          <p:nvPr/>
        </p:nvPicPr>
        <p:blipFill>
          <a:blip r:embed="rId8"/>
          <a:stretch>
            <a:fillRect/>
          </a:stretch>
        </p:blipFill>
        <p:spPr>
          <a:xfrm>
            <a:off x="2622673" y="1762561"/>
            <a:ext cx="973096" cy="582340"/>
          </a:xfrm>
          <a:prstGeom prst="rect">
            <a:avLst/>
          </a:prstGeom>
        </p:spPr>
      </p:pic>
      <p:sp>
        <p:nvSpPr>
          <p:cNvPr id="15" name="TextBox 14">
            <a:extLst>
              <a:ext uri="{FF2B5EF4-FFF2-40B4-BE49-F238E27FC236}">
                <a16:creationId xmlns:a16="http://schemas.microsoft.com/office/drawing/2014/main" id="{79E18CFD-7298-42C7-BB3E-3C1D0C4DB1B9}"/>
              </a:ext>
            </a:extLst>
          </p:cNvPr>
          <p:cNvSpPr txBox="1"/>
          <p:nvPr/>
        </p:nvSpPr>
        <p:spPr>
          <a:xfrm>
            <a:off x="2904076" y="1540013"/>
            <a:ext cx="868096" cy="116314"/>
          </a:xfrm>
          <a:prstGeom prst="rect">
            <a:avLst/>
          </a:prstGeom>
          <a:noFill/>
        </p:spPr>
        <p:txBody>
          <a:bodyPr wrap="square" rtlCol="0">
            <a:spAutoFit/>
          </a:bodyPr>
          <a:lstStyle/>
          <a:p>
            <a:r>
              <a:rPr lang="en-US" altLang="ko-KR" sz="156" dirty="0">
                <a:effectLst>
                  <a:outerShdw blurRad="38100" dist="38100" dir="2700000" algn="tl">
                    <a:srgbClr val="000000">
                      <a:alpha val="43137"/>
                    </a:srgbClr>
                  </a:outerShdw>
                </a:effectLst>
                <a:latin typeface="Calibri" pitchFamily="34" charset="0"/>
              </a:rPr>
              <a:t>Hair Loss</a:t>
            </a:r>
            <a:endParaRPr lang="ko-KR" altLang="en-US" sz="156"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8158130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88459" y="668963"/>
            <a:ext cx="2381844" cy="1406230"/>
          </a:xfrm>
          <a:prstGeom prst="rect">
            <a:avLst/>
          </a:prstGeom>
        </p:spPr>
      </p:pic>
    </p:spTree>
    <p:extLst>
      <p:ext uri="{BB962C8B-B14F-4D97-AF65-F5344CB8AC3E}">
        <p14:creationId xmlns:p14="http://schemas.microsoft.com/office/powerpoint/2010/main" val="206789809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round/>
        </a:ln>
        <a:effectLst/>
        <a:sp3d/>
      </a:spPr>
      <a:bodyPr rot="0" spcFirstLastPara="1" vertOverflow="overflow" horzOverflow="overflow" vert="horz" wrap="square" lIns="7858" tIns="7858" rIns="7858" bIns="7858" numCol="1" spcCol="38100" rtlCol="0" anchor="ctr">
        <a:spAutoFit/>
      </a:bodyPr>
      <a:lstStyle>
        <a:def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7858" tIns="7858" rIns="7858" bIns="7858" numCol="1" spcCol="38100" rtlCol="0" anchor="ctr">
        <a:spAutoFit/>
      </a:bodyPr>
      <a:lstStyle>
        <a:def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round/>
        </a:ln>
        <a:effectLst/>
        <a:sp3d/>
      </a:spPr>
      <a:bodyPr rot="0" spcFirstLastPara="1" vertOverflow="overflow" horzOverflow="overflow" vert="horz" wrap="square" lIns="7858" tIns="7858" rIns="7858" bIns="7858" numCol="1" spcCol="38100" rtlCol="0" anchor="ctr">
        <a:spAutoFit/>
      </a:bodyPr>
      <a:lstStyle>
        <a:def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7858" tIns="7858" rIns="7858" bIns="7858" numCol="1" spcCol="38100" rtlCol="0" anchor="ctr">
        <a:spAutoFit/>
      </a:bodyPr>
      <a:lstStyle>
        <a:defPPr marL="0" marR="0" indent="0" algn="ctr" defTabSz="474121"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2802</TotalTime>
  <Words>1258</Words>
  <Application>Microsoft Office PowerPoint</Application>
  <PresentationFormat>사용자 지정</PresentationFormat>
  <Paragraphs>167</Paragraphs>
  <Slides>25</Slides>
  <Notes>2</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25</vt:i4>
      </vt:variant>
    </vt:vector>
  </HeadingPairs>
  <TitlesOfParts>
    <vt:vector size="34" baseType="lpstr">
      <vt:lpstr>Aharoni</vt:lpstr>
      <vt:lpstr>Helvetica Neue</vt:lpstr>
      <vt:lpstr>Helvetica Neue Medium</vt:lpstr>
      <vt:lpstr>나눔고딕</vt:lpstr>
      <vt:lpstr>맑은 고딕</vt:lpstr>
      <vt:lpstr>Arial</vt:lpstr>
      <vt:lpstr>Calibri</vt:lpstr>
      <vt:lpstr>Helvetica</vt:lpstr>
      <vt:lpstr>21_BasicWhite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smartSK</dc:creator>
  <cp:lastModifiedBy>Julia Jung</cp:lastModifiedBy>
  <cp:revision>122</cp:revision>
  <cp:lastPrinted>2021-03-02T03:51:53Z</cp:lastPrinted>
  <dcterms:modified xsi:type="dcterms:W3CDTF">2022-11-23T14:26:23Z</dcterms:modified>
</cp:coreProperties>
</file>