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88" r:id="rId2"/>
    <p:sldId id="293" r:id="rId3"/>
    <p:sldId id="327" r:id="rId4"/>
    <p:sldId id="473" r:id="rId5"/>
    <p:sldId id="474" r:id="rId6"/>
    <p:sldId id="459" r:id="rId7"/>
    <p:sldId id="439" r:id="rId8"/>
    <p:sldId id="442" r:id="rId9"/>
    <p:sldId id="472" r:id="rId10"/>
    <p:sldId id="426" r:id="rId11"/>
    <p:sldId id="343" r:id="rId12"/>
    <p:sldId id="471" r:id="rId13"/>
    <p:sldId id="458" r:id="rId14"/>
    <p:sldId id="456" r:id="rId15"/>
    <p:sldId id="453" r:id="rId16"/>
    <p:sldId id="454" r:id="rId17"/>
    <p:sldId id="455" r:id="rId18"/>
    <p:sldId id="349" r:id="rId19"/>
    <p:sldId id="350" r:id="rId20"/>
    <p:sldId id="357" r:id="rId21"/>
    <p:sldId id="358" r:id="rId22"/>
    <p:sldId id="450" r:id="rId23"/>
    <p:sldId id="451" r:id="rId24"/>
    <p:sldId id="340" r:id="rId25"/>
    <p:sldId id="338" r:id="rId26"/>
    <p:sldId id="464" r:id="rId27"/>
    <p:sldId id="475" r:id="rId28"/>
    <p:sldId id="443" r:id="rId29"/>
    <p:sldId id="425" r:id="rId30"/>
    <p:sldId id="476" r:id="rId31"/>
    <p:sldId id="477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4" autoAdjust="0"/>
    <p:restoredTop sz="90542" autoAdjust="0"/>
  </p:normalViewPr>
  <p:slideViewPr>
    <p:cSldViewPr snapToGrid="0">
      <p:cViewPr>
        <p:scale>
          <a:sx n="66" d="100"/>
          <a:sy n="66" d="100"/>
        </p:scale>
        <p:origin x="-2586" y="-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71A8E-7E47-40B7-8638-1BF926056032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CB84B-37D6-437B-AABC-D6FB58E20A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710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1781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기미의</a:t>
            </a:r>
            <a:r>
              <a:rPr lang="en-US" altLang="ko-KR" dirty="0"/>
              <a:t> </a:t>
            </a:r>
            <a:r>
              <a:rPr lang="ko-KR" altLang="en-US" dirty="0"/>
              <a:t>치료 </a:t>
            </a:r>
            <a:r>
              <a:rPr lang="en-US" altLang="ko-KR" dirty="0"/>
              <a:t>4</a:t>
            </a:r>
            <a:r>
              <a:rPr lang="ko-KR" altLang="en-US" dirty="0"/>
              <a:t>가지 방법을 사용합니다</a:t>
            </a:r>
            <a:r>
              <a:rPr lang="en-US" altLang="ko-KR" dirty="0"/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FFFF00"/>
                </a:solidFill>
              </a:rPr>
              <a:t>Laser Toning, Fine</a:t>
            </a:r>
            <a:r>
              <a:rPr lang="ko-KR" altLang="en-US" dirty="0">
                <a:solidFill>
                  <a:srgbClr val="FFFF00"/>
                </a:solidFill>
              </a:rPr>
              <a:t> </a:t>
            </a:r>
            <a:r>
              <a:rPr lang="en-US" altLang="ko-KR" dirty="0">
                <a:solidFill>
                  <a:srgbClr val="FFFF00"/>
                </a:solidFill>
              </a:rPr>
              <a:t>Beam</a:t>
            </a:r>
            <a:r>
              <a:rPr lang="ko-KR" altLang="en-US" dirty="0">
                <a:solidFill>
                  <a:srgbClr val="FFFF00"/>
                </a:solidFill>
              </a:rPr>
              <a:t> </a:t>
            </a:r>
            <a:r>
              <a:rPr lang="en-US" altLang="ko-KR" dirty="0">
                <a:solidFill>
                  <a:srgbClr val="FFFF00"/>
                </a:solidFill>
              </a:rPr>
              <a:t>Technic 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FFFF00"/>
                </a:solidFill>
              </a:rPr>
              <a:t>Tranexamic Acid </a:t>
            </a:r>
            <a:r>
              <a:rPr lang="ko-KR" altLang="en-US" dirty="0">
                <a:solidFill>
                  <a:srgbClr val="FFFF00"/>
                </a:solidFill>
              </a:rPr>
              <a:t>복용</a:t>
            </a:r>
            <a:r>
              <a:rPr lang="en-US" altLang="ko-KR" dirty="0">
                <a:solidFill>
                  <a:srgbClr val="FFFF00"/>
                </a:solidFill>
              </a:rPr>
              <a:t>,  Mask Therapy </a:t>
            </a:r>
            <a:r>
              <a:rPr lang="ko-KR" altLang="en-US" dirty="0">
                <a:solidFill>
                  <a:srgbClr val="FFFF00"/>
                </a:solidFill>
              </a:rPr>
              <a:t>를 이용하여 효과적으로 기미를 치료합니다</a:t>
            </a:r>
            <a:r>
              <a:rPr lang="en-US" altLang="ko-KR" dirty="0">
                <a:solidFill>
                  <a:srgbClr val="FFFF00"/>
                </a:solidFill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FFFF00"/>
              </a:solidFill>
            </a:endParaRPr>
          </a:p>
          <a:p>
            <a:r>
              <a:rPr lang="en-US" altLang="ko-KR" dirty="0"/>
              <a:t>1</a:t>
            </a:r>
            <a:r>
              <a:rPr lang="ko-KR" altLang="en-US" dirty="0"/>
              <a:t>번 치료만 </a:t>
            </a:r>
            <a:r>
              <a:rPr lang="ko-KR" altLang="en-US" dirty="0" err="1"/>
              <a:t>하게되면</a:t>
            </a:r>
            <a:r>
              <a:rPr lang="ko-KR" altLang="en-US" dirty="0"/>
              <a:t> 효과가 떨어지고</a:t>
            </a:r>
            <a:r>
              <a:rPr lang="en-US" altLang="ko-KR" dirty="0"/>
              <a:t>, </a:t>
            </a:r>
            <a:r>
              <a:rPr lang="ko-KR" altLang="en-US" dirty="0"/>
              <a:t>부작용이 발생할 수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그래서 </a:t>
            </a:r>
            <a:r>
              <a:rPr lang="en-US" altLang="ko-KR" dirty="0"/>
              <a:t>2,3,4</a:t>
            </a:r>
            <a:r>
              <a:rPr lang="ko-KR" altLang="en-US" dirty="0"/>
              <a:t>번 치료를 꼭 해야 합니다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386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4469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4469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Fine Beam Laser</a:t>
            </a:r>
            <a:r>
              <a:rPr lang="ko-KR" altLang="en-US" dirty="0"/>
              <a:t>를 이용하여 이러한</a:t>
            </a:r>
            <a:r>
              <a:rPr lang="en-US" altLang="ko-KR" dirty="0"/>
              <a:t> </a:t>
            </a:r>
            <a:r>
              <a:rPr lang="ko-KR" altLang="en-US" dirty="0"/>
              <a:t>방식으로 강력한</a:t>
            </a:r>
            <a:r>
              <a:rPr lang="en-US" altLang="ko-KR" dirty="0"/>
              <a:t> </a:t>
            </a:r>
            <a:r>
              <a:rPr lang="ko-KR" altLang="en-US" dirty="0" err="1"/>
              <a:t>화이트닝</a:t>
            </a:r>
            <a:r>
              <a:rPr lang="ko-KR" altLang="en-US" dirty="0"/>
              <a:t> 치료를 하고 있습니다 </a:t>
            </a:r>
            <a:endParaRPr lang="en-US" altLang="ko-KR" dirty="0"/>
          </a:p>
          <a:p>
            <a:r>
              <a:rPr lang="en-US" altLang="ko-KR" dirty="0" err="1"/>
              <a:t>Finebeam</a:t>
            </a:r>
            <a:r>
              <a:rPr lang="ko-KR" altLang="en-US" dirty="0"/>
              <a:t>은 </a:t>
            </a:r>
            <a:r>
              <a:rPr lang="en-US" altLang="ko-KR" dirty="0"/>
              <a:t>long pulse </a:t>
            </a:r>
            <a:r>
              <a:rPr lang="ko-KR" altLang="en-US" dirty="0"/>
              <a:t>기능이 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레이저 시술은 </a:t>
            </a:r>
            <a:r>
              <a:rPr lang="en-US" altLang="ko-KR" dirty="0"/>
              <a:t>4</a:t>
            </a:r>
            <a:r>
              <a:rPr lang="ko-KR" altLang="en-US" dirty="0"/>
              <a:t>번 </a:t>
            </a:r>
            <a:r>
              <a:rPr lang="en-US" altLang="ko-KR" sz="1200" dirty="0" err="1">
                <a:solidFill>
                  <a:srgbClr val="FFFF00"/>
                </a:solidFill>
              </a:rPr>
              <a:t>Finebeam</a:t>
            </a:r>
            <a:r>
              <a:rPr lang="en-US" altLang="ko-KR" sz="1200" dirty="0">
                <a:solidFill>
                  <a:srgbClr val="FFFF00"/>
                </a:solidFill>
              </a:rPr>
              <a:t> </a:t>
            </a:r>
            <a:r>
              <a:rPr lang="en-US" altLang="ko-KR" sz="1200" dirty="0" err="1">
                <a:solidFill>
                  <a:srgbClr val="FFFF00"/>
                </a:solidFill>
              </a:rPr>
              <a:t>longpulse</a:t>
            </a:r>
            <a:r>
              <a:rPr lang="en-US" altLang="ko-KR" sz="1200" dirty="0">
                <a:solidFill>
                  <a:srgbClr val="FFFF00"/>
                </a:solidFill>
              </a:rPr>
              <a:t> Tech </a:t>
            </a:r>
            <a:r>
              <a:rPr lang="ko-KR" altLang="en-US" sz="1200" dirty="0">
                <a:solidFill>
                  <a:srgbClr val="FFFF00"/>
                </a:solidFill>
              </a:rPr>
              <a:t>을 같이 해주어야 부작용도 적고</a:t>
            </a:r>
            <a:r>
              <a:rPr lang="en-US" altLang="ko-KR" sz="1200" dirty="0">
                <a:solidFill>
                  <a:srgbClr val="FFFF00"/>
                </a:solidFill>
              </a:rPr>
              <a:t>, </a:t>
            </a:r>
            <a:r>
              <a:rPr lang="ko-KR" altLang="en-US" sz="1200" dirty="0">
                <a:solidFill>
                  <a:srgbClr val="FFFF00"/>
                </a:solidFill>
              </a:rPr>
              <a:t>효과가 더 좋습니다</a:t>
            </a:r>
            <a:r>
              <a:rPr lang="en-US" altLang="ko-KR" sz="1200" dirty="0">
                <a:solidFill>
                  <a:srgbClr val="FFFF00"/>
                </a:solidFill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r>
              <a:rPr lang="ko-KR" altLang="en-US" dirty="0"/>
              <a:t>레이저 시술 후에는 마스크 시술을 </a:t>
            </a:r>
            <a:r>
              <a:rPr lang="en-US" altLang="ko-KR" dirty="0"/>
              <a:t>20</a:t>
            </a:r>
            <a:r>
              <a:rPr lang="ko-KR" altLang="en-US" dirty="0"/>
              <a:t>분 정도 이온자임 시술하고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환자는 집에서도 미백 마스크를 </a:t>
            </a:r>
            <a:r>
              <a:rPr lang="en-US" altLang="ko-KR" dirty="0"/>
              <a:t>5</a:t>
            </a:r>
            <a:r>
              <a:rPr lang="ko-KR" altLang="en-US" dirty="0"/>
              <a:t>일간 사용하도록 교육하고 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8244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ko-KR" altLang="en-US" dirty="0" err="1"/>
              <a:t>루센트</a:t>
            </a:r>
            <a:r>
              <a:rPr lang="ko-KR" altLang="en-US" dirty="0"/>
              <a:t> 마스크는 여러가지 미백 성분이 포함되어 있습니다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dirty="0"/>
              <a:t>이 성분들을 흡수시키기 위하여</a:t>
            </a:r>
            <a:r>
              <a:rPr lang="en-US" altLang="ko-KR" dirty="0"/>
              <a:t> </a:t>
            </a:r>
            <a:r>
              <a:rPr lang="ko-KR" altLang="en-US" dirty="0"/>
              <a:t>이온자임을 </a:t>
            </a:r>
            <a:r>
              <a:rPr lang="en-US" altLang="ko-KR" dirty="0"/>
              <a:t>20</a:t>
            </a:r>
            <a:r>
              <a:rPr lang="ko-KR" altLang="en-US" dirty="0"/>
              <a:t>분 정도 실시합니다</a:t>
            </a:r>
            <a:r>
              <a:rPr lang="en-US" altLang="ko-KR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dirty="0"/>
              <a:t>멜라닌세포의 </a:t>
            </a:r>
            <a:r>
              <a:rPr lang="en-US" altLang="ko-KR" dirty="0"/>
              <a:t>Tyrosinase</a:t>
            </a:r>
            <a:r>
              <a:rPr lang="ko-KR" altLang="en-US" dirty="0"/>
              <a:t> 억제</a:t>
            </a:r>
            <a:r>
              <a:rPr lang="ko-KR" altLang="en-US" dirty="0">
                <a:sym typeface="Wingdings" panose="05000000000000000000" pitchFamily="2" charset="2"/>
              </a:rPr>
              <a:t>하고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en-US" altLang="ko-KR" dirty="0"/>
              <a:t>melanosome</a:t>
            </a:r>
            <a:r>
              <a:rPr lang="ko-KR" altLang="en-US" dirty="0"/>
              <a:t>이 각질세포로 분비되는 기전을 억제하여 기미를 치료합니다</a:t>
            </a:r>
            <a:r>
              <a:rPr lang="en-US" altLang="ko-KR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509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Fine Beam</a:t>
            </a:r>
            <a:r>
              <a:rPr lang="ko-KR" altLang="en-US" dirty="0"/>
              <a:t>과 </a:t>
            </a:r>
            <a:r>
              <a:rPr lang="en-US" altLang="ko-KR" dirty="0"/>
              <a:t>Mask</a:t>
            </a:r>
            <a:r>
              <a:rPr lang="ko-KR" altLang="en-US" dirty="0"/>
              <a:t>로 치료한 환자입니다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약 </a:t>
            </a:r>
            <a:r>
              <a:rPr lang="en-US" altLang="ko-KR" dirty="0"/>
              <a:t>5</a:t>
            </a:r>
            <a:r>
              <a:rPr lang="ko-KR" altLang="en-US" dirty="0"/>
              <a:t>회 정도 치료하였습니다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레이저 시술 후 마스크 치료를 실시하고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환자는 집에 가서도 </a:t>
            </a:r>
            <a:r>
              <a:rPr lang="en-US" altLang="ko-KR" dirty="0"/>
              <a:t>5</a:t>
            </a:r>
            <a:r>
              <a:rPr lang="ko-KR" altLang="en-US" dirty="0"/>
              <a:t>일간 마스크 사용을 교육했습니다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6386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Fine Beam + MASK </a:t>
            </a:r>
            <a:r>
              <a:rPr lang="ko-KR" altLang="en-US" dirty="0"/>
              <a:t>를 이용하여 </a:t>
            </a:r>
            <a:r>
              <a:rPr lang="en-US" altLang="ko-KR" dirty="0"/>
              <a:t>10</a:t>
            </a:r>
            <a:r>
              <a:rPr lang="ko-KR" altLang="en-US" dirty="0"/>
              <a:t>회 치료를 하였습니다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110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기미가 많이 개선되었습니다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873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기미가 많이 개선되었습니다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8181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기미가 많이 개선되었습니다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728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색소 질환은  </a:t>
            </a:r>
            <a:r>
              <a:rPr lang="en-US" altLang="ko-KR" dirty="0"/>
              <a:t>wood</a:t>
            </a:r>
            <a:r>
              <a:rPr lang="ko-KR" altLang="en-US" dirty="0"/>
              <a:t> </a:t>
            </a:r>
            <a:r>
              <a:rPr lang="en-US" altLang="ko-KR" dirty="0"/>
              <a:t>lamp</a:t>
            </a:r>
            <a:r>
              <a:rPr lang="ko-KR" altLang="en-US" dirty="0"/>
              <a:t>로 검사를 합니다</a:t>
            </a:r>
            <a:r>
              <a:rPr lang="en-US" altLang="ko-KR" dirty="0"/>
              <a:t>. wood</a:t>
            </a:r>
            <a:r>
              <a:rPr lang="ko-KR" altLang="en-US" dirty="0"/>
              <a:t> </a:t>
            </a:r>
            <a:r>
              <a:rPr lang="en-US" altLang="ko-KR" dirty="0"/>
              <a:t>lamp</a:t>
            </a:r>
            <a:r>
              <a:rPr lang="ko-KR" altLang="en-US" dirty="0"/>
              <a:t>는 약 </a:t>
            </a:r>
            <a:r>
              <a:rPr lang="en-US" altLang="ko-KR" dirty="0"/>
              <a:t>350nm</a:t>
            </a:r>
            <a:r>
              <a:rPr lang="ko-KR" altLang="en-US" dirty="0"/>
              <a:t> 파장의 자외선입니다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 램프로 얼굴을 촬영하면 색소병변이 잘 보입니다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피부 표면에 있는 색소가 더 진하게 보이므로 진단할 때 많이 사용하고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6754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기미가 많이 호전되었습니다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9829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우드등으로</a:t>
            </a:r>
            <a:r>
              <a:rPr lang="ko-KR" altLang="en-US" dirty="0"/>
              <a:t> 본 사진입니다</a:t>
            </a:r>
            <a:r>
              <a:rPr lang="en-US" altLang="ko-KR" dirty="0"/>
              <a:t>. </a:t>
            </a:r>
            <a:r>
              <a:rPr lang="ko-KR" altLang="en-US" dirty="0"/>
              <a:t>치료 후 기미가 많이 호전되었습니다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238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환자를 치료할 때도 </a:t>
            </a:r>
            <a:endParaRPr lang="en-US" altLang="ko-KR" dirty="0"/>
          </a:p>
          <a:p>
            <a:r>
              <a:rPr lang="ko-KR" altLang="en-US" dirty="0"/>
              <a:t>먼저 표피의 색소를 </a:t>
            </a:r>
            <a:r>
              <a:rPr lang="en-US" altLang="ko-KR" dirty="0"/>
              <a:t>CO2 Laser</a:t>
            </a:r>
            <a:r>
              <a:rPr lang="ko-KR" altLang="en-US" dirty="0"/>
              <a:t>로 제거하고</a:t>
            </a:r>
            <a:r>
              <a:rPr lang="en-US" altLang="ko-KR" dirty="0"/>
              <a:t>, </a:t>
            </a:r>
            <a:r>
              <a:rPr lang="en-US" altLang="ko-KR" dirty="0">
                <a:solidFill>
                  <a:srgbClr val="FFFF00"/>
                </a:solidFill>
              </a:rPr>
              <a:t>Q-Switch Nd-</a:t>
            </a:r>
            <a:r>
              <a:rPr lang="en-US" altLang="ko-KR" dirty="0" err="1">
                <a:solidFill>
                  <a:srgbClr val="FFFF00"/>
                </a:solidFill>
              </a:rPr>
              <a:t>Yag</a:t>
            </a:r>
            <a:r>
              <a:rPr lang="en-US" altLang="ko-KR" dirty="0">
                <a:solidFill>
                  <a:srgbClr val="FFFF00"/>
                </a:solidFill>
              </a:rPr>
              <a:t> 1064 Laser</a:t>
            </a:r>
            <a:r>
              <a:rPr lang="ko-KR" altLang="en-US" dirty="0">
                <a:solidFill>
                  <a:srgbClr val="FFFF00"/>
                </a:solidFill>
              </a:rPr>
              <a:t>로 나머지 색소를 치료하였습니다</a:t>
            </a:r>
            <a:r>
              <a:rPr lang="en-US" altLang="ko-KR" dirty="0">
                <a:solidFill>
                  <a:srgbClr val="FFFF00"/>
                </a:solidFill>
              </a:rPr>
              <a:t>.</a:t>
            </a:r>
          </a:p>
          <a:p>
            <a:r>
              <a:rPr lang="en-US" altLang="ko-KR" dirty="0">
                <a:solidFill>
                  <a:srgbClr val="FFFF00"/>
                </a:solidFill>
              </a:rPr>
              <a:t>5</a:t>
            </a:r>
            <a:r>
              <a:rPr lang="ko-KR" altLang="en-US" dirty="0">
                <a:solidFill>
                  <a:srgbClr val="FFFF00"/>
                </a:solidFill>
              </a:rPr>
              <a:t>회 시술하고 난 뒤의 사진입니다</a:t>
            </a:r>
            <a:r>
              <a:rPr lang="en-US" altLang="ko-KR" dirty="0">
                <a:solidFill>
                  <a:srgbClr val="FFFF00"/>
                </a:solidFill>
              </a:rPr>
              <a:t>. </a:t>
            </a:r>
          </a:p>
          <a:p>
            <a:r>
              <a:rPr lang="ko-KR" altLang="en-US" dirty="0">
                <a:solidFill>
                  <a:srgbClr val="FFFF00"/>
                </a:solidFill>
              </a:rPr>
              <a:t>아직 시술을 더 해야 했지만</a:t>
            </a:r>
            <a:r>
              <a:rPr lang="en-US" altLang="ko-KR" dirty="0">
                <a:solidFill>
                  <a:srgbClr val="FFFF00"/>
                </a:solidFill>
              </a:rPr>
              <a:t>, </a:t>
            </a:r>
            <a:r>
              <a:rPr lang="ko-KR" altLang="en-US" dirty="0">
                <a:solidFill>
                  <a:srgbClr val="FFFF00"/>
                </a:solidFill>
              </a:rPr>
              <a:t>환자의 개인 사정으로 치료를 중단하였습니다</a:t>
            </a:r>
            <a:r>
              <a:rPr lang="en-US" altLang="ko-KR" dirty="0">
                <a:solidFill>
                  <a:srgbClr val="FFFF00"/>
                </a:solidFill>
              </a:rPr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355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환자도 우선 </a:t>
            </a:r>
            <a:r>
              <a:rPr lang="en-US" altLang="ko-KR" dirty="0"/>
              <a:t>CO2 </a:t>
            </a:r>
            <a:r>
              <a:rPr lang="ko-KR" altLang="en-US" dirty="0"/>
              <a:t>레이저를 이용하여 표피의 색소를 제거하고</a:t>
            </a:r>
            <a:r>
              <a:rPr lang="en-US" altLang="ko-KR" dirty="0"/>
              <a:t>, </a:t>
            </a:r>
          </a:p>
          <a:p>
            <a:r>
              <a:rPr lang="en-US" altLang="ko-KR" dirty="0">
                <a:solidFill>
                  <a:srgbClr val="FFFF00"/>
                </a:solidFill>
              </a:rPr>
              <a:t>Q-Switch Nd-</a:t>
            </a:r>
            <a:r>
              <a:rPr lang="en-US" altLang="ko-KR" dirty="0" err="1">
                <a:solidFill>
                  <a:srgbClr val="FFFF00"/>
                </a:solidFill>
              </a:rPr>
              <a:t>Yag</a:t>
            </a:r>
            <a:r>
              <a:rPr lang="en-US" altLang="ko-KR" dirty="0">
                <a:solidFill>
                  <a:srgbClr val="FFFF00"/>
                </a:solidFill>
              </a:rPr>
              <a:t> 1064 Laser</a:t>
            </a:r>
            <a:r>
              <a:rPr lang="ko-KR" altLang="en-US" dirty="0">
                <a:solidFill>
                  <a:srgbClr val="FFFF00"/>
                </a:solidFill>
              </a:rPr>
              <a:t>를 이용하여 나머지 색소를 지속적으로 치료하였습니다</a:t>
            </a:r>
            <a:r>
              <a:rPr lang="en-US" altLang="ko-KR" dirty="0">
                <a:solidFill>
                  <a:srgbClr val="FFFF00"/>
                </a:solidFill>
              </a:rPr>
              <a:t>. </a:t>
            </a:r>
          </a:p>
          <a:p>
            <a:endParaRPr lang="en-US" altLang="ko-KR" dirty="0">
              <a:solidFill>
                <a:srgbClr val="FFFF00"/>
              </a:solidFill>
            </a:endParaRPr>
          </a:p>
          <a:p>
            <a:r>
              <a:rPr lang="ko-KR" altLang="en-US" dirty="0">
                <a:solidFill>
                  <a:srgbClr val="FFFF00"/>
                </a:solidFill>
              </a:rPr>
              <a:t>약 </a:t>
            </a:r>
            <a:r>
              <a:rPr lang="en-US" altLang="ko-KR" dirty="0">
                <a:solidFill>
                  <a:srgbClr val="FFFF00"/>
                </a:solidFill>
              </a:rPr>
              <a:t>10</a:t>
            </a:r>
            <a:r>
              <a:rPr lang="ko-KR" altLang="en-US" dirty="0">
                <a:solidFill>
                  <a:srgbClr val="FFFF00"/>
                </a:solidFill>
              </a:rPr>
              <a:t>회 정도의 치료를 하였지만</a:t>
            </a:r>
            <a:r>
              <a:rPr lang="en-US" altLang="ko-KR" dirty="0">
                <a:solidFill>
                  <a:srgbClr val="FFFF00"/>
                </a:solidFill>
              </a:rPr>
              <a:t>, </a:t>
            </a:r>
            <a:r>
              <a:rPr lang="ko-KR" altLang="en-US" dirty="0">
                <a:solidFill>
                  <a:srgbClr val="FFFF00"/>
                </a:solidFill>
              </a:rPr>
              <a:t>여전히 색소는 남아있어</a:t>
            </a:r>
            <a:r>
              <a:rPr lang="en-US" altLang="ko-KR" dirty="0">
                <a:solidFill>
                  <a:srgbClr val="FFFF00"/>
                </a:solidFill>
              </a:rPr>
              <a:t> </a:t>
            </a:r>
            <a:r>
              <a:rPr lang="ko-KR" altLang="en-US" dirty="0">
                <a:solidFill>
                  <a:srgbClr val="FFFF00"/>
                </a:solidFill>
              </a:rPr>
              <a:t>치료가 더 필요합니다</a:t>
            </a:r>
            <a:r>
              <a:rPr lang="en-US" altLang="ko-KR" dirty="0">
                <a:solidFill>
                  <a:srgbClr val="FFFF00"/>
                </a:solidFill>
              </a:rPr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234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Q-switch 1064 mono therapy </a:t>
            </a:r>
            <a:r>
              <a:rPr lang="ko-KR" altLang="en-US" dirty="0"/>
              <a:t>만 </a:t>
            </a:r>
            <a:r>
              <a:rPr lang="ko-KR" altLang="en-US" dirty="0" err="1"/>
              <a:t>하게되면</a:t>
            </a:r>
            <a:r>
              <a:rPr lang="ko-KR" altLang="en-US" dirty="0"/>
              <a:t> 효과가 별로 좋지 않습니다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오히려 부작용이 생길 수도 있습니다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8E25B-E0D9-465E-90D5-F3E2E7AB8BDF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373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Finebeam</a:t>
            </a:r>
            <a:r>
              <a:rPr lang="en-US" altLang="ko-KR" dirty="0"/>
              <a:t> long </a:t>
            </a:r>
            <a:r>
              <a:rPr lang="en-US" altLang="ko-KR" dirty="0" err="1"/>
              <a:t>puse</a:t>
            </a:r>
            <a:r>
              <a:rPr lang="en-US" altLang="ko-KR" dirty="0"/>
              <a:t> therapy</a:t>
            </a:r>
            <a:r>
              <a:rPr lang="ko-KR" altLang="en-US" dirty="0"/>
              <a:t>를 같이 해야 부작용이 적고</a:t>
            </a:r>
            <a:r>
              <a:rPr lang="en-US" altLang="ko-KR" dirty="0"/>
              <a:t> </a:t>
            </a:r>
            <a:r>
              <a:rPr lang="ko-KR" altLang="en-US" dirty="0"/>
              <a:t>미백 효과가 좋습니다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56805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Finebeam</a:t>
            </a:r>
            <a:r>
              <a:rPr lang="en-US" altLang="ko-KR" dirty="0"/>
              <a:t> long </a:t>
            </a:r>
            <a:r>
              <a:rPr lang="en-US" altLang="ko-KR" dirty="0" err="1"/>
              <a:t>puse</a:t>
            </a:r>
            <a:r>
              <a:rPr lang="en-US" altLang="ko-KR" dirty="0"/>
              <a:t> therapy</a:t>
            </a:r>
            <a:r>
              <a:rPr lang="ko-KR" altLang="en-US" dirty="0"/>
              <a:t>를 같이 해야</a:t>
            </a:r>
            <a:r>
              <a:rPr lang="en-US" altLang="ko-KR" dirty="0"/>
              <a:t> </a:t>
            </a:r>
            <a:r>
              <a:rPr lang="ko-KR" altLang="en-US" dirty="0"/>
              <a:t>미백 효과가 좋습니다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66274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피부의 색소질환을 치료하기 위해서는</a:t>
            </a:r>
            <a:endParaRPr lang="en-US" altLang="ko-KR" dirty="0"/>
          </a:p>
          <a:p>
            <a:r>
              <a:rPr lang="ko-KR" altLang="en-US" dirty="0"/>
              <a:t>표면에 위치한 표피 색소를 먼저 치료하고</a:t>
            </a:r>
            <a:endParaRPr lang="en-US" altLang="ko-KR" dirty="0"/>
          </a:p>
          <a:p>
            <a:r>
              <a:rPr lang="ko-KR" altLang="en-US" dirty="0"/>
              <a:t>그 뒤에 피부 내부에 위치한 진피 색소를 치료하는 순서로 레이저 시술을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표피의 색소는 여러가지 레이저 중에 가장 가격이 저렴하고 효과적인 </a:t>
            </a:r>
            <a:r>
              <a:rPr lang="en-US" altLang="ko-KR" dirty="0"/>
              <a:t>CO2 </a:t>
            </a:r>
            <a:r>
              <a:rPr lang="ko-KR" altLang="en-US" dirty="0"/>
              <a:t>레이저로 제거할 수 있고</a:t>
            </a:r>
            <a:endParaRPr lang="en-US" altLang="ko-KR" dirty="0"/>
          </a:p>
          <a:p>
            <a:r>
              <a:rPr lang="ko-KR" altLang="en-US" dirty="0"/>
              <a:t>진피의 색소는 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FFFF00"/>
                </a:solidFill>
              </a:rPr>
              <a:t>Q-Switch Nd-</a:t>
            </a:r>
            <a:r>
              <a:rPr lang="en-US" altLang="ko-KR" dirty="0" err="1">
                <a:solidFill>
                  <a:srgbClr val="FFFF00"/>
                </a:solidFill>
              </a:rPr>
              <a:t>Yag</a:t>
            </a:r>
            <a:r>
              <a:rPr lang="en-US" altLang="ko-KR" dirty="0">
                <a:solidFill>
                  <a:srgbClr val="FFFF00"/>
                </a:solidFill>
              </a:rPr>
              <a:t> 1064 Laser</a:t>
            </a:r>
            <a:r>
              <a:rPr lang="ko-KR" altLang="en-US" dirty="0">
                <a:solidFill>
                  <a:srgbClr val="FFFF00"/>
                </a:solidFill>
              </a:rPr>
              <a:t>로 제거하는 것이 가격이 저렴하고 가장 효과적입니다</a:t>
            </a:r>
            <a:r>
              <a:rPr lang="en-US" altLang="ko-KR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4321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PIH</a:t>
            </a:r>
            <a:r>
              <a:rPr lang="ko-KR" altLang="en-US" dirty="0"/>
              <a:t>는 외상</a:t>
            </a:r>
            <a:r>
              <a:rPr lang="en-US" altLang="ko-KR" dirty="0"/>
              <a:t>, </a:t>
            </a:r>
            <a:r>
              <a:rPr lang="ko-KR" altLang="en-US" dirty="0"/>
              <a:t>피부질환</a:t>
            </a:r>
            <a:r>
              <a:rPr lang="en-US" altLang="ko-KR" dirty="0"/>
              <a:t>, </a:t>
            </a:r>
            <a:r>
              <a:rPr lang="ko-KR" altLang="en-US" dirty="0"/>
              <a:t>여드름</a:t>
            </a:r>
            <a:r>
              <a:rPr lang="en-US" altLang="ko-KR" dirty="0"/>
              <a:t>, </a:t>
            </a:r>
            <a:r>
              <a:rPr lang="ko-KR" altLang="en-US" dirty="0"/>
              <a:t>상처 등으로 인해 피부가 손상되면 </a:t>
            </a:r>
            <a:endParaRPr lang="en-US" altLang="ko-KR" dirty="0"/>
          </a:p>
          <a:p>
            <a:r>
              <a:rPr lang="ko-KR" altLang="en-US" dirty="0"/>
              <a:t>상처 치료되면서 멜라닌 색소가 과도하게 생성되어 색소침착이 발생하는 질환입니다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병원에서 레이저로 색소를 제거하거나</a:t>
            </a:r>
            <a:r>
              <a:rPr lang="en-US" altLang="ko-KR" dirty="0"/>
              <a:t>, </a:t>
            </a:r>
            <a:r>
              <a:rPr lang="ko-KR" altLang="en-US" dirty="0" err="1"/>
              <a:t>프랙셔널</a:t>
            </a:r>
            <a:r>
              <a:rPr lang="ko-KR" altLang="en-US" dirty="0"/>
              <a:t> 레이저로 흉터를 치료하는 경우에도 자주 발생합니다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38233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PIH</a:t>
            </a:r>
            <a:r>
              <a:rPr lang="ko-KR" altLang="en-US" dirty="0"/>
              <a:t>를 예방하기 위해서는 </a:t>
            </a:r>
            <a:endParaRPr lang="en-US" altLang="ko-KR" dirty="0"/>
          </a:p>
          <a:p>
            <a:r>
              <a:rPr lang="ko-KR" altLang="en-US" dirty="0"/>
              <a:t>레이저 시술 시에 낮은 에너지로 시작하여 서서히 높이는 것이 좋고</a:t>
            </a:r>
            <a:endParaRPr lang="en-US" altLang="ko-KR" dirty="0"/>
          </a:p>
          <a:p>
            <a:r>
              <a:rPr lang="ko-KR" altLang="en-US" dirty="0"/>
              <a:t>레이저 시술 후에는 반드시 스테로이드 크림을 처방하여 염증을 줄이는 것이 좋습니다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레이저 </a:t>
            </a:r>
            <a:r>
              <a:rPr lang="ko-KR" altLang="en-US" dirty="0" err="1"/>
              <a:t>화이트닝</a:t>
            </a:r>
            <a:r>
              <a:rPr lang="ko-KR" altLang="en-US" dirty="0"/>
              <a:t> 시술이나 </a:t>
            </a:r>
            <a:r>
              <a:rPr lang="ko-KR" altLang="en-US" dirty="0" err="1"/>
              <a:t>화이트닝</a:t>
            </a:r>
            <a:r>
              <a:rPr lang="ko-KR" altLang="en-US" dirty="0"/>
              <a:t> 마스크를 이용하여 </a:t>
            </a:r>
            <a:r>
              <a:rPr lang="en-US" altLang="ko-KR" dirty="0"/>
              <a:t>PIH</a:t>
            </a:r>
            <a:r>
              <a:rPr lang="ko-KR" altLang="en-US" dirty="0"/>
              <a:t>를 치료합니다</a:t>
            </a:r>
            <a:r>
              <a:rPr lang="en-US" altLang="ko-KR" dirty="0"/>
              <a:t>.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540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Wood</a:t>
            </a:r>
            <a:r>
              <a:rPr lang="ko-KR" altLang="en-US" dirty="0"/>
              <a:t> </a:t>
            </a:r>
            <a:r>
              <a:rPr lang="en-US" altLang="ko-KR" dirty="0"/>
              <a:t>lamp</a:t>
            </a:r>
            <a:r>
              <a:rPr lang="ko-KR" altLang="en-US" dirty="0"/>
              <a:t>로 촬영하면 피부의 색소</a:t>
            </a:r>
            <a:r>
              <a:rPr lang="en-US" altLang="ko-KR" dirty="0"/>
              <a:t>, </a:t>
            </a:r>
            <a:r>
              <a:rPr lang="ko-KR" altLang="en-US" dirty="0"/>
              <a:t>기미 등이 잘 보입니다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첫번째는 눈으로 보는 사진</a:t>
            </a:r>
            <a:r>
              <a:rPr lang="en-US" altLang="ko-KR" dirty="0"/>
              <a:t>, </a:t>
            </a:r>
            <a:r>
              <a:rPr lang="ko-KR" altLang="en-US" dirty="0"/>
              <a:t>두번째는 </a:t>
            </a:r>
            <a:r>
              <a:rPr lang="ko-KR" altLang="en-US" dirty="0" err="1"/>
              <a:t>표면부</a:t>
            </a:r>
            <a:r>
              <a:rPr lang="ko-KR" altLang="en-US" dirty="0"/>
              <a:t> 색소가 </a:t>
            </a:r>
            <a:r>
              <a:rPr lang="ko-KR" altLang="en-US" dirty="0" err="1"/>
              <a:t>잘보이는</a:t>
            </a:r>
            <a:r>
              <a:rPr lang="ko-KR" altLang="en-US" dirty="0"/>
              <a:t> 편광 램프 사진</a:t>
            </a:r>
            <a:r>
              <a:rPr lang="en-US" altLang="ko-KR" dirty="0"/>
              <a:t>, </a:t>
            </a:r>
            <a:r>
              <a:rPr lang="ko-KR" altLang="en-US" dirty="0"/>
              <a:t>세번째는 </a:t>
            </a:r>
            <a:r>
              <a:rPr lang="en-US" altLang="ko-KR" dirty="0"/>
              <a:t>Wood</a:t>
            </a:r>
            <a:r>
              <a:rPr lang="ko-KR" altLang="en-US" dirty="0"/>
              <a:t> </a:t>
            </a:r>
            <a:r>
              <a:rPr lang="en-US" altLang="ko-KR" dirty="0"/>
              <a:t>lamp </a:t>
            </a:r>
            <a:r>
              <a:rPr lang="ko-KR" altLang="en-US" dirty="0"/>
              <a:t>사진입니다</a:t>
            </a:r>
            <a:r>
              <a:rPr lang="en-US" altLang="ko-KR" dirty="0"/>
              <a:t>.  </a:t>
            </a:r>
          </a:p>
          <a:p>
            <a:r>
              <a:rPr lang="ko-KR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진피 색소는 </a:t>
            </a: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wood lamp</a:t>
            </a:r>
            <a:r>
              <a:rPr lang="ko-KR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</a:t>
            </a: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밝게 </a:t>
            </a: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</a:t>
            </a:r>
            <a:r>
              <a:rPr lang="ko-KR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표피에 있는 색소는 더 어둡게 촬영됩니다</a:t>
            </a:r>
            <a:r>
              <a:rPr lang="en-US" altLang="ko-K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6998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피부의 색소질환을 치료하기 위해서는</a:t>
            </a:r>
            <a:endParaRPr lang="en-US" altLang="ko-KR" dirty="0"/>
          </a:p>
          <a:p>
            <a:r>
              <a:rPr lang="ko-KR" altLang="en-US" dirty="0"/>
              <a:t>표면에 위치한 표피 색소를 먼저 치료하고</a:t>
            </a:r>
            <a:endParaRPr lang="en-US" altLang="ko-KR" dirty="0"/>
          </a:p>
          <a:p>
            <a:r>
              <a:rPr lang="ko-KR" altLang="en-US" dirty="0"/>
              <a:t>그 뒤에 피부 내부에 위치한 진피 색소를 치료하는 순서로 레이저 시술을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표피의 색소는 여러가지 레이저 중에 가장 가격이 저렴하고 효과적인 </a:t>
            </a:r>
            <a:r>
              <a:rPr lang="en-US" altLang="ko-KR" dirty="0"/>
              <a:t>CO2 </a:t>
            </a:r>
            <a:r>
              <a:rPr lang="ko-KR" altLang="en-US" dirty="0"/>
              <a:t>레이저로 제거할 수 있고</a:t>
            </a:r>
            <a:endParaRPr lang="en-US" altLang="ko-KR" dirty="0"/>
          </a:p>
          <a:p>
            <a:r>
              <a:rPr lang="ko-KR" altLang="en-US" dirty="0"/>
              <a:t>진피의 색소는 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FFFF00"/>
                </a:solidFill>
              </a:rPr>
              <a:t>Q-Switch Nd-</a:t>
            </a:r>
            <a:r>
              <a:rPr lang="en-US" altLang="ko-KR" dirty="0" err="1">
                <a:solidFill>
                  <a:srgbClr val="FFFF00"/>
                </a:solidFill>
              </a:rPr>
              <a:t>Yag</a:t>
            </a:r>
            <a:r>
              <a:rPr lang="en-US" altLang="ko-KR" dirty="0">
                <a:solidFill>
                  <a:srgbClr val="FFFF00"/>
                </a:solidFill>
              </a:rPr>
              <a:t> 1064 Laser</a:t>
            </a:r>
            <a:r>
              <a:rPr lang="ko-KR" altLang="en-US" dirty="0">
                <a:solidFill>
                  <a:srgbClr val="FFFF00"/>
                </a:solidFill>
              </a:rPr>
              <a:t>로 제거하는 것이 가격이 저렴하고 가장 효과적입니다</a:t>
            </a:r>
            <a:r>
              <a:rPr lang="en-US" altLang="ko-KR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4321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피부의 색소질환을 치료하기 위해서는</a:t>
            </a:r>
            <a:endParaRPr lang="en-US" altLang="ko-KR" dirty="0"/>
          </a:p>
          <a:p>
            <a:r>
              <a:rPr lang="ko-KR" altLang="en-US" dirty="0"/>
              <a:t>표면에 위치한 표피 색소를 먼저 치료하고</a:t>
            </a:r>
            <a:endParaRPr lang="en-US" altLang="ko-KR" dirty="0"/>
          </a:p>
          <a:p>
            <a:r>
              <a:rPr lang="ko-KR" altLang="en-US" dirty="0"/>
              <a:t>그 뒤에 피부 내부에 위치한 진피 색소를 치료하는 순서로 레이저 시술을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표피의 색소는 여러가지 레이저 중에 가장 가격이 저렴하고 효과적인 </a:t>
            </a:r>
            <a:r>
              <a:rPr lang="en-US" altLang="ko-KR" dirty="0"/>
              <a:t>CO2 </a:t>
            </a:r>
            <a:r>
              <a:rPr lang="ko-KR" altLang="en-US" dirty="0"/>
              <a:t>레이저로 제거할 수 있고</a:t>
            </a:r>
            <a:endParaRPr lang="en-US" altLang="ko-KR" dirty="0"/>
          </a:p>
          <a:p>
            <a:r>
              <a:rPr lang="ko-KR" altLang="en-US" dirty="0"/>
              <a:t>진피의 색소는 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FFFF00"/>
                </a:solidFill>
              </a:rPr>
              <a:t>Q-Switch Nd-</a:t>
            </a:r>
            <a:r>
              <a:rPr lang="en-US" altLang="ko-KR" dirty="0" err="1">
                <a:solidFill>
                  <a:srgbClr val="FFFF00"/>
                </a:solidFill>
              </a:rPr>
              <a:t>Yag</a:t>
            </a:r>
            <a:r>
              <a:rPr lang="en-US" altLang="ko-KR" dirty="0">
                <a:solidFill>
                  <a:srgbClr val="FFFF00"/>
                </a:solidFill>
              </a:rPr>
              <a:t> 1064 Laser</a:t>
            </a:r>
            <a:r>
              <a:rPr lang="ko-KR" altLang="en-US" dirty="0">
                <a:solidFill>
                  <a:srgbClr val="FFFF00"/>
                </a:solidFill>
              </a:rPr>
              <a:t>로 제거하는 것이 가격이 저렴하고 가장 효과적입니다</a:t>
            </a:r>
            <a:r>
              <a:rPr lang="en-US" altLang="ko-KR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432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피부의 색소질환을 치료하기 위해서는</a:t>
            </a:r>
            <a:endParaRPr lang="en-US" altLang="ko-KR" dirty="0"/>
          </a:p>
          <a:p>
            <a:r>
              <a:rPr lang="ko-KR" altLang="en-US" dirty="0"/>
              <a:t>표면에 위치한 표피 색소를 먼저 치료하고</a:t>
            </a:r>
            <a:endParaRPr lang="en-US" altLang="ko-KR" dirty="0"/>
          </a:p>
          <a:p>
            <a:r>
              <a:rPr lang="ko-KR" altLang="en-US" dirty="0"/>
              <a:t>그 뒤에 피부 내부에 위치한 진피 색소를 치료하는 순서로 레이저 시술을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표피의 색소는 여러가지 레이저 중에 가장 가격이 저렴하고 효과적인 </a:t>
            </a:r>
            <a:r>
              <a:rPr lang="en-US" altLang="ko-KR" dirty="0"/>
              <a:t>CO2 </a:t>
            </a:r>
            <a:r>
              <a:rPr lang="ko-KR" altLang="en-US" dirty="0"/>
              <a:t>레이저로 제거할 수 있고</a:t>
            </a:r>
            <a:endParaRPr lang="en-US" altLang="ko-KR" dirty="0"/>
          </a:p>
          <a:p>
            <a:r>
              <a:rPr lang="ko-KR" altLang="en-US" dirty="0"/>
              <a:t>진피의 색소는 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FFFF00"/>
                </a:solidFill>
              </a:rPr>
              <a:t>Q-Switch Nd-</a:t>
            </a:r>
            <a:r>
              <a:rPr lang="en-US" altLang="ko-KR" dirty="0" err="1">
                <a:solidFill>
                  <a:srgbClr val="FFFF00"/>
                </a:solidFill>
              </a:rPr>
              <a:t>Yag</a:t>
            </a:r>
            <a:r>
              <a:rPr lang="en-US" altLang="ko-KR" dirty="0">
                <a:solidFill>
                  <a:srgbClr val="FFFF00"/>
                </a:solidFill>
              </a:rPr>
              <a:t> 1064 Laser</a:t>
            </a:r>
            <a:r>
              <a:rPr lang="ko-KR" altLang="en-US" dirty="0">
                <a:solidFill>
                  <a:srgbClr val="FFFF00"/>
                </a:solidFill>
              </a:rPr>
              <a:t>로 제거하는 것이 가격이 저렴하고 가장 효과적입니다</a:t>
            </a:r>
            <a:r>
              <a:rPr lang="en-US" altLang="ko-KR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432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피부의 색소질환을 치료하기 위해서는</a:t>
            </a:r>
            <a:endParaRPr lang="en-US" altLang="ko-KR" dirty="0"/>
          </a:p>
          <a:p>
            <a:r>
              <a:rPr lang="ko-KR" altLang="en-US" dirty="0"/>
              <a:t>표면에 위치한 표피 색소를 먼저 치료하고</a:t>
            </a:r>
            <a:endParaRPr lang="en-US" altLang="ko-KR" dirty="0"/>
          </a:p>
          <a:p>
            <a:r>
              <a:rPr lang="ko-KR" altLang="en-US" dirty="0"/>
              <a:t>그 뒤에 피부 내부에 위치한 진피 색소를 치료하는 순서로 레이저 시술을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표피의 색소는 여러가지 레이저 중에 가장 가격이 저렴하고 효과적인 </a:t>
            </a:r>
            <a:r>
              <a:rPr lang="en-US" altLang="ko-KR" dirty="0"/>
              <a:t>CO2 </a:t>
            </a:r>
            <a:r>
              <a:rPr lang="ko-KR" altLang="en-US" dirty="0"/>
              <a:t>레이저로 제거할 수 있고</a:t>
            </a:r>
            <a:endParaRPr lang="en-US" altLang="ko-KR" dirty="0"/>
          </a:p>
          <a:p>
            <a:r>
              <a:rPr lang="ko-KR" altLang="en-US" dirty="0"/>
              <a:t>진피의 색소는 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FFFF00"/>
                </a:solidFill>
              </a:rPr>
              <a:t>Q-Switch Nd-</a:t>
            </a:r>
            <a:r>
              <a:rPr lang="en-US" altLang="ko-KR" dirty="0" err="1">
                <a:solidFill>
                  <a:srgbClr val="FFFF00"/>
                </a:solidFill>
              </a:rPr>
              <a:t>Yag</a:t>
            </a:r>
            <a:r>
              <a:rPr lang="en-US" altLang="ko-KR" dirty="0">
                <a:solidFill>
                  <a:srgbClr val="FFFF00"/>
                </a:solidFill>
              </a:rPr>
              <a:t> 1064 Laser</a:t>
            </a:r>
            <a:r>
              <a:rPr lang="ko-KR" altLang="en-US" dirty="0">
                <a:solidFill>
                  <a:srgbClr val="FFFF00"/>
                </a:solidFill>
              </a:rPr>
              <a:t>로 제거하는 것이 가격이 저렴하고 가장 효과적입니다</a:t>
            </a:r>
            <a:r>
              <a:rPr lang="en-US" altLang="ko-KR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432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제가 사용하는 방법은 레이저와 마스크의 복합치료 방법입니다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레이저로 멜라닌 색소를 파괴하고</a:t>
            </a:r>
            <a:r>
              <a:rPr lang="en-US" altLang="ko-KR" dirty="0"/>
              <a:t>, </a:t>
            </a:r>
          </a:p>
          <a:p>
            <a:endParaRPr lang="en-US" altLang="ko-KR" dirty="0"/>
          </a:p>
          <a:p>
            <a:r>
              <a:rPr lang="ko-KR" altLang="en-US" dirty="0"/>
              <a:t>마스크치료를 통하여 </a:t>
            </a:r>
            <a:endParaRPr lang="en-US" altLang="ko-KR" dirty="0"/>
          </a:p>
          <a:p>
            <a:r>
              <a:rPr lang="ko-KR" altLang="en-US" dirty="0"/>
              <a:t>멜라닌 색소를 합성하는 과정을 방해하고</a:t>
            </a:r>
            <a:r>
              <a:rPr lang="en-US" altLang="ko-KR" dirty="0"/>
              <a:t>, </a:t>
            </a:r>
          </a:p>
          <a:p>
            <a:r>
              <a:rPr lang="ko-KR" altLang="en-US" dirty="0" err="1"/>
              <a:t>멜라노좀이</a:t>
            </a:r>
            <a:r>
              <a:rPr lang="ko-KR" altLang="en-US" dirty="0"/>
              <a:t> 각질세포로 분비되는 과정을 차단하는 방법을 사용합니다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650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색소나 기미를 치료하는 원칙은</a:t>
            </a:r>
            <a:endParaRPr lang="en-US" altLang="ko-KR" dirty="0"/>
          </a:p>
          <a:p>
            <a:r>
              <a:rPr lang="en-US" altLang="ko-KR" dirty="0"/>
              <a:t>1. </a:t>
            </a:r>
            <a:r>
              <a:rPr lang="ko-KR" altLang="en-US" dirty="0"/>
              <a:t>멜라닌 세포의 증식을 억제시키는 것</a:t>
            </a:r>
            <a:endParaRPr lang="en-US" altLang="ko-KR" dirty="0"/>
          </a:p>
          <a:p>
            <a:r>
              <a:rPr lang="en-US" altLang="ko-KR" dirty="0"/>
              <a:t>2. </a:t>
            </a:r>
            <a:r>
              <a:rPr lang="ko-KR" altLang="en-US" dirty="0" err="1"/>
              <a:t>멜라노좀의</a:t>
            </a:r>
            <a:r>
              <a:rPr lang="ko-KR" altLang="en-US" dirty="0"/>
              <a:t> 형성과 멜라닌 합성을 막는 방법</a:t>
            </a:r>
            <a:endParaRPr lang="en-US" altLang="ko-KR" dirty="0"/>
          </a:p>
          <a:p>
            <a:r>
              <a:rPr lang="en-US" altLang="ko-KR" dirty="0"/>
              <a:t>3. </a:t>
            </a:r>
            <a:r>
              <a:rPr lang="ko-KR" altLang="en-US" dirty="0" err="1"/>
              <a:t>멜라노좀의</a:t>
            </a:r>
            <a:r>
              <a:rPr lang="ko-KR" altLang="en-US" dirty="0"/>
              <a:t> 분해를 촉진하는 것 입니다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A994E-1C60-4BDA-9E48-912018473ED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2639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그리고</a:t>
            </a:r>
            <a:r>
              <a:rPr lang="en-US" altLang="ko-KR" dirty="0"/>
              <a:t>, </a:t>
            </a:r>
            <a:r>
              <a:rPr lang="ko-KR" altLang="en-US" dirty="0"/>
              <a:t>아시아인에게 가장 흔한 피부색소 질환인 기미가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기미는 주로 여자들에게 발생합니다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자외선</a:t>
            </a:r>
            <a:r>
              <a:rPr lang="en-US" altLang="ko-KR" dirty="0"/>
              <a:t>, </a:t>
            </a:r>
            <a:r>
              <a:rPr lang="ko-KR" altLang="en-US" dirty="0"/>
              <a:t>호르몬의 변화</a:t>
            </a:r>
            <a:r>
              <a:rPr lang="en-US" altLang="ko-KR" dirty="0"/>
              <a:t>, </a:t>
            </a:r>
            <a:r>
              <a:rPr lang="ko-KR" altLang="en-US" dirty="0"/>
              <a:t>임신</a:t>
            </a:r>
            <a:r>
              <a:rPr lang="en-US" altLang="ko-KR" dirty="0"/>
              <a:t>, </a:t>
            </a:r>
            <a:r>
              <a:rPr lang="ko-KR" altLang="en-US" dirty="0"/>
              <a:t>피부염증</a:t>
            </a:r>
            <a:r>
              <a:rPr lang="en-US" altLang="ko-KR" dirty="0"/>
              <a:t>, </a:t>
            </a:r>
            <a:r>
              <a:rPr lang="ko-KR" altLang="en-US" dirty="0"/>
              <a:t>약</a:t>
            </a:r>
            <a:r>
              <a:rPr lang="en-US" altLang="ko-KR" dirty="0"/>
              <a:t>, </a:t>
            </a:r>
            <a:r>
              <a:rPr lang="ko-KR" altLang="en-US" dirty="0"/>
              <a:t>유전 등의 원인으로 발생합니다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멜라닌 세포가 과도하게 활성화되어 있고</a:t>
            </a:r>
            <a:r>
              <a:rPr lang="en-US" altLang="ko-KR" dirty="0"/>
              <a:t>, </a:t>
            </a:r>
            <a:r>
              <a:rPr lang="ko-KR" altLang="en-US" dirty="0"/>
              <a:t>표피층에는 멜라닌 색소가 많이 존재합니다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피부의 깊은 진피층에 멜라닌 색소를 먹고있는 </a:t>
            </a:r>
            <a:r>
              <a:rPr lang="en-US" altLang="ko-KR" sz="1200" dirty="0" err="1"/>
              <a:t>Melanophage</a:t>
            </a:r>
            <a:r>
              <a:rPr lang="ko-KR" altLang="en-US" sz="1200" dirty="0"/>
              <a:t>가 관찰되는 특징이 있습니다</a:t>
            </a:r>
            <a:r>
              <a:rPr lang="en-US" altLang="ko-KR" sz="1200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2043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기미의</a:t>
            </a:r>
            <a:r>
              <a:rPr lang="en-US" altLang="ko-KR" dirty="0"/>
              <a:t> </a:t>
            </a:r>
            <a:r>
              <a:rPr lang="ko-KR" altLang="en-US" dirty="0"/>
              <a:t>치료 </a:t>
            </a:r>
            <a:r>
              <a:rPr lang="en-US" altLang="ko-KR" dirty="0"/>
              <a:t>4</a:t>
            </a:r>
            <a:r>
              <a:rPr lang="ko-KR" altLang="en-US" dirty="0"/>
              <a:t>가지 방법을 사용합니다</a:t>
            </a:r>
            <a:r>
              <a:rPr lang="en-US" altLang="ko-KR" dirty="0"/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FFFF00"/>
                </a:solidFill>
              </a:rPr>
              <a:t>Laser Toning, Fine</a:t>
            </a:r>
            <a:r>
              <a:rPr lang="ko-KR" altLang="en-US" dirty="0">
                <a:solidFill>
                  <a:srgbClr val="FFFF00"/>
                </a:solidFill>
              </a:rPr>
              <a:t> </a:t>
            </a:r>
            <a:r>
              <a:rPr lang="en-US" altLang="ko-KR" dirty="0">
                <a:solidFill>
                  <a:srgbClr val="FFFF00"/>
                </a:solidFill>
              </a:rPr>
              <a:t>Beam</a:t>
            </a:r>
            <a:r>
              <a:rPr lang="ko-KR" altLang="en-US" dirty="0">
                <a:solidFill>
                  <a:srgbClr val="FFFF00"/>
                </a:solidFill>
              </a:rPr>
              <a:t> </a:t>
            </a:r>
            <a:r>
              <a:rPr lang="en-US" altLang="ko-KR" dirty="0">
                <a:solidFill>
                  <a:srgbClr val="FFFF00"/>
                </a:solidFill>
              </a:rPr>
              <a:t>Technic 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FFFF00"/>
                </a:solidFill>
              </a:rPr>
              <a:t>Tranexamic Acid </a:t>
            </a:r>
            <a:r>
              <a:rPr lang="ko-KR" altLang="en-US" dirty="0">
                <a:solidFill>
                  <a:srgbClr val="FFFF00"/>
                </a:solidFill>
              </a:rPr>
              <a:t>복용</a:t>
            </a:r>
            <a:r>
              <a:rPr lang="en-US" altLang="ko-KR" dirty="0">
                <a:solidFill>
                  <a:srgbClr val="FFFF00"/>
                </a:solidFill>
              </a:rPr>
              <a:t>,  Mask Therapy </a:t>
            </a:r>
            <a:r>
              <a:rPr lang="ko-KR" altLang="en-US" dirty="0">
                <a:solidFill>
                  <a:srgbClr val="FFFF00"/>
                </a:solidFill>
              </a:rPr>
              <a:t>를 이용하여 효과적으로 기미를 치료합니다</a:t>
            </a:r>
            <a:r>
              <a:rPr lang="en-US" altLang="ko-KR" dirty="0">
                <a:solidFill>
                  <a:srgbClr val="FFFF00"/>
                </a:solidFill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FFFF00"/>
              </a:solidFill>
            </a:endParaRPr>
          </a:p>
          <a:p>
            <a:r>
              <a:rPr lang="en-US" altLang="ko-KR" dirty="0"/>
              <a:t>1</a:t>
            </a:r>
            <a:r>
              <a:rPr lang="ko-KR" altLang="en-US" dirty="0"/>
              <a:t>번 치료만 </a:t>
            </a:r>
            <a:r>
              <a:rPr lang="ko-KR" altLang="en-US" dirty="0" err="1"/>
              <a:t>하게되면</a:t>
            </a:r>
            <a:r>
              <a:rPr lang="ko-KR" altLang="en-US" dirty="0"/>
              <a:t> 효과가 떨어지고</a:t>
            </a:r>
            <a:r>
              <a:rPr lang="en-US" altLang="ko-KR" dirty="0"/>
              <a:t>, </a:t>
            </a:r>
            <a:r>
              <a:rPr lang="ko-KR" altLang="en-US" dirty="0"/>
              <a:t>부작용이 발생할 수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그래서 </a:t>
            </a:r>
            <a:r>
              <a:rPr lang="en-US" altLang="ko-KR" dirty="0"/>
              <a:t>2,3,4</a:t>
            </a:r>
            <a:r>
              <a:rPr lang="ko-KR" altLang="en-US" dirty="0"/>
              <a:t>번 치료를 꼭 해야 합니다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B84B-37D6-437B-AABC-D6FB58E20A4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38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EA9020E-23F3-4A3A-855E-1B77B1ABB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9C96A571-3AF6-4385-B74B-B5DFB35FB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AF16D85B-674C-489F-88C3-C067B84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8C0E-38D7-4F92-9B0F-5F6A8000D12C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D9D1CCB-8A39-44E3-8A5A-E6C835D1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F05CCF6A-99A4-40EA-B502-D06C879D5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D84F-16DE-4BF1-A05C-7F78FD70FA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16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340EF16-2022-424B-81D1-DE711AF1B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827D6A6-276B-401D-A600-04362D434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63923397-CEE8-4A44-BB26-599C851D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8C0E-38D7-4F92-9B0F-5F6A8000D12C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7D09DF4-24CB-436C-9E65-C1D87C5B5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F8E293AE-756F-4ADF-9DD0-DFEEF7C8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D84F-16DE-4BF1-A05C-7F78FD70FA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57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F27D070-92A7-4A60-9360-1B436B8CC7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9E979489-B95A-42F7-AC3F-F32F88743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0C48B3E4-672E-445D-8478-68912961E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8C0E-38D7-4F92-9B0F-5F6A8000D12C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AD23327-87E8-4759-A006-5DB618F16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F10754BF-C825-4856-9F86-E4ADC281C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D84F-16DE-4BF1-A05C-7F78FD70FA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59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7719138-E539-46AD-95C9-7F3450E7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713EC715-1C3C-4A12-8CFE-9D331E1EB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D7F2ADCB-FEEF-4D9E-8629-03FF75F4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8C0E-38D7-4F92-9B0F-5F6A8000D12C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A5AA455-5838-4189-9FCE-2EA2963D4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F13A1C03-8E36-42C5-BCBB-C8184189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D84F-16DE-4BF1-A05C-7F78FD70FA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509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5B8F6AC-23AF-4682-B7EE-371556F67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454A6929-CA76-427D-AFE5-EE717C5C2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64D74125-ACD3-4F74-943A-C72E3AED1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8C0E-38D7-4F92-9B0F-5F6A8000D12C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6215CA3-E12F-4806-A63F-2FAEB678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6EF63A6A-4C6F-4DE0-9BFD-9155F7D9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D84F-16DE-4BF1-A05C-7F78FD70FA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20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294B1EC-1D56-4A05-A9EB-5E3938243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3771F534-A93B-4FDC-8986-5EEBAE0BA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FBF3E65C-9039-4802-8ED3-C2C3AF1C7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3A55256B-3104-4454-BE6B-33FBC57C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8C0E-38D7-4F92-9B0F-5F6A8000D12C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41FCEFA2-AB76-446E-A544-830C0B12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CA6EE924-1F0B-4A8D-81E7-E168B7E6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D84F-16DE-4BF1-A05C-7F78FD70FA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091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11A587C-B72D-4E39-B2C7-3370A96AD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4B8DCD4-9C61-4536-A13F-769D35619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D1F939C6-92BE-4C8A-958A-61CA1FAA8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75B0EBB1-1CA1-4FD1-95ED-517BDCCE6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E68CBD91-00D6-49C3-9121-5F67E6DB8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5930D21A-BFD5-42EB-86E2-96A0B6F5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8C0E-38D7-4F92-9B0F-5F6A8000D12C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429E6AE7-6A7C-4A77-B048-3EFDE728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4C895966-9B11-4623-A415-BC36970D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D84F-16DE-4BF1-A05C-7F78FD70FA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277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33465C5-7D1B-4A00-9B0A-FD540638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6145D437-5D96-4E1E-93BC-1D81783CA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8C0E-38D7-4F92-9B0F-5F6A8000D12C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F2A39D63-5E04-4B92-94A1-8C6758E5B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738819B8-0AC4-47DE-AB9C-1578EBC91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D84F-16DE-4BF1-A05C-7F78FD70FA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611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FB44AC99-1248-4C33-AA14-88DAA3ED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8C0E-38D7-4F92-9B0F-5F6A8000D12C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1C7126A6-70D0-47D3-A5A7-C9FDB4CD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8DEA6C7A-1E56-4E31-B2C1-8D7E7B7D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D84F-16DE-4BF1-A05C-7F78FD70FA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29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FD4955B-31FA-4D1C-A276-FCFD56304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9546F114-F3B0-4A3E-A889-C602FF4CA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31B5F093-6572-44C0-8EA4-405326086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6972C9C2-89D7-4E42-A674-7BD93E5E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8C0E-38D7-4F92-9B0F-5F6A8000D12C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63B07996-EE6F-4736-AFEB-70500E88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0DA757B-C254-4782-A0DD-B2325A6BD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D84F-16DE-4BF1-A05C-7F78FD70FA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40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1CDE132-2E28-4F82-B5E0-E58666A9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84681BA5-40A6-45EE-9F75-4AF4EB81D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3A008D61-2CD1-4EFA-B9F9-D354C7F8A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90C00B19-BB5D-411D-9899-15109665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8C0E-38D7-4F92-9B0F-5F6A8000D12C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3A29923-65F4-4A4F-B15B-31E77413A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415B40B1-4BC8-4BF0-9804-25E6B968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D84F-16DE-4BF1-A05C-7F78FD70FA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17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A422ACDB-ADE9-4CAE-938C-03DD06F37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53580779-1027-4E91-A2F3-3311F4CBE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9983E74-74FD-4E36-BD01-307E43DF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28C0E-38D7-4F92-9B0F-5F6A8000D12C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07F35F-D654-4087-ADF9-1B9F34495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578F6CB-5117-4F94-B855-E865E9C75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FD84F-16DE-4BF1-A05C-7F78FD70FA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1219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5683549" y="2209147"/>
            <a:ext cx="683005" cy="540544"/>
            <a:chOff x="6091703" y="680174"/>
            <a:chExt cx="852429" cy="674630"/>
          </a:xfrm>
        </p:grpSpPr>
        <p:sp>
          <p:nvSpPr>
            <p:cNvPr id="9" name="직사각형 8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제목 1"/>
          <p:cNvSpPr txBox="1">
            <a:spLocks/>
          </p:cNvSpPr>
          <p:nvPr/>
        </p:nvSpPr>
        <p:spPr>
          <a:xfrm>
            <a:off x="1219200" y="3309572"/>
            <a:ext cx="9613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700"/>
              </a:lnSpc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Lucent Brightening Program</a:t>
            </a:r>
          </a:p>
          <a:p>
            <a:pPr algn="ctr">
              <a:lnSpc>
                <a:spcPts val="2700"/>
              </a:lnSpc>
            </a:pPr>
            <a:endParaRPr lang="en-US" altLang="ko-K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27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in clinic use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35019AF-C007-4A74-8825-F97A6419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8414" y="1717040"/>
            <a:ext cx="5823858" cy="5384800"/>
          </a:xfrm>
        </p:spPr>
        <p:txBody>
          <a:bodyPr>
            <a:noAutofit/>
          </a:bodyPr>
          <a:lstStyle/>
          <a:p>
            <a:pPr marL="0" indent="0">
              <a:lnSpc>
                <a:spcPts val="2200"/>
              </a:lnSpc>
              <a:buNone/>
            </a:pPr>
            <a:r>
              <a:rPr lang="en-US" altLang="ko-KR" sz="2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. Laser Toning</a:t>
            </a:r>
          </a:p>
          <a:p>
            <a:pPr>
              <a:lnSpc>
                <a:spcPts val="2200"/>
              </a:lnSpc>
              <a:buFontTx/>
              <a:buChar char="-"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1064 Q-Switch 1.0~1.5J /cm2 </a:t>
            </a:r>
          </a:p>
          <a:p>
            <a:pPr marL="0" indent="0">
              <a:lnSpc>
                <a:spcPts val="2200"/>
              </a:lnSpc>
              <a:buNone/>
            </a:pPr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altLang="ko-KR" sz="2000" b="1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Fine</a:t>
            </a:r>
            <a:r>
              <a:rPr lang="en-US" altLang="ko-KR" sz="2000" b="1" dirty="0" err="1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altLang="ko-KR" sz="2000" b="1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eam</a:t>
            </a:r>
            <a:r>
              <a:rPr lang="ko-KR" altLang="en-US" sz="2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Technic (Genesis Technic)</a:t>
            </a:r>
          </a:p>
          <a:p>
            <a:pPr>
              <a:lnSpc>
                <a:spcPts val="2200"/>
              </a:lnSpc>
              <a:buFontTx/>
              <a:buChar char="-"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1064 Long Pulse 7mm -0.3ms- 13~17J/cm2</a:t>
            </a:r>
          </a:p>
          <a:p>
            <a:pPr>
              <a:lnSpc>
                <a:spcPts val="2200"/>
              </a:lnSpc>
              <a:buFontTx/>
              <a:buChar char="-"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Neo-</a:t>
            </a:r>
            <a:r>
              <a:rPr lang="en-US" altLang="ko-KR" sz="2000" b="1" dirty="0" err="1">
                <a:latin typeface="Arial" pitchFamily="34" charset="0"/>
                <a:cs typeface="Arial" pitchFamily="34" charset="0"/>
              </a:rPr>
              <a:t>collagenesis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, Erythema↓, </a:t>
            </a:r>
            <a:r>
              <a:rPr lang="en-US" altLang="ko-KR" sz="2000" b="1" dirty="0" err="1">
                <a:latin typeface="Arial" pitchFamily="34" charset="0"/>
                <a:cs typeface="Arial" pitchFamily="34" charset="0"/>
              </a:rPr>
              <a:t>Infammation↓Pigment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↓</a:t>
            </a:r>
          </a:p>
          <a:p>
            <a:pPr marL="0" indent="0">
              <a:lnSpc>
                <a:spcPts val="2200"/>
              </a:lnSpc>
              <a:buNone/>
            </a:pPr>
            <a:r>
              <a:rPr lang="en-US" altLang="ko-KR" sz="2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. Tranexamic Acid </a:t>
            </a:r>
          </a:p>
          <a:p>
            <a:pPr>
              <a:lnSpc>
                <a:spcPts val="2200"/>
              </a:lnSpc>
              <a:buFontTx/>
              <a:buChar char="-"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Tyrosinase Inhibitor 250mg 2~4T</a:t>
            </a:r>
          </a:p>
          <a:p>
            <a:pPr marL="0" indent="0">
              <a:lnSpc>
                <a:spcPts val="2200"/>
              </a:lnSpc>
              <a:buNone/>
            </a:pPr>
            <a:r>
              <a:rPr lang="en-US" altLang="ko-KR" sz="2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sz="2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Lucent Mask </a:t>
            </a:r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Therapy</a:t>
            </a:r>
          </a:p>
          <a:p>
            <a:pPr>
              <a:lnSpc>
                <a:spcPts val="2200"/>
              </a:lnSpc>
              <a:buFontTx/>
              <a:buChar char="-"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Tyrosinase Inhibitor, Anti-Inflammatory Effect</a:t>
            </a:r>
          </a:p>
          <a:p>
            <a:pPr>
              <a:lnSpc>
                <a:spcPts val="2200"/>
              </a:lnSpc>
              <a:buFontTx/>
              <a:buChar char="-"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Erythema↓, </a:t>
            </a:r>
            <a:r>
              <a:rPr lang="en-US" altLang="ko-KR" sz="2000" b="1" dirty="0" err="1">
                <a:latin typeface="Arial" pitchFamily="34" charset="0"/>
                <a:cs typeface="Arial" pitchFamily="34" charset="0"/>
              </a:rPr>
              <a:t>Infammation↓Pigment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↓</a:t>
            </a:r>
          </a:p>
          <a:p>
            <a:pPr>
              <a:lnSpc>
                <a:spcPts val="2200"/>
              </a:lnSpc>
              <a:buFontTx/>
              <a:buChar char="-"/>
            </a:pP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A056C56C-8392-4913-87BE-19FE2FF44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30" y="2044862"/>
            <a:ext cx="5025946" cy="3973794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536195" y="598360"/>
            <a:ext cx="683005" cy="540544"/>
            <a:chOff x="6091703" y="680174"/>
            <a:chExt cx="852429" cy="674630"/>
          </a:xfrm>
        </p:grpSpPr>
        <p:sp>
          <p:nvSpPr>
            <p:cNvPr id="12" name="직사각형 11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제목 1"/>
          <p:cNvSpPr txBox="1">
            <a:spLocks/>
          </p:cNvSpPr>
          <p:nvPr/>
        </p:nvSpPr>
        <p:spPr>
          <a:xfrm>
            <a:off x="889000" y="365125"/>
            <a:ext cx="8293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What Treatment</a:t>
            </a:r>
          </a:p>
          <a:p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Melasma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in Lucent Brightening 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rogram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8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3F91BA60-DF7B-4CAF-9036-F9E4B44F5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944" y="3553069"/>
            <a:ext cx="3342368" cy="330403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Tranexamic Acid</a:t>
            </a:r>
            <a:endParaRPr lang="ko-KR" altLang="ko-KR" sz="1800" b="1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</a:pP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Niacinamide</a:t>
            </a:r>
            <a:endParaRPr lang="ko-KR" altLang="ko-KR" sz="1800" b="1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</a:pP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Glutathione</a:t>
            </a:r>
            <a:endParaRPr lang="ko-KR" altLang="ko-KR" sz="1800" b="1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</a:pP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Hyaluronic Acid</a:t>
            </a:r>
            <a:endParaRPr lang="ko-KR" altLang="ko-KR" sz="1800" b="1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</a:pP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Sophora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flavescens</a:t>
            </a:r>
            <a:endParaRPr lang="ko-KR" altLang="ko-KR" sz="1800" b="1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</a:pP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Astragalus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membranaceus</a:t>
            </a:r>
            <a:endParaRPr lang="ko-KR" altLang="ko-KR" sz="1800" b="1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</a:pP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Morus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Alba</a:t>
            </a:r>
            <a:endParaRPr lang="ko-KR" altLang="ko-KR" sz="1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B290519-0EDD-466F-9C35-EC9947AF0C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4259"/>
          <a:stretch/>
        </p:blipFill>
        <p:spPr>
          <a:xfrm>
            <a:off x="8297842" y="1982184"/>
            <a:ext cx="3387691" cy="2432666"/>
          </a:xfrm>
          <a:custGeom>
            <a:avLst/>
            <a:gdLst>
              <a:gd name="connsiteX0" fmla="*/ 0 w 5997636"/>
              <a:gd name="connsiteY0" fmla="*/ 0 h 4306833"/>
              <a:gd name="connsiteX1" fmla="*/ 5997636 w 5997636"/>
              <a:gd name="connsiteY1" fmla="*/ 0 h 4306833"/>
              <a:gd name="connsiteX2" fmla="*/ 5997636 w 5997636"/>
              <a:gd name="connsiteY2" fmla="*/ 4302053 h 4306833"/>
              <a:gd name="connsiteX3" fmla="*/ 5313331 w 5997636"/>
              <a:gd name="connsiteY3" fmla="*/ 4306748 h 4306833"/>
              <a:gd name="connsiteX4" fmla="*/ 400746 w 5997636"/>
              <a:gd name="connsiteY4" fmla="*/ 4118385 h 4306833"/>
              <a:gd name="connsiteX5" fmla="*/ 0 w 5997636"/>
              <a:gd name="connsiteY5" fmla="*/ 4081409 h 4306833"/>
              <a:gd name="connsiteX6" fmla="*/ 0 w 5997636"/>
              <a:gd name="connsiteY6" fmla="*/ 2982070 h 4306833"/>
              <a:gd name="connsiteX7" fmla="*/ 0 w 5997636"/>
              <a:gd name="connsiteY7" fmla="*/ 2789945 h 430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F15E655-AE26-47BF-8826-171065A1B2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700"/>
          <a:stretch/>
        </p:blipFill>
        <p:spPr>
          <a:xfrm>
            <a:off x="8297843" y="4018187"/>
            <a:ext cx="3387690" cy="2421310"/>
          </a:xfrm>
          <a:custGeom>
            <a:avLst/>
            <a:gdLst>
              <a:gd name="connsiteX0" fmla="*/ 0 w 6015565"/>
              <a:gd name="connsiteY0" fmla="*/ 0 h 4299565"/>
              <a:gd name="connsiteX1" fmla="*/ 6015565 w 6015565"/>
              <a:gd name="connsiteY1" fmla="*/ 0 h 4299565"/>
              <a:gd name="connsiteX2" fmla="*/ 6015565 w 6015565"/>
              <a:gd name="connsiteY2" fmla="*/ 2789945 h 4299565"/>
              <a:gd name="connsiteX3" fmla="*/ 6015565 w 6015565"/>
              <a:gd name="connsiteY3" fmla="*/ 2982070 h 4299565"/>
              <a:gd name="connsiteX4" fmla="*/ 6015565 w 6015565"/>
              <a:gd name="connsiteY4" fmla="*/ 3957888 h 4299565"/>
              <a:gd name="connsiteX5" fmla="*/ 5937368 w 6015565"/>
              <a:gd name="connsiteY5" fmla="*/ 3966171 h 4299565"/>
              <a:gd name="connsiteX6" fmla="*/ 577162 w 6015565"/>
              <a:gd name="connsiteY6" fmla="*/ 4289728 h 4299565"/>
              <a:gd name="connsiteX7" fmla="*/ 0 w 6015565"/>
              <a:gd name="connsiteY7" fmla="*/ 4299565 h 429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grpSp>
        <p:nvGrpSpPr>
          <p:cNvPr id="7" name="그룹 6"/>
          <p:cNvGrpSpPr/>
          <p:nvPr/>
        </p:nvGrpSpPr>
        <p:grpSpPr>
          <a:xfrm>
            <a:off x="536195" y="598360"/>
            <a:ext cx="683005" cy="540544"/>
            <a:chOff x="6091703" y="680174"/>
            <a:chExt cx="852429" cy="674630"/>
          </a:xfrm>
        </p:grpSpPr>
        <p:sp>
          <p:nvSpPr>
            <p:cNvPr id="8" name="직사각형 7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제목 1"/>
          <p:cNvSpPr txBox="1">
            <a:spLocks/>
          </p:cNvSpPr>
          <p:nvPr/>
        </p:nvSpPr>
        <p:spPr>
          <a:xfrm>
            <a:off x="889000" y="365125"/>
            <a:ext cx="8204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Lucent Brightening Program</a:t>
            </a:r>
          </a:p>
          <a:p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Skin booster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C:\Users\user\Desktop\닥터루센트 광고\Dr.Lucent_Leaflet_210x148mm (ENG)_2-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t="3639" r="3108" b="3914"/>
          <a:stretch/>
        </p:blipFill>
        <p:spPr bwMode="auto">
          <a:xfrm>
            <a:off x="5672408" y="1982184"/>
            <a:ext cx="2625435" cy="44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39921" y="2174766"/>
            <a:ext cx="3060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7 Main</a:t>
            </a:r>
          </a:p>
          <a:p>
            <a:r>
              <a:rPr lang="en-US" altLang="ko-KR" sz="4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Ingredients</a:t>
            </a:r>
          </a:p>
        </p:txBody>
      </p:sp>
    </p:spTree>
    <p:extLst>
      <p:ext uri="{BB962C8B-B14F-4D97-AF65-F5344CB8AC3E}">
        <p14:creationId xmlns:p14="http://schemas.microsoft.com/office/powerpoint/2010/main" val="35693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>
            <a:off x="536195" y="598360"/>
            <a:ext cx="683005" cy="540544"/>
            <a:chOff x="6091703" y="680174"/>
            <a:chExt cx="852429" cy="674630"/>
          </a:xfrm>
        </p:grpSpPr>
        <p:sp>
          <p:nvSpPr>
            <p:cNvPr id="25" name="직사각형 24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13922" y="2252665"/>
            <a:ext cx="3168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err="1">
                <a:latin typeface="Arial" pitchFamily="34" charset="0"/>
                <a:cs typeface="Arial" pitchFamily="34" charset="0"/>
              </a:rPr>
              <a:t>Tranexamic</a:t>
            </a:r>
            <a:r>
              <a:rPr lang="en-US" altLang="ko-KR" sz="4000" b="1" dirty="0">
                <a:latin typeface="Arial" pitchFamily="34" charset="0"/>
                <a:cs typeface="Arial" pitchFamily="34" charset="0"/>
              </a:rPr>
              <a:t> Acid </a:t>
            </a:r>
            <a:endParaRPr lang="en-US" altLang="ko-KR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9866" y="4288860"/>
            <a:ext cx="3672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000" b="1" dirty="0" err="1" smtClean="0">
                <a:latin typeface="Arial" pitchFamily="34" charset="0"/>
                <a:cs typeface="Arial" pitchFamily="34" charset="0"/>
              </a:rPr>
              <a:t>Niacinamide</a:t>
            </a:r>
            <a:endParaRPr lang="en-US" altLang="ko-KR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13922" y="3576104"/>
            <a:ext cx="3168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889000" y="365125"/>
            <a:ext cx="909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Lucent Brightening Program</a:t>
            </a:r>
          </a:p>
          <a:p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Skin booster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39921" y="2174766"/>
            <a:ext cx="3060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Main</a:t>
            </a:r>
          </a:p>
          <a:p>
            <a:r>
              <a:rPr lang="en-US" altLang="ko-KR" sz="4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Functional</a:t>
            </a:r>
            <a:endParaRPr lang="en-US" altLang="ko-KR" sz="4000" b="1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4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Ingredients</a:t>
            </a:r>
          </a:p>
        </p:txBody>
      </p:sp>
    </p:spTree>
    <p:extLst>
      <p:ext uri="{BB962C8B-B14F-4D97-AF65-F5344CB8AC3E}">
        <p14:creationId xmlns:p14="http://schemas.microsoft.com/office/powerpoint/2010/main" val="29530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982DD609-C7F9-4481-8168-5A525EAD5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637" y="1644216"/>
            <a:ext cx="6661355" cy="47615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ko-KR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1. Fine Carbon Peel Method</a:t>
            </a:r>
            <a:r>
              <a:rPr lang="en-US" altLang="ko-KR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2-1. LT – </a:t>
            </a:r>
            <a:r>
              <a:rPr lang="en-US" altLang="ko-KR" sz="2400" b="1" dirty="0" err="1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sigle</a:t>
            </a:r>
            <a:r>
              <a:rPr lang="en-US" altLang="ko-KR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shot mode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    0.9~1.1J -10mm</a:t>
            </a:r>
            <a:r>
              <a:rPr lang="ko-KR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–</a:t>
            </a:r>
            <a:r>
              <a:rPr lang="ko-KR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10Hz</a:t>
            </a:r>
            <a:r>
              <a:rPr lang="ko-KR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–</a:t>
            </a:r>
            <a:r>
              <a:rPr lang="ko-KR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3000 shot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2-2. LT – PDP mode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    1.2 ~1.8J -10mm</a:t>
            </a:r>
            <a:r>
              <a:rPr lang="ko-KR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–</a:t>
            </a:r>
            <a:r>
              <a:rPr lang="ko-KR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10Hz</a:t>
            </a:r>
            <a:r>
              <a:rPr lang="ko-KR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-  2500shot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3. Fine beam long pulse Tech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ko-KR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14~17J - 7mm -  5~10Hz – 3000shot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4. MASK Therapy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xmlns="" id="{E531D63D-3600-4E89-A188-EE1035BAB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8" y="1949016"/>
            <a:ext cx="5038047" cy="3744583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536195" y="598360"/>
            <a:ext cx="683005" cy="540544"/>
            <a:chOff x="6091703" y="680174"/>
            <a:chExt cx="852429" cy="674630"/>
          </a:xfrm>
        </p:grpSpPr>
        <p:sp>
          <p:nvSpPr>
            <p:cNvPr id="11" name="직사각형 10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889000" y="365125"/>
            <a:ext cx="9613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Lucent Brightening Program</a:t>
            </a:r>
          </a:p>
          <a:p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Finebeam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Technic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8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C4B496-36E9-4487-9D97-B0DDE1A5DD61}"/>
              </a:ext>
            </a:extLst>
          </p:cNvPr>
          <p:cNvSpPr txBox="1"/>
          <p:nvPr/>
        </p:nvSpPr>
        <p:spPr>
          <a:xfrm>
            <a:off x="4178223" y="5138928"/>
            <a:ext cx="6851904" cy="1719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500" dirty="0"/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500" dirty="0"/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500" dirty="0"/>
          </a:p>
        </p:txBody>
      </p:sp>
      <p:grpSp>
        <p:nvGrpSpPr>
          <p:cNvPr id="8" name="그룹 7"/>
          <p:cNvGrpSpPr/>
          <p:nvPr/>
        </p:nvGrpSpPr>
        <p:grpSpPr>
          <a:xfrm>
            <a:off x="536195" y="598360"/>
            <a:ext cx="683005" cy="540544"/>
            <a:chOff x="6091703" y="680174"/>
            <a:chExt cx="852429" cy="674630"/>
          </a:xfrm>
        </p:grpSpPr>
        <p:sp>
          <p:nvSpPr>
            <p:cNvPr id="9" name="직사각형 8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제목 1"/>
          <p:cNvSpPr txBox="1">
            <a:spLocks/>
          </p:cNvSpPr>
          <p:nvPr/>
        </p:nvSpPr>
        <p:spPr>
          <a:xfrm>
            <a:off x="889000" y="365125"/>
            <a:ext cx="9613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Lucent Brightening Program</a:t>
            </a:r>
          </a:p>
          <a:p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ask Therapy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Users\user\Desktop\닥터루센트 광고\병원_마스크팩 이온자임 촬영본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584" y="1345316"/>
            <a:ext cx="4472412" cy="251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\Desktop\닥터루센트 광고\병원_마스크팩 이온자임 촬영본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876" y="4005064"/>
            <a:ext cx="4465120" cy="251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48928" y="2317357"/>
            <a:ext cx="3672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altLang="ko-KR" sz="4000" b="1" dirty="0" err="1" smtClean="0">
                <a:latin typeface="Arial" pitchFamily="34" charset="0"/>
                <a:cs typeface="Arial" pitchFamily="34" charset="0"/>
              </a:rPr>
              <a:t>Ionzyme</a:t>
            </a:r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2216" y="3091606"/>
            <a:ext cx="3927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infiltrate the 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patient's 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skin for about 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10-30 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minutes 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after aggressive 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facial laser treatment.</a:t>
            </a:r>
          </a:p>
        </p:txBody>
      </p:sp>
    </p:spTree>
    <p:extLst>
      <p:ext uri="{BB962C8B-B14F-4D97-AF65-F5344CB8AC3E}">
        <p14:creationId xmlns:p14="http://schemas.microsoft.com/office/powerpoint/2010/main" val="34187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38" y="1825625"/>
            <a:ext cx="9087324" cy="4351338"/>
          </a:xfrm>
        </p:spPr>
      </p:pic>
      <p:grpSp>
        <p:nvGrpSpPr>
          <p:cNvPr id="5" name="그룹 4"/>
          <p:cNvGrpSpPr/>
          <p:nvPr/>
        </p:nvGrpSpPr>
        <p:grpSpPr>
          <a:xfrm>
            <a:off x="536195" y="598360"/>
            <a:ext cx="683005" cy="540544"/>
            <a:chOff x="6091703" y="680174"/>
            <a:chExt cx="852429" cy="674630"/>
          </a:xfrm>
        </p:grpSpPr>
        <p:sp>
          <p:nvSpPr>
            <p:cNvPr id="6" name="직사각형 5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제목 1"/>
          <p:cNvSpPr txBox="1">
            <a:spLocks/>
          </p:cNvSpPr>
          <p:nvPr/>
        </p:nvSpPr>
        <p:spPr>
          <a:xfrm>
            <a:off x="889000" y="365125"/>
            <a:ext cx="8293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Before &amp; After 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Melasma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Finebeam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+ Mask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xmlns="" id="{A8EDFDE5-8B10-4833-9765-9709FF1CA629}"/>
              </a:ext>
            </a:extLst>
          </p:cNvPr>
          <p:cNvSpPr txBox="1">
            <a:spLocks/>
          </p:cNvSpPr>
          <p:nvPr/>
        </p:nvSpPr>
        <p:spPr>
          <a:xfrm>
            <a:off x="4051300" y="6251448"/>
            <a:ext cx="6643455" cy="479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5 Sessions / 2 Month</a:t>
            </a:r>
            <a:endParaRPr lang="ko-KR" alt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536195" y="598360"/>
            <a:ext cx="683005" cy="540544"/>
            <a:chOff x="6091703" y="680174"/>
            <a:chExt cx="852429" cy="674630"/>
          </a:xfrm>
        </p:grpSpPr>
        <p:sp>
          <p:nvSpPr>
            <p:cNvPr id="14" name="직사각형 13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86" y="1814649"/>
            <a:ext cx="8486170" cy="4350656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D480CC73-A8DB-4E2F-8E45-3795BB42BD9D}"/>
              </a:ext>
            </a:extLst>
          </p:cNvPr>
          <p:cNvSpPr/>
          <p:nvPr/>
        </p:nvSpPr>
        <p:spPr>
          <a:xfrm>
            <a:off x="1454238" y="1628800"/>
            <a:ext cx="3515968" cy="109965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1986D230-4347-40EE-9145-CCA9FDB86096}"/>
              </a:ext>
            </a:extLst>
          </p:cNvPr>
          <p:cNvSpPr/>
          <p:nvPr/>
        </p:nvSpPr>
        <p:spPr>
          <a:xfrm>
            <a:off x="6132171" y="1628800"/>
            <a:ext cx="3515968" cy="109965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xmlns="" id="{A8EDFDE5-8B10-4833-9765-9709FF1CA629}"/>
              </a:ext>
            </a:extLst>
          </p:cNvPr>
          <p:cNvSpPr txBox="1">
            <a:spLocks/>
          </p:cNvSpPr>
          <p:nvPr/>
        </p:nvSpPr>
        <p:spPr>
          <a:xfrm>
            <a:off x="3746500" y="6251448"/>
            <a:ext cx="6643455" cy="479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10 Sessions / 3 Month</a:t>
            </a:r>
            <a:endParaRPr lang="ko-KR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89000" y="365125"/>
            <a:ext cx="8293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Before &amp; After 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Melasma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Finebeam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+ Mask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8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40" y="1772817"/>
            <a:ext cx="9067518" cy="4486245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E6900765-C34D-4B20-B353-9746525F292A}"/>
              </a:ext>
            </a:extLst>
          </p:cNvPr>
          <p:cNvSpPr/>
          <p:nvPr/>
        </p:nvSpPr>
        <p:spPr>
          <a:xfrm>
            <a:off x="1531640" y="1772817"/>
            <a:ext cx="3044020" cy="7751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1D3A331A-AE79-481E-A64C-A9B81CAE9E3E}"/>
              </a:ext>
            </a:extLst>
          </p:cNvPr>
          <p:cNvSpPr/>
          <p:nvPr/>
        </p:nvSpPr>
        <p:spPr>
          <a:xfrm>
            <a:off x="5916827" y="1772817"/>
            <a:ext cx="3044020" cy="7751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536195" y="598360"/>
            <a:ext cx="683005" cy="540544"/>
            <a:chOff x="6091703" y="680174"/>
            <a:chExt cx="852429" cy="674630"/>
          </a:xfrm>
        </p:grpSpPr>
        <p:sp>
          <p:nvSpPr>
            <p:cNvPr id="8" name="직사각형 7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제목 1"/>
          <p:cNvSpPr txBox="1">
            <a:spLocks/>
          </p:cNvSpPr>
          <p:nvPr/>
        </p:nvSpPr>
        <p:spPr>
          <a:xfrm>
            <a:off x="889000" y="365125"/>
            <a:ext cx="8293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Before &amp; After 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Melasma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Finebeam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+ Mask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xmlns="" id="{A8EDFDE5-8B10-4833-9765-9709FF1CA629}"/>
              </a:ext>
            </a:extLst>
          </p:cNvPr>
          <p:cNvSpPr txBox="1">
            <a:spLocks/>
          </p:cNvSpPr>
          <p:nvPr/>
        </p:nvSpPr>
        <p:spPr>
          <a:xfrm>
            <a:off x="3746500" y="6251448"/>
            <a:ext cx="6643455" cy="479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10 Sessions / 3 Month</a:t>
            </a:r>
            <a:endParaRPr lang="ko-KR" alt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28801"/>
            <a:ext cx="9080098" cy="4481087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E68AE5DE-17B6-4A29-878D-10717C64340D}"/>
              </a:ext>
            </a:extLst>
          </p:cNvPr>
          <p:cNvSpPr/>
          <p:nvPr/>
        </p:nvSpPr>
        <p:spPr>
          <a:xfrm>
            <a:off x="3392128" y="1628801"/>
            <a:ext cx="2703871" cy="9964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7E89FB29-35C9-483B-9301-7F6CED8B4262}"/>
              </a:ext>
            </a:extLst>
          </p:cNvPr>
          <p:cNvSpPr/>
          <p:nvPr/>
        </p:nvSpPr>
        <p:spPr>
          <a:xfrm>
            <a:off x="7900227" y="1659745"/>
            <a:ext cx="2703871" cy="9964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536195" y="598360"/>
            <a:ext cx="683005" cy="540544"/>
            <a:chOff x="6091703" y="680174"/>
            <a:chExt cx="852429" cy="674630"/>
          </a:xfrm>
        </p:grpSpPr>
        <p:sp>
          <p:nvSpPr>
            <p:cNvPr id="8" name="직사각형 7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제목 1"/>
          <p:cNvSpPr txBox="1">
            <a:spLocks/>
          </p:cNvSpPr>
          <p:nvPr/>
        </p:nvSpPr>
        <p:spPr>
          <a:xfrm>
            <a:off x="889000" y="365125"/>
            <a:ext cx="8293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Before &amp; After 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Melasma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Finebeam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+ Mask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xmlns="" id="{A8EDFDE5-8B10-4833-9765-9709FF1CA629}"/>
              </a:ext>
            </a:extLst>
          </p:cNvPr>
          <p:cNvSpPr txBox="1">
            <a:spLocks/>
          </p:cNvSpPr>
          <p:nvPr/>
        </p:nvSpPr>
        <p:spPr>
          <a:xfrm>
            <a:off x="4051300" y="6187948"/>
            <a:ext cx="6643455" cy="479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10 Sessions / 3 Month</a:t>
            </a:r>
            <a:endParaRPr lang="ko-KR" alt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39" y="1825625"/>
            <a:ext cx="6877921" cy="4351338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C9C9D53-AEE9-41E7-94DA-8E4CCBCEBB7E}"/>
              </a:ext>
            </a:extLst>
          </p:cNvPr>
          <p:cNvSpPr/>
          <p:nvPr/>
        </p:nvSpPr>
        <p:spPr>
          <a:xfrm>
            <a:off x="1727199" y="1790700"/>
            <a:ext cx="2703871" cy="10977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6EC71441-4FFB-4AC9-B4F4-E6B22432F012}"/>
              </a:ext>
            </a:extLst>
          </p:cNvPr>
          <p:cNvSpPr/>
          <p:nvPr/>
        </p:nvSpPr>
        <p:spPr>
          <a:xfrm>
            <a:off x="6095999" y="1790700"/>
            <a:ext cx="2703871" cy="114996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536195" y="598360"/>
            <a:ext cx="683005" cy="540544"/>
            <a:chOff x="6091703" y="680174"/>
            <a:chExt cx="852429" cy="674630"/>
          </a:xfrm>
        </p:grpSpPr>
        <p:sp>
          <p:nvSpPr>
            <p:cNvPr id="8" name="직사각형 7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제목 1"/>
          <p:cNvSpPr txBox="1">
            <a:spLocks/>
          </p:cNvSpPr>
          <p:nvPr/>
        </p:nvSpPr>
        <p:spPr>
          <a:xfrm>
            <a:off x="889000" y="365125"/>
            <a:ext cx="8293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Before &amp; After 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Melasma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Finebeam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+ Mask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xmlns="" id="{A8EDFDE5-8B10-4833-9765-9709FF1CA629}"/>
              </a:ext>
            </a:extLst>
          </p:cNvPr>
          <p:cNvSpPr txBox="1">
            <a:spLocks/>
          </p:cNvSpPr>
          <p:nvPr/>
        </p:nvSpPr>
        <p:spPr>
          <a:xfrm>
            <a:off x="2959100" y="6238748"/>
            <a:ext cx="6643455" cy="479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10 Sessions / 3 Month</a:t>
            </a:r>
            <a:endParaRPr lang="ko-KR" alt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536195" y="598360"/>
            <a:ext cx="683005" cy="540544"/>
            <a:chOff x="6091703" y="680174"/>
            <a:chExt cx="852429" cy="674630"/>
          </a:xfrm>
        </p:grpSpPr>
        <p:sp>
          <p:nvSpPr>
            <p:cNvPr id="5" name="직사각형 4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890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Wood’s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amp 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/ 350nm</a:t>
            </a:r>
            <a:endParaRPr lang="ko-KR" alt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248724" y="1450975"/>
            <a:ext cx="4460676" cy="4924425"/>
          </a:xfrm>
        </p:spPr>
        <p:txBody>
          <a:bodyPr>
            <a:noAutofit/>
          </a:bodyPr>
          <a:lstStyle/>
          <a:p>
            <a:pPr>
              <a:lnSpc>
                <a:spcPts val="1700"/>
              </a:lnSpc>
            </a:pPr>
            <a:r>
              <a:rPr lang="en-US" altLang="ko-KR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Epidermal </a:t>
            </a:r>
            <a:r>
              <a:rPr lang="en-US" altLang="ko-KR" sz="20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Melasma</a:t>
            </a:r>
            <a:r>
              <a:rPr lang="en-US" altLang="ko-KR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ko-KR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altLang="ko-KR" sz="20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  - color enhancement</a:t>
            </a:r>
          </a:p>
          <a:p>
            <a:pPr>
              <a:lnSpc>
                <a:spcPts val="1700"/>
              </a:lnSpc>
            </a:pPr>
            <a:r>
              <a:rPr lang="en-US" altLang="ko-KR" sz="20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altLang="ko-KR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ermal </a:t>
            </a:r>
            <a:r>
              <a:rPr lang="en-US" altLang="ko-KR" sz="2000" dirty="0" err="1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sz="20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elasma</a:t>
            </a:r>
            <a:r>
              <a:rPr lang="en-US" altLang="ko-KR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ko-KR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altLang="ko-KR" sz="20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  - no enhancement  </a:t>
            </a:r>
          </a:p>
          <a:p>
            <a:pPr marL="0" indent="0">
              <a:lnSpc>
                <a:spcPts val="1700"/>
              </a:lnSpc>
              <a:buNone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17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C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annot 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be used skin types V, VI </a:t>
            </a:r>
          </a:p>
          <a:p>
            <a:pPr marL="0" indent="0">
              <a:lnSpc>
                <a:spcPts val="1700"/>
              </a:lnSpc>
              <a:buNone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→ melanin pigmentation obscures </a:t>
            </a:r>
          </a:p>
          <a:p>
            <a:pPr marL="0" indent="0">
              <a:lnSpc>
                <a:spcPts val="1700"/>
              </a:lnSpc>
              <a:buNone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    the detection of dermal melanin</a:t>
            </a:r>
          </a:p>
          <a:p>
            <a:pPr>
              <a:lnSpc>
                <a:spcPts val="1700"/>
              </a:lnSpc>
            </a:pPr>
            <a:endParaRPr lang="en-US" altLang="ko-K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7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Recent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reports</a:t>
            </a:r>
            <a:endParaRPr lang="en-US" altLang="ko-K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700"/>
              </a:lnSpc>
              <a:buFontTx/>
              <a:buChar char="-"/>
            </a:pPr>
            <a:r>
              <a:rPr lang="en-US" altLang="ko-KR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poor </a:t>
            </a:r>
            <a:r>
              <a:rPr lang="en-US" altLang="ko-KR" sz="20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correlation 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between </a:t>
            </a:r>
          </a:p>
          <a:p>
            <a:pPr marL="0" indent="0">
              <a:lnSpc>
                <a:spcPts val="1700"/>
              </a:lnSpc>
              <a:buNone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   classification based on </a:t>
            </a:r>
          </a:p>
          <a:p>
            <a:pPr marL="0" indent="0">
              <a:lnSpc>
                <a:spcPts val="1700"/>
              </a:lnSpc>
              <a:buNone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altLang="ko-KR" sz="20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Wood’s light examination </a:t>
            </a:r>
          </a:p>
          <a:p>
            <a:pPr marL="0" indent="0">
              <a:lnSpc>
                <a:spcPts val="1700"/>
              </a:lnSpc>
              <a:buNone/>
            </a:pPr>
            <a:r>
              <a:rPr lang="en-US" altLang="ko-KR" sz="20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  and skin biopsy </a:t>
            </a:r>
            <a:endParaRPr lang="ko-KR" alt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0" y="1705969"/>
            <a:ext cx="5746167" cy="431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462D749F-7256-45A2-89DC-0B445637C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709" y="31376"/>
            <a:ext cx="6933291" cy="6826625"/>
          </a:xfrm>
        </p:spPr>
      </p:pic>
      <p:grpSp>
        <p:nvGrpSpPr>
          <p:cNvPr id="6" name="그룹 5"/>
          <p:cNvGrpSpPr/>
          <p:nvPr/>
        </p:nvGrpSpPr>
        <p:grpSpPr>
          <a:xfrm>
            <a:off x="536195" y="598360"/>
            <a:ext cx="683005" cy="540544"/>
            <a:chOff x="6091703" y="680174"/>
            <a:chExt cx="852429" cy="674630"/>
          </a:xfrm>
        </p:grpSpPr>
        <p:sp>
          <p:nvSpPr>
            <p:cNvPr id="7" name="직사각형 6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제목 1"/>
          <p:cNvSpPr txBox="1">
            <a:spLocks/>
          </p:cNvSpPr>
          <p:nvPr/>
        </p:nvSpPr>
        <p:spPr>
          <a:xfrm>
            <a:off x="889000" y="365125"/>
            <a:ext cx="8293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Before &amp; After 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Melasma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Finebeam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+ Mask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4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22D830F2-004A-4D5C-B7B3-BE19F3FE2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43" y="0"/>
            <a:ext cx="6816757" cy="6857725"/>
          </a:xfrm>
        </p:spPr>
      </p:pic>
      <p:grpSp>
        <p:nvGrpSpPr>
          <p:cNvPr id="7" name="그룹 6"/>
          <p:cNvGrpSpPr/>
          <p:nvPr/>
        </p:nvGrpSpPr>
        <p:grpSpPr>
          <a:xfrm>
            <a:off x="536195" y="598360"/>
            <a:ext cx="683005" cy="540544"/>
            <a:chOff x="6091703" y="680174"/>
            <a:chExt cx="852429" cy="674630"/>
          </a:xfrm>
        </p:grpSpPr>
        <p:sp>
          <p:nvSpPr>
            <p:cNvPr id="8" name="직사각형 7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제목 1"/>
          <p:cNvSpPr txBox="1">
            <a:spLocks/>
          </p:cNvSpPr>
          <p:nvPr/>
        </p:nvSpPr>
        <p:spPr>
          <a:xfrm>
            <a:off x="889000" y="365125"/>
            <a:ext cx="8293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Before &amp; After 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Melasma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Finebeam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+ Mask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1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D35CF78E-1C6C-475D-900D-A235DA08C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730" y="1825625"/>
            <a:ext cx="8268540" cy="4351338"/>
          </a:xfr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DC5D34A9-8623-4F57-9505-BC0CAA3E40F5}"/>
              </a:ext>
            </a:extLst>
          </p:cNvPr>
          <p:cNvSpPr/>
          <p:nvPr/>
        </p:nvSpPr>
        <p:spPr>
          <a:xfrm>
            <a:off x="6311901" y="2222500"/>
            <a:ext cx="1801160" cy="1046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DC5D34A9-8623-4F57-9505-BC0CAA3E40F5}"/>
              </a:ext>
            </a:extLst>
          </p:cNvPr>
          <p:cNvSpPr/>
          <p:nvPr/>
        </p:nvSpPr>
        <p:spPr>
          <a:xfrm>
            <a:off x="1562101" y="2222500"/>
            <a:ext cx="1801160" cy="1046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xmlns="" id="{A8EDFDE5-8B10-4833-9765-9709FF1CA629}"/>
              </a:ext>
            </a:extLst>
          </p:cNvPr>
          <p:cNvSpPr txBox="1">
            <a:spLocks/>
          </p:cNvSpPr>
          <p:nvPr/>
        </p:nvSpPr>
        <p:spPr>
          <a:xfrm>
            <a:off x="4940300" y="6251448"/>
            <a:ext cx="5386155" cy="479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5 Sessions / CO2 Laser + 1064 Q-Switched</a:t>
            </a:r>
            <a:endParaRPr lang="ko-KR" altLang="en-US" sz="1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536195" y="598360"/>
            <a:ext cx="683005" cy="540544"/>
            <a:chOff x="6091703" y="680174"/>
            <a:chExt cx="852429" cy="674630"/>
          </a:xfrm>
        </p:grpSpPr>
        <p:sp>
          <p:nvSpPr>
            <p:cNvPr id="15" name="직사각형 14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제목 1"/>
          <p:cNvSpPr txBox="1">
            <a:spLocks/>
          </p:cNvSpPr>
          <p:nvPr/>
        </p:nvSpPr>
        <p:spPr>
          <a:xfrm>
            <a:off x="889000" y="365125"/>
            <a:ext cx="8293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Before &amp; After 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Melasma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CO2 + </a:t>
            </a:r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Finebeam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+ Mask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F72B9AA0-6BCD-4110-801E-AC3E185D6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04" y="1708248"/>
            <a:ext cx="9339508" cy="4420104"/>
          </a:xfrm>
        </p:spPr>
      </p:pic>
      <p:sp>
        <p:nvSpPr>
          <p:cNvPr id="10" name="내용 개체 틀 2">
            <a:extLst>
              <a:ext uri="{FF2B5EF4-FFF2-40B4-BE49-F238E27FC236}">
                <a16:creationId xmlns:a16="http://schemas.microsoft.com/office/drawing/2014/main" xmlns="" id="{A8EDFDE5-8B10-4833-9765-9709FF1CA629}"/>
              </a:ext>
            </a:extLst>
          </p:cNvPr>
          <p:cNvSpPr txBox="1">
            <a:spLocks/>
          </p:cNvSpPr>
          <p:nvPr/>
        </p:nvSpPr>
        <p:spPr>
          <a:xfrm>
            <a:off x="5384800" y="6251448"/>
            <a:ext cx="5386155" cy="479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10 Sessions / CO2 Laser + 1064 Q-Switched</a:t>
            </a:r>
            <a:endParaRPr lang="ko-KR" altLang="en-US" sz="1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536195" y="598360"/>
            <a:ext cx="683005" cy="540544"/>
            <a:chOff x="6091703" y="680174"/>
            <a:chExt cx="852429" cy="674630"/>
          </a:xfrm>
        </p:grpSpPr>
        <p:sp>
          <p:nvSpPr>
            <p:cNvPr id="12" name="직사각형 11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제목 1"/>
          <p:cNvSpPr txBox="1">
            <a:spLocks/>
          </p:cNvSpPr>
          <p:nvPr/>
        </p:nvSpPr>
        <p:spPr>
          <a:xfrm>
            <a:off x="889000" y="365125"/>
            <a:ext cx="8293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Before &amp; After 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Melasma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CO2 + </a:t>
            </a:r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Finebeam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+ Mask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AACEB6A5-4DBE-4FA8-832C-E96C06CBF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16" y="1825625"/>
            <a:ext cx="6427967" cy="4351338"/>
          </a:xfrm>
        </p:spPr>
      </p:pic>
      <p:grpSp>
        <p:nvGrpSpPr>
          <p:cNvPr id="6" name="그룹 5"/>
          <p:cNvGrpSpPr/>
          <p:nvPr/>
        </p:nvGrpSpPr>
        <p:grpSpPr>
          <a:xfrm>
            <a:off x="536195" y="598360"/>
            <a:ext cx="683005" cy="540544"/>
            <a:chOff x="6091703" y="680174"/>
            <a:chExt cx="852429" cy="674630"/>
          </a:xfrm>
        </p:grpSpPr>
        <p:sp>
          <p:nvSpPr>
            <p:cNvPr id="7" name="직사각형 6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제목 1"/>
          <p:cNvSpPr txBox="1">
            <a:spLocks/>
          </p:cNvSpPr>
          <p:nvPr/>
        </p:nvSpPr>
        <p:spPr>
          <a:xfrm>
            <a:off x="889000" y="365125"/>
            <a:ext cx="8293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Before &amp; After 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Melasma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Finebeam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Laser Toning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CAAAA874-8D53-4898-815B-AEF9380ED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54" y="1690688"/>
            <a:ext cx="7200798" cy="4894234"/>
          </a:xfrm>
        </p:spPr>
      </p:pic>
      <p:grpSp>
        <p:nvGrpSpPr>
          <p:cNvPr id="7" name="그룹 6"/>
          <p:cNvGrpSpPr/>
          <p:nvPr/>
        </p:nvGrpSpPr>
        <p:grpSpPr>
          <a:xfrm>
            <a:off x="536195" y="598360"/>
            <a:ext cx="683005" cy="540544"/>
            <a:chOff x="6091703" y="680174"/>
            <a:chExt cx="852429" cy="674630"/>
          </a:xfrm>
        </p:grpSpPr>
        <p:sp>
          <p:nvSpPr>
            <p:cNvPr id="8" name="직사각형 7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제목 1"/>
          <p:cNvSpPr txBox="1">
            <a:spLocks/>
          </p:cNvSpPr>
          <p:nvPr/>
        </p:nvSpPr>
        <p:spPr>
          <a:xfrm>
            <a:off x="889000" y="365125"/>
            <a:ext cx="8293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Before &amp; After 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Melasma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Finebeam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Long-Pulse Technic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918" y="1639236"/>
            <a:ext cx="7310374" cy="489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536195" y="598360"/>
            <a:ext cx="683005" cy="540544"/>
            <a:chOff x="6091703" y="680174"/>
            <a:chExt cx="852429" cy="674630"/>
          </a:xfrm>
        </p:grpSpPr>
        <p:sp>
          <p:nvSpPr>
            <p:cNvPr id="8" name="직사각형 7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제목 1"/>
          <p:cNvSpPr txBox="1">
            <a:spLocks/>
          </p:cNvSpPr>
          <p:nvPr/>
        </p:nvSpPr>
        <p:spPr>
          <a:xfrm>
            <a:off x="889000" y="365125"/>
            <a:ext cx="8293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Before &amp; After 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Melasma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Finebeam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Long-Pulse Technic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36195" y="776160"/>
            <a:ext cx="683005" cy="540544"/>
            <a:chOff x="6091703" y="680174"/>
            <a:chExt cx="852429" cy="674630"/>
          </a:xfrm>
        </p:grpSpPr>
        <p:sp>
          <p:nvSpPr>
            <p:cNvPr id="5" name="직사각형 4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889000" y="454025"/>
            <a:ext cx="701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Main Lesion</a:t>
            </a:r>
          </a:p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Dr. Lucent Treatment</a:t>
            </a:r>
            <a:endParaRPr lang="ko-KR" altLang="en-US" sz="4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6743717" y="3836860"/>
            <a:ext cx="683005" cy="540544"/>
            <a:chOff x="6091703" y="680174"/>
            <a:chExt cx="852429" cy="674630"/>
          </a:xfrm>
        </p:grpSpPr>
        <p:sp>
          <p:nvSpPr>
            <p:cNvPr id="23" name="직사각형 22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제목 1"/>
          <p:cNvSpPr txBox="1">
            <a:spLocks/>
          </p:cNvSpPr>
          <p:nvPr/>
        </p:nvSpPr>
        <p:spPr>
          <a:xfrm>
            <a:off x="7121922" y="3724910"/>
            <a:ext cx="61341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PIH</a:t>
            </a:r>
            <a:endParaRPr lang="ko-KR" altLang="en-US" sz="4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85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BFAEC11-FC97-4F9B-858F-F44B7A96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24" y="4767072"/>
            <a:ext cx="6844621" cy="1625210"/>
          </a:xfrm>
        </p:spPr>
        <p:txBody>
          <a:bodyPr>
            <a:normAutofit/>
          </a:bodyPr>
          <a:lstStyle/>
          <a:p>
            <a:pPr algn="r"/>
            <a:r>
              <a:rPr lang="en-US" altLang="ko-KR" dirty="0">
                <a:solidFill>
                  <a:srgbClr val="FFFFFF"/>
                </a:solidFill>
              </a:rPr>
              <a:t>PIH(Post Inflammatory Hyperpigmentation)</a:t>
            </a:r>
            <a:endParaRPr lang="ko-KR" altLang="en-US" dirty="0">
              <a:solidFill>
                <a:srgbClr val="FFFFFF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C2BA3889-D432-4DD1-AA83-F19F4A602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63" y="321733"/>
            <a:ext cx="4335613" cy="607055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400" dirty="0">
                <a:solidFill>
                  <a:srgbClr val="FFFFFF"/>
                </a:solidFill>
              </a:rPr>
              <a:t>외상</a:t>
            </a:r>
            <a:r>
              <a:rPr lang="en-US" altLang="ko-KR" sz="1400" dirty="0">
                <a:solidFill>
                  <a:srgbClr val="FFFFFF"/>
                </a:solidFill>
              </a:rPr>
              <a:t>, </a:t>
            </a:r>
            <a:r>
              <a:rPr lang="ko-KR" altLang="en-US" sz="1400" dirty="0">
                <a:solidFill>
                  <a:srgbClr val="FFFFFF"/>
                </a:solidFill>
              </a:rPr>
              <a:t>피부질환</a:t>
            </a:r>
            <a:r>
              <a:rPr lang="en-US" altLang="ko-KR" sz="1400" dirty="0">
                <a:solidFill>
                  <a:srgbClr val="FFFFFF"/>
                </a:solidFill>
              </a:rPr>
              <a:t>, </a:t>
            </a:r>
            <a:r>
              <a:rPr lang="ko-KR" altLang="en-US" sz="1400" dirty="0">
                <a:solidFill>
                  <a:srgbClr val="FFFFFF"/>
                </a:solidFill>
              </a:rPr>
              <a:t>시술 후 염증성 병변</a:t>
            </a:r>
            <a:r>
              <a:rPr lang="en-US" altLang="ko-KR" sz="1400" dirty="0">
                <a:solidFill>
                  <a:srgbClr val="FFFFFF"/>
                </a:solidFill>
              </a:rPr>
              <a:t>, </a:t>
            </a:r>
            <a:r>
              <a:rPr lang="ko-KR" alt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상처로 표피 </a:t>
            </a:r>
            <a:r>
              <a:rPr lang="ko-KR" altLang="en-US" sz="1400" dirty="0" err="1">
                <a:solidFill>
                  <a:srgbClr val="FFFFFF"/>
                </a:solidFill>
                <a:sym typeface="Wingdings" panose="05000000000000000000" pitchFamily="2" charset="2"/>
              </a:rPr>
              <a:t>기저층</a:t>
            </a:r>
            <a:r>
              <a:rPr lang="ko-KR" alt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 손상 시 발생함</a:t>
            </a:r>
            <a:endParaRPr lang="en-US" altLang="ko-KR" sz="1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FFFFFF"/>
                </a:solidFill>
                <a:sym typeface="Wingdings" panose="05000000000000000000" pitchFamily="2" charset="2"/>
              </a:rPr>
              <a:t>    </a:t>
            </a:r>
            <a:r>
              <a:rPr lang="ko-KR" alt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과도한 멜라닌 색소의 증가 </a:t>
            </a:r>
            <a:endParaRPr lang="en-US" altLang="ko-KR" sz="14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FFFFFF"/>
                </a:solidFill>
                <a:sym typeface="Wingdings" panose="05000000000000000000" pitchFamily="2" charset="2"/>
              </a:rPr>
              <a:t>    </a:t>
            </a:r>
            <a:r>
              <a:rPr lang="ko-KR" altLang="en-US" sz="1400" dirty="0" err="1">
                <a:solidFill>
                  <a:srgbClr val="FFFFFF"/>
                </a:solidFill>
                <a:sym typeface="Wingdings" panose="05000000000000000000" pitchFamily="2" charset="2"/>
              </a:rPr>
              <a:t>과색소</a:t>
            </a:r>
            <a:r>
              <a:rPr lang="ko-KR" alt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 침착</a:t>
            </a:r>
            <a:endParaRPr lang="en-US" altLang="ko-KR" sz="14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ko-KR" sz="14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r>
              <a:rPr lang="ko-KR" alt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표피와 진피의 멜라닌 색소의 증가</a:t>
            </a:r>
            <a:endParaRPr lang="en-US" altLang="ko-KR" sz="14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r>
              <a:rPr lang="ko-KR" alt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진피에 멜라닌 탐식 세포의 증가</a:t>
            </a:r>
            <a:endParaRPr lang="en-US" altLang="ko-KR" sz="14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endParaRPr lang="en-US" altLang="ko-KR" sz="14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r>
              <a:rPr lang="ko-KR" alt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표피형 </a:t>
            </a:r>
            <a:r>
              <a:rPr lang="en-US" altLang="ko-KR" sz="1400" dirty="0">
                <a:solidFill>
                  <a:srgbClr val="FFFFFF"/>
                </a:solidFill>
                <a:sym typeface="Wingdings" panose="05000000000000000000" pitchFamily="2" charset="2"/>
              </a:rPr>
              <a:t>PIH</a:t>
            </a:r>
            <a:r>
              <a:rPr lang="ko-KR" alt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400" dirty="0">
                <a:solidFill>
                  <a:srgbClr val="FFFFFF"/>
                </a:solidFill>
                <a:sym typeface="Wingdings" panose="05000000000000000000" pitchFamily="2" charset="2"/>
              </a:rPr>
              <a:t>– </a:t>
            </a:r>
            <a:r>
              <a:rPr lang="ko-KR" alt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진한 갈색 </a:t>
            </a:r>
            <a:r>
              <a:rPr lang="en-US" altLang="ko-KR" sz="1400" dirty="0">
                <a:solidFill>
                  <a:srgbClr val="FFFFFF"/>
                </a:solidFill>
                <a:sym typeface="Wingdings" panose="05000000000000000000" pitchFamily="2" charset="2"/>
              </a:rPr>
              <a:t>(6~12 </a:t>
            </a:r>
            <a:r>
              <a:rPr lang="ko-KR" alt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개월</a:t>
            </a:r>
            <a:r>
              <a:rPr lang="en-US" altLang="ko-KR" sz="1400" dirty="0">
                <a:solidFill>
                  <a:srgbClr val="FFFF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후</a:t>
            </a:r>
            <a:r>
              <a:rPr lang="en-US" altLang="ko-KR" sz="1400" dirty="0">
                <a:solidFill>
                  <a:srgbClr val="FFFF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소실</a:t>
            </a:r>
            <a:r>
              <a:rPr lang="en-US" altLang="ko-KR" sz="1400" dirty="0">
                <a:solidFill>
                  <a:srgbClr val="FFFFFF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ko-KR" alt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진피형</a:t>
            </a:r>
            <a:r>
              <a:rPr lang="en-US" altLang="ko-KR" sz="1400" dirty="0">
                <a:solidFill>
                  <a:srgbClr val="FFFFFF"/>
                </a:solidFill>
                <a:sym typeface="Wingdings" panose="05000000000000000000" pitchFamily="2" charset="2"/>
              </a:rPr>
              <a:t> PIH - </a:t>
            </a:r>
            <a:r>
              <a:rPr lang="ko-KR" alt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청회색 </a:t>
            </a:r>
            <a:r>
              <a:rPr lang="en-US" altLang="ko-KR" sz="1400" dirty="0">
                <a:solidFill>
                  <a:srgbClr val="FFFFFF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수년</a:t>
            </a:r>
            <a:r>
              <a:rPr lang="en-US" altLang="ko-KR" sz="1400" dirty="0">
                <a:solidFill>
                  <a:srgbClr val="FFFFFF"/>
                </a:solidFill>
                <a:sym typeface="Wingdings" panose="05000000000000000000" pitchFamily="2" charset="2"/>
              </a:rPr>
              <a:t>?)</a:t>
            </a:r>
          </a:p>
          <a:p>
            <a:endParaRPr lang="en-US" altLang="ko-KR" sz="14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r>
              <a:rPr lang="en-US" altLang="ko-KR" sz="1600" dirty="0">
                <a:solidFill>
                  <a:srgbClr val="FFFFFF"/>
                </a:solidFill>
                <a:sym typeface="Wingdings" panose="05000000000000000000" pitchFamily="2" charset="2"/>
              </a:rPr>
              <a:t>Treatment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1600" dirty="0">
                <a:solidFill>
                  <a:srgbClr val="FFFFFF"/>
                </a:solidFill>
                <a:sym typeface="Wingdings" panose="05000000000000000000" pitchFamily="2" charset="2"/>
              </a:rPr>
              <a:t>시술 후 염증반응 기간에 </a:t>
            </a:r>
            <a:r>
              <a:rPr lang="en-US" altLang="ko-KR" sz="1600" dirty="0">
                <a:solidFill>
                  <a:srgbClr val="FFFFFF"/>
                </a:solidFill>
                <a:sym typeface="Wingdings" panose="05000000000000000000" pitchFamily="2" charset="2"/>
              </a:rPr>
              <a:t>Steroid Cream, Calcineurin Inhibitor </a:t>
            </a:r>
            <a:r>
              <a:rPr lang="ko-KR" altLang="en-US" sz="1600" dirty="0">
                <a:solidFill>
                  <a:srgbClr val="FFFFFF"/>
                </a:solidFill>
                <a:sym typeface="Wingdings" panose="05000000000000000000" pitchFamily="2" charset="2"/>
              </a:rPr>
              <a:t>사용</a:t>
            </a:r>
            <a:endParaRPr lang="en-US" altLang="ko-KR" sz="16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altLang="ko-KR" sz="1600" dirty="0">
                <a:solidFill>
                  <a:srgbClr val="FFFFFF"/>
                </a:solidFill>
                <a:sym typeface="Wingdings" panose="05000000000000000000" pitchFamily="2" charset="2"/>
              </a:rPr>
              <a:t>Topical Whitening Agent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ko-KR" sz="1600" dirty="0">
                <a:solidFill>
                  <a:srgbClr val="FFFFFF"/>
                </a:solidFill>
                <a:sym typeface="Wingdings" panose="05000000000000000000" pitchFamily="2" charset="2"/>
              </a:rPr>
              <a:t>Laser</a:t>
            </a:r>
            <a:r>
              <a:rPr lang="ko-KR" altLang="en-US" sz="1600" dirty="0">
                <a:solidFill>
                  <a:srgbClr val="FFFFFF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solidFill>
                  <a:srgbClr val="FFFFFF"/>
                </a:solidFill>
                <a:sym typeface="Wingdings" panose="05000000000000000000" pitchFamily="2" charset="2"/>
              </a:rPr>
              <a:t>Toning</a:t>
            </a:r>
          </a:p>
          <a:p>
            <a:endParaRPr lang="en-US" altLang="ko-KR" sz="13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endParaRPr lang="ko-KR" altLang="en-US" sz="1300" dirty="0">
              <a:solidFill>
                <a:srgbClr val="FFFFFF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E13075DA-CA3C-4E4F-AF09-00AD87069E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87" b="-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3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B240339-70D6-4601-8FF2-7CEFEF3C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Treatment of PIH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35019AF-C007-4A74-8825-F97A6419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329" y="3778623"/>
            <a:ext cx="6905385" cy="295835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ko-KR" dirty="0"/>
              <a:t>Prevention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FFFF00"/>
                </a:solidFill>
              </a:rPr>
              <a:t>1. Level Energy : Low </a:t>
            </a:r>
            <a:r>
              <a:rPr lang="en-US" altLang="ko-KR" dirty="0">
                <a:solidFill>
                  <a:srgbClr val="FFFF00"/>
                </a:solidFill>
                <a:sym typeface="Wingdings" panose="05000000000000000000" pitchFamily="2" charset="2"/>
              </a:rPr>
              <a:t> High level 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Q-Switch&lt; Long Pulse Laser 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Genesis Technic 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No Purpura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FFFF00"/>
                </a:solidFill>
                <a:sym typeface="Wingdings" panose="05000000000000000000" pitchFamily="2" charset="2"/>
              </a:rPr>
              <a:t>2. After Laser Tx Steroid Cream 2~3days</a:t>
            </a:r>
          </a:p>
          <a:p>
            <a:pPr marL="0" indent="0">
              <a:buNone/>
            </a:pPr>
            <a:r>
              <a:rPr lang="en-US" altLang="ko-KR" sz="3200" dirty="0">
                <a:sym typeface="Wingdings" panose="05000000000000000000" pitchFamily="2" charset="2"/>
              </a:rPr>
              <a:t> Treatment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FFFF00"/>
                </a:solidFill>
                <a:sym typeface="Wingdings" panose="05000000000000000000" pitchFamily="2" charset="2"/>
              </a:rPr>
              <a:t>1. Laser Whitening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FFFF00"/>
                </a:solidFill>
                <a:sym typeface="Wingdings" panose="05000000000000000000" pitchFamily="2" charset="2"/>
              </a:rPr>
              <a:t>2. Whitening Mask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C16CEEBA-C003-491B-856B-9B83B6CE6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3" y="1491853"/>
            <a:ext cx="3687072" cy="522962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791F8F75-66A2-455F-8147-A9FA3167B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82" y="121024"/>
            <a:ext cx="6509458" cy="33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6" y="1536701"/>
            <a:ext cx="8463551" cy="4730424"/>
          </a:xfr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622300" y="6273800"/>
            <a:ext cx="2806700" cy="433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Human Eye</a:t>
            </a:r>
            <a:endParaRPr lang="ko-KR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429000" y="6273800"/>
            <a:ext cx="2806700" cy="433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Polarized</a:t>
            </a:r>
            <a:r>
              <a:rPr lang="en-US" altLang="ko-KR" sz="18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Light</a:t>
            </a:r>
            <a:endParaRPr lang="ko-KR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6235700" y="6273800"/>
            <a:ext cx="2806700" cy="433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18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Wood’s Lamp</a:t>
            </a:r>
            <a:endParaRPr lang="ko-KR" altLang="en-US" sz="18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9486900" y="2260600"/>
            <a:ext cx="28067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Epidermal Pigment</a:t>
            </a:r>
          </a:p>
          <a:p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Darker</a:t>
            </a:r>
          </a:p>
          <a:p>
            <a:endParaRPr lang="en-US" altLang="ko-KR" sz="18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8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Dermal Pigment</a:t>
            </a:r>
          </a:p>
          <a:p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Brighter</a:t>
            </a:r>
            <a:endParaRPr lang="ko-KR" altLang="en-US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8604250" y="2743200"/>
            <a:ext cx="749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8128000" y="3441700"/>
            <a:ext cx="12255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그룹 25"/>
          <p:cNvGrpSpPr/>
          <p:nvPr/>
        </p:nvGrpSpPr>
        <p:grpSpPr>
          <a:xfrm>
            <a:off x="536195" y="598360"/>
            <a:ext cx="683005" cy="540544"/>
            <a:chOff x="6091703" y="680174"/>
            <a:chExt cx="852429" cy="674630"/>
          </a:xfrm>
        </p:grpSpPr>
        <p:sp>
          <p:nvSpPr>
            <p:cNvPr id="27" name="직사각형 26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8890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Wood’s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amp 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/ Visual Comparison</a:t>
            </a:r>
            <a:endParaRPr lang="ko-KR" altLang="en-US" sz="4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36195" y="776160"/>
            <a:ext cx="683005" cy="540544"/>
            <a:chOff x="6091703" y="680174"/>
            <a:chExt cx="852429" cy="674630"/>
          </a:xfrm>
        </p:grpSpPr>
        <p:sp>
          <p:nvSpPr>
            <p:cNvPr id="5" name="직사각형 4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889000" y="454025"/>
            <a:ext cx="701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Main Lesion</a:t>
            </a:r>
          </a:p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Dr. Lucent Treatment</a:t>
            </a:r>
            <a:endParaRPr lang="ko-KR" altLang="en-US" sz="4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6743717" y="5081460"/>
            <a:ext cx="683005" cy="540544"/>
            <a:chOff x="6091703" y="680174"/>
            <a:chExt cx="852429" cy="674630"/>
          </a:xfrm>
        </p:grpSpPr>
        <p:sp>
          <p:nvSpPr>
            <p:cNvPr id="27" name="직사각형 26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제목 1"/>
          <p:cNvSpPr txBox="1">
            <a:spLocks/>
          </p:cNvSpPr>
          <p:nvPr/>
        </p:nvSpPr>
        <p:spPr>
          <a:xfrm>
            <a:off x="7121922" y="4969510"/>
            <a:ext cx="545465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b="1" dirty="0" smtClean="0">
                <a:latin typeface="Arial" pitchFamily="34" charset="0"/>
                <a:cs typeface="Arial" pitchFamily="34" charset="0"/>
              </a:rPr>
              <a:t>Rosacea</a:t>
            </a:r>
            <a:endParaRPr lang="ko-KR" altLang="en-US" sz="4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36195" y="776160"/>
            <a:ext cx="683005" cy="540544"/>
            <a:chOff x="6091703" y="680174"/>
            <a:chExt cx="852429" cy="674630"/>
          </a:xfrm>
        </p:grpSpPr>
        <p:sp>
          <p:nvSpPr>
            <p:cNvPr id="5" name="직사각형 4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889000" y="454025"/>
            <a:ext cx="701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Rosacea</a:t>
            </a:r>
          </a:p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Dr. Lucent Treatment</a:t>
            </a:r>
            <a:endParaRPr lang="ko-KR" altLang="en-US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C:\Users\user\Desktop\닥터루센트 광고\Rosac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72" y="2718322"/>
            <a:ext cx="6983327" cy="299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89001" y="2692191"/>
            <a:ext cx="3416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MTS + </a:t>
            </a:r>
            <a:r>
              <a:rPr lang="en-US" altLang="ko-KR" sz="3200" dirty="0" err="1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Tranexamic</a:t>
            </a:r>
            <a:r>
              <a:rPr lang="en-US" altLang="ko-KR" sz="32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Acid </a:t>
            </a:r>
            <a:endParaRPr lang="en-US" altLang="ko-KR" sz="32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32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altLang="ko-KR" sz="32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Lucent Mask for Rosacea</a:t>
            </a:r>
            <a:endParaRPr lang="en-US" altLang="ko-KR" sz="32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05301" y="5902813"/>
            <a:ext cx="7486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Arial" pitchFamily="34" charset="0"/>
                <a:cs typeface="Arial" pitchFamily="34" charset="0"/>
              </a:rPr>
              <a:t>Relieve Rosacea's erythema, Papules and </a:t>
            </a:r>
            <a:r>
              <a:rPr lang="en-US" altLang="ko-KR" sz="1600" dirty="0" err="1">
                <a:latin typeface="Arial" pitchFamily="34" charset="0"/>
                <a:cs typeface="Arial" pitchFamily="34" charset="0"/>
              </a:rPr>
              <a:t>Pustulosis</a:t>
            </a:r>
            <a:endParaRPr lang="en-US" altLang="ko-K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36195" y="776160"/>
            <a:ext cx="683005" cy="540544"/>
            <a:chOff x="6091703" y="680174"/>
            <a:chExt cx="852429" cy="674630"/>
          </a:xfrm>
        </p:grpSpPr>
        <p:sp>
          <p:nvSpPr>
            <p:cNvPr id="5" name="직사각형 4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889000" y="454025"/>
            <a:ext cx="701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Main Lesion</a:t>
            </a:r>
          </a:p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Dr. Lucent Treatment</a:t>
            </a:r>
            <a:endParaRPr lang="ko-KR" altLang="en-US" sz="4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6743717" y="2643060"/>
            <a:ext cx="683005" cy="540544"/>
            <a:chOff x="6091703" y="680174"/>
            <a:chExt cx="852429" cy="674630"/>
          </a:xfrm>
        </p:grpSpPr>
        <p:sp>
          <p:nvSpPr>
            <p:cNvPr id="11" name="직사각형 10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7121922" y="2531110"/>
            <a:ext cx="6134100" cy="850900"/>
          </a:xfrm>
        </p:spPr>
        <p:txBody>
          <a:bodyPr>
            <a:normAutofit/>
          </a:bodyPr>
          <a:lstStyle/>
          <a:p>
            <a:r>
              <a:rPr lang="en-US" altLang="ko-KR" b="1" dirty="0" err="1" smtClean="0">
                <a:latin typeface="Arial" pitchFamily="34" charset="0"/>
                <a:cs typeface="Arial" pitchFamily="34" charset="0"/>
              </a:rPr>
              <a:t>Melasma</a:t>
            </a:r>
            <a:endParaRPr lang="ko-KR" altLang="en-US" sz="4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6743717" y="3836860"/>
            <a:ext cx="683005" cy="540544"/>
            <a:chOff x="6091703" y="680174"/>
            <a:chExt cx="852429" cy="674630"/>
          </a:xfrm>
        </p:grpSpPr>
        <p:sp>
          <p:nvSpPr>
            <p:cNvPr id="23" name="직사각형 22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제목 1"/>
          <p:cNvSpPr txBox="1">
            <a:spLocks/>
          </p:cNvSpPr>
          <p:nvPr/>
        </p:nvSpPr>
        <p:spPr>
          <a:xfrm>
            <a:off x="7121922" y="3724910"/>
            <a:ext cx="61341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PIH</a:t>
            </a:r>
            <a:endParaRPr lang="ko-KR" altLang="en-US" sz="4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6743717" y="5081460"/>
            <a:ext cx="683005" cy="540544"/>
            <a:chOff x="6091703" y="680174"/>
            <a:chExt cx="852429" cy="674630"/>
          </a:xfrm>
        </p:grpSpPr>
        <p:sp>
          <p:nvSpPr>
            <p:cNvPr id="27" name="직사각형 26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제목 1"/>
          <p:cNvSpPr txBox="1">
            <a:spLocks/>
          </p:cNvSpPr>
          <p:nvPr/>
        </p:nvSpPr>
        <p:spPr>
          <a:xfrm>
            <a:off x="7121922" y="4969510"/>
            <a:ext cx="545465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b="1" dirty="0" smtClean="0">
                <a:latin typeface="Arial" pitchFamily="34" charset="0"/>
                <a:cs typeface="Arial" pitchFamily="34" charset="0"/>
              </a:rPr>
              <a:t>Rosacea</a:t>
            </a:r>
            <a:endParaRPr lang="ko-KR" altLang="en-US" sz="4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36195" y="776160"/>
            <a:ext cx="683005" cy="540544"/>
            <a:chOff x="6091703" y="680174"/>
            <a:chExt cx="852429" cy="674630"/>
          </a:xfrm>
        </p:grpSpPr>
        <p:sp>
          <p:nvSpPr>
            <p:cNvPr id="5" name="직사각형 4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889000" y="454025"/>
            <a:ext cx="701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Main Lesion</a:t>
            </a:r>
          </a:p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Dr. Lucent Treatment</a:t>
            </a:r>
            <a:endParaRPr lang="ko-KR" altLang="en-US" sz="4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6743717" y="2643060"/>
            <a:ext cx="683005" cy="540544"/>
            <a:chOff x="6091703" y="680174"/>
            <a:chExt cx="852429" cy="674630"/>
          </a:xfrm>
        </p:grpSpPr>
        <p:sp>
          <p:nvSpPr>
            <p:cNvPr id="11" name="직사각형 10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7121922" y="2531110"/>
            <a:ext cx="6134100" cy="850900"/>
          </a:xfrm>
        </p:spPr>
        <p:txBody>
          <a:bodyPr>
            <a:normAutofit/>
          </a:bodyPr>
          <a:lstStyle/>
          <a:p>
            <a:r>
              <a:rPr lang="en-US" altLang="ko-KR" b="1" dirty="0" err="1" smtClean="0">
                <a:latin typeface="Arial" pitchFamily="34" charset="0"/>
                <a:cs typeface="Arial" pitchFamily="34" charset="0"/>
              </a:rPr>
              <a:t>Melasma</a:t>
            </a:r>
            <a:endParaRPr lang="ko-KR" altLang="en-US" sz="4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536195" y="598360"/>
            <a:ext cx="683005" cy="540544"/>
            <a:chOff x="6091703" y="680174"/>
            <a:chExt cx="852429" cy="674630"/>
          </a:xfrm>
        </p:grpSpPr>
        <p:sp>
          <p:nvSpPr>
            <p:cNvPr id="7" name="직사각형 6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제목 1"/>
          <p:cNvSpPr txBox="1">
            <a:spLocks/>
          </p:cNvSpPr>
          <p:nvPr/>
        </p:nvSpPr>
        <p:spPr>
          <a:xfrm>
            <a:off x="889000" y="365125"/>
            <a:ext cx="7912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Lucent Brightening Program</a:t>
            </a:r>
          </a:p>
          <a:p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Finebeam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 smtClean="0">
                <a:latin typeface="맑은 고딕"/>
                <a:ea typeface="맑은 고딕"/>
                <a:cs typeface="Arial" pitchFamily="34" charset="0"/>
              </a:rPr>
              <a:t>〮 Lucent Dual Program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96942" y="5291771"/>
            <a:ext cx="192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Lucent</a:t>
            </a:r>
          </a:p>
          <a:p>
            <a:r>
              <a:rPr lang="en-US" altLang="ko-KR" sz="1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Whitening Mask Pack</a:t>
            </a:r>
          </a:p>
          <a:p>
            <a:r>
              <a:rPr lang="en-US" altLang="ko-KR" sz="1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Hwang</a:t>
            </a:r>
            <a:endParaRPr lang="en-US" altLang="ko-KR" sz="1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0342" y="5334944"/>
            <a:ext cx="222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Finebeam</a:t>
            </a:r>
            <a:r>
              <a:rPr lang="en-US" altLang="ko-KR" sz="16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Qplus</a:t>
            </a:r>
            <a:endParaRPr lang="en-US" altLang="ko-KR" sz="16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Q-Switched </a:t>
            </a:r>
            <a:endParaRPr lang="en-US" altLang="ko-KR" sz="1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200" b="1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Nd:YAG</a:t>
            </a:r>
            <a:r>
              <a:rPr lang="en-US" altLang="ko-KR" sz="1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</a:t>
            </a:r>
          </a:p>
        </p:txBody>
      </p:sp>
      <p:cxnSp>
        <p:nvCxnSpPr>
          <p:cNvPr id="13" name="직선 연결선 12"/>
          <p:cNvCxnSpPr/>
          <p:nvPr/>
        </p:nvCxnSpPr>
        <p:spPr>
          <a:xfrm rot="10800000">
            <a:off x="9088179" y="4705002"/>
            <a:ext cx="0" cy="1259883"/>
          </a:xfrm>
          <a:prstGeom prst="line">
            <a:avLst/>
          </a:prstGeom>
          <a:ln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rot="10800000">
            <a:off x="3671579" y="4748175"/>
            <a:ext cx="0" cy="1259883"/>
          </a:xfrm>
          <a:prstGeom prst="line">
            <a:avLst/>
          </a:prstGeom>
          <a:ln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93413" y="3342618"/>
            <a:ext cx="927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altLang="ko-KR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:\Users\user\Desktop\닥터루센트 광고\제품사진\마스크팩(수정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978" y="2246752"/>
            <a:ext cx="2201108" cy="285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SNJ\1 Product Image\Finebeam Dual\Finebeam Dual 03_png_scre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08" y="1796679"/>
            <a:ext cx="4321629" cy="432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1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89000" y="2386585"/>
            <a:ext cx="6328664" cy="30358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Whitening agent</a:t>
            </a:r>
            <a:r>
              <a:rPr lang="ko-KR" alt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Tx.</a:t>
            </a:r>
          </a:p>
          <a:p>
            <a:pPr>
              <a:buFontTx/>
              <a:buChar char="-"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interfere with various steps of the melanogenesis </a:t>
            </a:r>
          </a:p>
          <a:p>
            <a:pPr marL="0" indent="0">
              <a:buNone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Retardation of proliferations of melanocytes</a:t>
            </a:r>
          </a:p>
          <a:p>
            <a:pPr marL="514350" indent="-514350">
              <a:buAutoNum type="arabicPeriod"/>
            </a:pPr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ko-KR" sz="2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nhibition </a:t>
            </a:r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of melanosome formation, </a:t>
            </a:r>
          </a:p>
          <a:p>
            <a:pPr marL="0" indent="0">
              <a:buNone/>
            </a:pPr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altLang="ko-KR" sz="2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melanin </a:t>
            </a:r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synthesis</a:t>
            </a:r>
          </a:p>
          <a:p>
            <a:pPr marL="0" indent="0">
              <a:buNone/>
            </a:pPr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3.    </a:t>
            </a:r>
            <a:r>
              <a:rPr lang="en-US" altLang="ko-KR" sz="2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Enhancement </a:t>
            </a:r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of melanosome degradation</a:t>
            </a:r>
            <a:endParaRPr lang="ko-KR" altLang="en-US" sz="2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B3047558-58A6-4869-9F41-536CAA37E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3" r="15423" b="-2"/>
          <a:stretch/>
        </p:blipFill>
        <p:spPr>
          <a:xfrm>
            <a:off x="7412736" y="760894"/>
            <a:ext cx="3920773" cy="5800498"/>
          </a:xfrm>
          <a:prstGeom prst="rect">
            <a:avLst/>
          </a:prstGeom>
          <a:effectLst/>
        </p:spPr>
      </p:pic>
      <p:grpSp>
        <p:nvGrpSpPr>
          <p:cNvPr id="7" name="그룹 6"/>
          <p:cNvGrpSpPr/>
          <p:nvPr/>
        </p:nvGrpSpPr>
        <p:grpSpPr>
          <a:xfrm>
            <a:off x="536195" y="598360"/>
            <a:ext cx="683005" cy="540544"/>
            <a:chOff x="6091703" y="680174"/>
            <a:chExt cx="852429" cy="674630"/>
          </a:xfrm>
        </p:grpSpPr>
        <p:sp>
          <p:nvSpPr>
            <p:cNvPr id="8" name="직사각형 7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제목 1"/>
          <p:cNvSpPr txBox="1">
            <a:spLocks/>
          </p:cNvSpPr>
          <p:nvPr/>
        </p:nvSpPr>
        <p:spPr>
          <a:xfrm>
            <a:off x="889000" y="365125"/>
            <a:ext cx="8293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3 Key Points</a:t>
            </a:r>
          </a:p>
          <a:p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Melasma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Treatment 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2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CC06510A-4A34-4BBB-958E-25D9E0340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99" y="4051788"/>
            <a:ext cx="3743362" cy="242393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17F310-7604-4FE2-AE3E-B583EEC9DE69}"/>
              </a:ext>
            </a:extLst>
          </p:cNvPr>
          <p:cNvSpPr txBox="1"/>
          <p:nvPr/>
        </p:nvSpPr>
        <p:spPr>
          <a:xfrm flipH="1">
            <a:off x="5389581" y="1430184"/>
            <a:ext cx="665898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1. Epidermis 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Increased activity of melanocytes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Increase of melanin pigment in epidermal layer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Thinning of the epidermis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Skin barrier damage</a:t>
            </a:r>
          </a:p>
          <a:p>
            <a:endParaRPr lang="en-US" altLang="ko-KR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2. Dermo-Epidermal Junction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Rete</a:t>
            </a:r>
            <a:r>
              <a:rPr lang="ko-KR" alt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ridge flattening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Basement  membrane damage 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Intradermal Protrusion of melanocytes</a:t>
            </a:r>
          </a:p>
          <a:p>
            <a:pPr marL="342900" indent="-342900">
              <a:buFont typeface="+mj-ea"/>
              <a:buAutoNum type="circleNumDbPlain"/>
            </a:pPr>
            <a:endParaRPr lang="en-US" altLang="ko-KR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3. Dermis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b="1" dirty="0" err="1">
                <a:latin typeface="Arial" pitchFamily="34" charset="0"/>
                <a:cs typeface="Arial" pitchFamily="34" charset="0"/>
              </a:rPr>
              <a:t>Melanophage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Solar elastosis increase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Vasodilation, increased vessel volume &amp; density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Infiltration of </a:t>
            </a:r>
            <a:r>
              <a:rPr lang="en-US" altLang="ko-KR" sz="2000" b="1" dirty="0" err="1">
                <a:latin typeface="Arial" pitchFamily="34" charset="0"/>
                <a:cs typeface="Arial" pitchFamily="34" charset="0"/>
              </a:rPr>
              <a:t>Lymphohistiocyte</a:t>
            </a:r>
            <a:r>
              <a:rPr lang="ko-KR" alt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&amp;</a:t>
            </a:r>
            <a:r>
              <a:rPr lang="ko-KR" alt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Mast cell</a:t>
            </a:r>
          </a:p>
          <a:p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09FBA354-28D1-4321-AE60-AD4D1B071D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99" y="1786680"/>
            <a:ext cx="3746501" cy="2265108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536195" y="598360"/>
            <a:ext cx="683005" cy="540544"/>
            <a:chOff x="6091703" y="680174"/>
            <a:chExt cx="852429" cy="674630"/>
          </a:xfrm>
        </p:grpSpPr>
        <p:sp>
          <p:nvSpPr>
            <p:cNvPr id="9" name="직사각형 8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제목 1"/>
          <p:cNvSpPr txBox="1">
            <a:spLocks/>
          </p:cNvSpPr>
          <p:nvPr/>
        </p:nvSpPr>
        <p:spPr>
          <a:xfrm>
            <a:off x="889000" y="365125"/>
            <a:ext cx="8293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Common reason</a:t>
            </a:r>
          </a:p>
          <a:p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Melasma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4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536195" y="598360"/>
            <a:ext cx="683005" cy="540544"/>
            <a:chOff x="6091703" y="680174"/>
            <a:chExt cx="852429" cy="674630"/>
          </a:xfrm>
        </p:grpSpPr>
        <p:sp>
          <p:nvSpPr>
            <p:cNvPr id="12" name="직사각형 11"/>
            <p:cNvSpPr/>
            <p:nvPr/>
          </p:nvSpPr>
          <p:spPr>
            <a:xfrm rot="18900000">
              <a:off x="6091703" y="680174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 rot="18900000">
              <a:off x="6269503" y="680175"/>
              <a:ext cx="674629" cy="674629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제목 1"/>
          <p:cNvSpPr txBox="1">
            <a:spLocks/>
          </p:cNvSpPr>
          <p:nvPr/>
        </p:nvSpPr>
        <p:spPr>
          <a:xfrm>
            <a:off x="889000" y="365125"/>
            <a:ext cx="9613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Lucent Brightening Program</a:t>
            </a:r>
          </a:p>
          <a:p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Melasma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in clinic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383047" y="3508691"/>
            <a:ext cx="2779754" cy="2339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Q-Switched</a:t>
            </a:r>
            <a:endParaRPr lang="en-US" altLang="ko-KR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Nd:YAG</a:t>
            </a:r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altLang="ko-KR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(10mm,1.0J )</a:t>
            </a:r>
            <a:endParaRPr lang="ko-KR" altLang="en-US" sz="1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altLang="ko-KR" sz="16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48928" y="3508691"/>
            <a:ext cx="2787476" cy="2339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Only </a:t>
            </a:r>
            <a:r>
              <a:rPr lang="en-US" altLang="ko-KR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Ample</a:t>
            </a:r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using with Ultrasound, </a:t>
            </a:r>
            <a:endParaRPr lang="ko-KR" altLang="en-US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High </a:t>
            </a:r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Frequency</a:t>
            </a:r>
            <a:endParaRPr lang="en-US" altLang="ko-KR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Device</a:t>
            </a:r>
          </a:p>
          <a:p>
            <a:pPr algn="ctr"/>
            <a:r>
              <a:rPr lang="en-US" altLang="ko-KR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15minute)</a:t>
            </a:r>
            <a:endParaRPr lang="ko-KR" alt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altLang="ko-KR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Users\user\Desktop\닥터루센트 광고\제품사진\마스크팩(수정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76" y="5155129"/>
            <a:ext cx="1157035" cy="138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7979439" y="3508691"/>
            <a:ext cx="3234662" cy="2339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Mask </a:t>
            </a:r>
            <a:r>
              <a:rPr lang="en-US" altLang="ko-KR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Sheet using with </a:t>
            </a:r>
            <a:r>
              <a:rPr lang="en-US" altLang="ko-KR" sz="16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ko-KR" sz="1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ontophoresis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20minute)</a:t>
            </a:r>
          </a:p>
          <a:p>
            <a:pPr algn="ctr"/>
            <a:r>
              <a:rPr lang="en-US" altLang="ko-KR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Cold sheets help to calm down</a:t>
            </a:r>
            <a:endParaRPr lang="ko-KR" altLang="en-US" sz="1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altLang="ko-KR" sz="16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3" descr="F:\Back Up\161109\Recent\Product Image\Finebeam 0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1" r="35106"/>
          <a:stretch/>
        </p:blipFill>
        <p:spPr bwMode="auto">
          <a:xfrm>
            <a:off x="6085089" y="4478570"/>
            <a:ext cx="1168312" cy="211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오른쪽 화살표 18"/>
          <p:cNvSpPr/>
          <p:nvPr/>
        </p:nvSpPr>
        <p:spPr>
          <a:xfrm>
            <a:off x="3769978" y="4517524"/>
            <a:ext cx="619301" cy="40793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7253401" y="4517523"/>
            <a:ext cx="619301" cy="40793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Picture 2" descr="C:\Users\user\Desktop\닥터루센트 광고\병원_마스크팩 이온자임 촬영본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16" y="5155129"/>
            <a:ext cx="2218552" cy="124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내용 개체 틀 2">
            <a:extLst>
              <a:ext uri="{FF2B5EF4-FFF2-40B4-BE49-F238E27FC236}">
                <a16:creationId xmlns:a16="http://schemas.microsoft.com/office/drawing/2014/main" xmlns="" id="{A35019AF-C007-4A74-8825-F97A6419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163" y="2094230"/>
            <a:ext cx="3587522" cy="1290637"/>
          </a:xfrm>
        </p:spPr>
        <p:txBody>
          <a:bodyPr>
            <a:no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altLang="ko-KR" sz="2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Step 2</a:t>
            </a:r>
          </a:p>
          <a:p>
            <a:pPr marL="0" indent="0" algn="ctr">
              <a:lnSpc>
                <a:spcPts val="2200"/>
              </a:lnSpc>
              <a:buNone/>
            </a:pPr>
            <a:r>
              <a:rPr lang="en-US" altLang="ko-KR" sz="2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Laser </a:t>
            </a:r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Toning</a:t>
            </a:r>
          </a:p>
          <a:p>
            <a:pPr marL="0" indent="0" algn="ctr">
              <a:lnSpc>
                <a:spcPts val="2200"/>
              </a:lnSpc>
              <a:buNone/>
            </a:pPr>
            <a:r>
              <a:rPr lang="en-US" altLang="ko-KR" sz="2000" b="1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Fine</a:t>
            </a:r>
            <a:r>
              <a:rPr lang="en-US" altLang="ko-KR" sz="2000" b="1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altLang="ko-KR" sz="2000" b="1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eam</a:t>
            </a:r>
            <a:r>
              <a:rPr lang="ko-KR" altLang="en-US" sz="2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Technic</a:t>
            </a:r>
            <a:endParaRPr lang="en-US" altLang="ko-KR" sz="2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내용 개체 틀 2">
            <a:extLst>
              <a:ext uri="{FF2B5EF4-FFF2-40B4-BE49-F238E27FC236}">
                <a16:creationId xmlns:a16="http://schemas.microsoft.com/office/drawing/2014/main" xmlns="" id="{A35019AF-C007-4A74-8825-F97A641998A4}"/>
              </a:ext>
            </a:extLst>
          </p:cNvPr>
          <p:cNvSpPr txBox="1">
            <a:spLocks/>
          </p:cNvSpPr>
          <p:nvPr/>
        </p:nvSpPr>
        <p:spPr>
          <a:xfrm>
            <a:off x="7741318" y="2257900"/>
            <a:ext cx="3587522" cy="897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None/>
            </a:pPr>
            <a:r>
              <a:rPr lang="en-US" altLang="ko-KR" sz="2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Step 3</a:t>
            </a:r>
          </a:p>
          <a:p>
            <a:pPr marL="0" indent="0" algn="ctr">
              <a:lnSpc>
                <a:spcPts val="2200"/>
              </a:lnSpc>
              <a:buNone/>
            </a:pPr>
            <a:r>
              <a:rPr lang="en-US" altLang="ko-KR" sz="2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Lucent </a:t>
            </a:r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Mask Therapy</a:t>
            </a:r>
          </a:p>
        </p:txBody>
      </p:sp>
      <p:sp>
        <p:nvSpPr>
          <p:cNvPr id="25" name="내용 개체 틀 2">
            <a:extLst>
              <a:ext uri="{FF2B5EF4-FFF2-40B4-BE49-F238E27FC236}">
                <a16:creationId xmlns:a16="http://schemas.microsoft.com/office/drawing/2014/main" xmlns="" id="{A35019AF-C007-4A74-8825-F97A641998A4}"/>
              </a:ext>
            </a:extLst>
          </p:cNvPr>
          <p:cNvSpPr txBox="1">
            <a:spLocks/>
          </p:cNvSpPr>
          <p:nvPr/>
        </p:nvSpPr>
        <p:spPr>
          <a:xfrm>
            <a:off x="566706" y="2257900"/>
            <a:ext cx="3587522" cy="857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ko-KR" sz="2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Step 1</a:t>
            </a:r>
          </a:p>
          <a:p>
            <a:pPr marL="0" indent="0" algn="ctr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ko-KR" sz="2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Skin Booster</a:t>
            </a:r>
            <a:endParaRPr lang="en-US" altLang="ko-KR" sz="2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1653</Words>
  <Application>Microsoft Office PowerPoint</Application>
  <PresentationFormat>사용자 지정</PresentationFormat>
  <Paragraphs>345</Paragraphs>
  <Slides>31</Slides>
  <Notes>31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테마</vt:lpstr>
      <vt:lpstr>PowerPoint 프레젠테이션</vt:lpstr>
      <vt:lpstr>Wood’s Lamp / 350nm</vt:lpstr>
      <vt:lpstr>Wood’s Lamp / Visual Comparison</vt:lpstr>
      <vt:lpstr>Melasma</vt:lpstr>
      <vt:lpstr>Melasma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PIH(Post Inflammatory Hyperpigmentation)</vt:lpstr>
      <vt:lpstr>Treatment of PIH 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Fine Beam &amp; Finexel MASK Therapy</dc:title>
  <dc:creator>ec777</dc:creator>
  <cp:lastModifiedBy>Windows 사용자</cp:lastModifiedBy>
  <cp:revision>40</cp:revision>
  <dcterms:created xsi:type="dcterms:W3CDTF">2020-01-02T11:13:35Z</dcterms:created>
  <dcterms:modified xsi:type="dcterms:W3CDTF">2020-04-03T08:49:24Z</dcterms:modified>
</cp:coreProperties>
</file>