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haansoftxlsx"/>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383" r:id="rId2"/>
    <p:sldId id="414" r:id="rId3"/>
    <p:sldId id="425" r:id="rId4"/>
    <p:sldId id="416" r:id="rId5"/>
    <p:sldId id="417" r:id="rId6"/>
    <p:sldId id="418" r:id="rId7"/>
    <p:sldId id="419" r:id="rId8"/>
    <p:sldId id="420" r:id="rId9"/>
    <p:sldId id="421" r:id="rId10"/>
    <p:sldId id="422" r:id="rId11"/>
    <p:sldId id="431" r:id="rId12"/>
    <p:sldId id="426" r:id="rId13"/>
    <p:sldId id="399" r:id="rId14"/>
    <p:sldId id="401" r:id="rId15"/>
    <p:sldId id="313" r:id="rId16"/>
    <p:sldId id="312" r:id="rId17"/>
    <p:sldId id="311" r:id="rId18"/>
    <p:sldId id="436" r:id="rId19"/>
    <p:sldId id="437" r:id="rId20"/>
    <p:sldId id="438" r:id="rId21"/>
    <p:sldId id="316" r:id="rId22"/>
    <p:sldId id="315" r:id="rId23"/>
    <p:sldId id="314" r:id="rId24"/>
    <p:sldId id="366" r:id="rId25"/>
    <p:sldId id="367" r:id="rId26"/>
    <p:sldId id="427" r:id="rId27"/>
    <p:sldId id="415" r:id="rId28"/>
    <p:sldId id="424" r:id="rId29"/>
    <p:sldId id="434" r:id="rId30"/>
    <p:sldId id="256" r:id="rId31"/>
    <p:sldId id="257" r:id="rId32"/>
    <p:sldId id="269" r:id="rId33"/>
    <p:sldId id="258" r:id="rId34"/>
    <p:sldId id="259" r:id="rId35"/>
    <p:sldId id="405" r:id="rId36"/>
    <p:sldId id="439" r:id="rId37"/>
    <p:sldId id="357" r:id="rId38"/>
    <p:sldId id="360" r:id="rId39"/>
    <p:sldId id="359" r:id="rId40"/>
    <p:sldId id="361" r:id="rId41"/>
    <p:sldId id="406" r:id="rId42"/>
    <p:sldId id="260" r:id="rId43"/>
    <p:sldId id="271" r:id="rId44"/>
    <p:sldId id="272" r:id="rId45"/>
    <p:sldId id="379" r:id="rId46"/>
    <p:sldId id="378" r:id="rId47"/>
    <p:sldId id="377" r:id="rId48"/>
    <p:sldId id="375" r:id="rId49"/>
    <p:sldId id="265" r:id="rId50"/>
    <p:sldId id="362" r:id="rId51"/>
    <p:sldId id="267" r:id="rId52"/>
    <p:sldId id="280" r:id="rId53"/>
    <p:sldId id="281" r:id="rId54"/>
    <p:sldId id="268" r:id="rId55"/>
    <p:sldId id="278" r:id="rId56"/>
    <p:sldId id="384" r:id="rId57"/>
    <p:sldId id="279" r:id="rId58"/>
    <p:sldId id="275" r:id="rId59"/>
    <p:sldId id="284" r:id="rId60"/>
    <p:sldId id="282" r:id="rId61"/>
    <p:sldId id="285" r:id="rId62"/>
    <p:sldId id="290" r:id="rId63"/>
    <p:sldId id="440" r:id="rId64"/>
    <p:sldId id="428" r:id="rId65"/>
    <p:sldId id="374" r:id="rId66"/>
    <p:sldId id="372" r:id="rId67"/>
    <p:sldId id="381" r:id="rId68"/>
    <p:sldId id="307" r:id="rId69"/>
    <p:sldId id="287" r:id="rId70"/>
    <p:sldId id="423" r:id="rId71"/>
    <p:sldId id="291" r:id="rId72"/>
    <p:sldId id="292" r:id="rId73"/>
    <p:sldId id="300" r:id="rId74"/>
    <p:sldId id="299" r:id="rId75"/>
    <p:sldId id="293" r:id="rId76"/>
    <p:sldId id="413" r:id="rId77"/>
    <p:sldId id="303" r:id="rId78"/>
    <p:sldId id="304" r:id="rId79"/>
    <p:sldId id="305" r:id="rId80"/>
    <p:sldId id="294" r:id="rId81"/>
    <p:sldId id="298" r:id="rId82"/>
    <p:sldId id="408" r:id="rId83"/>
    <p:sldId id="306" r:id="rId84"/>
    <p:sldId id="295" r:id="rId85"/>
    <p:sldId id="308" r:id="rId86"/>
    <p:sldId id="321" r:id="rId87"/>
    <p:sldId id="324" r:id="rId88"/>
    <p:sldId id="409" r:id="rId89"/>
    <p:sldId id="388" r:id="rId90"/>
    <p:sldId id="325" r:id="rId91"/>
    <p:sldId id="326" r:id="rId92"/>
    <p:sldId id="327" r:id="rId93"/>
    <p:sldId id="328" r:id="rId94"/>
    <p:sldId id="402" r:id="rId95"/>
    <p:sldId id="354" r:id="rId96"/>
    <p:sldId id="355" r:id="rId97"/>
    <p:sldId id="330" r:id="rId98"/>
    <p:sldId id="389" r:id="rId99"/>
    <p:sldId id="404" r:id="rId100"/>
    <p:sldId id="430" r:id="rId101"/>
    <p:sldId id="309" r:id="rId102"/>
    <p:sldId id="339" r:id="rId103"/>
    <p:sldId id="331" r:id="rId104"/>
    <p:sldId id="332" r:id="rId105"/>
    <p:sldId id="333" r:id="rId106"/>
    <p:sldId id="334" r:id="rId107"/>
    <p:sldId id="335" r:id="rId108"/>
    <p:sldId id="336" r:id="rId109"/>
    <p:sldId id="337" r:id="rId110"/>
    <p:sldId id="338" r:id="rId111"/>
    <p:sldId id="342" r:id="rId112"/>
    <p:sldId id="343" r:id="rId113"/>
    <p:sldId id="344" r:id="rId114"/>
    <p:sldId id="345" r:id="rId115"/>
    <p:sldId id="346" r:id="rId116"/>
    <p:sldId id="341" r:id="rId117"/>
    <p:sldId id="386" r:id="rId118"/>
    <p:sldId id="412" r:id="rId11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CCFF"/>
    <a:srgbClr val="ED7BA9"/>
    <a:srgbClr val="5D5D5D"/>
    <a:srgbClr val="836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94" d="100"/>
          <a:sy n="94" d="100"/>
        </p:scale>
        <p:origin x="96" y="69"/>
      </p:cViewPr>
      <p:guideLst/>
    </p:cSldViewPr>
  </p:slideViewPr>
  <p:notesTextViewPr>
    <p:cViewPr>
      <p:scale>
        <a:sx n="1" d="1"/>
        <a:sy n="1" d="1"/>
      </p:scale>
      <p:origin x="0" y="0"/>
    </p:cViewPr>
  </p:notesTextViewPr>
  <p:sorterViewPr>
    <p:cViewPr>
      <p:scale>
        <a:sx n="100" d="100"/>
        <a:sy n="100" d="100"/>
      </p:scale>
      <p:origin x="0" y="-11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ko-KR" sz="1600" dirty="0">
                <a:latin typeface="Arial" panose="020B0604020202020204" pitchFamily="34" charset="0"/>
                <a:cs typeface="Arial" panose="020B0604020202020204" pitchFamily="34" charset="0"/>
              </a:rPr>
              <a:t>1064NM</a:t>
            </a:r>
            <a:r>
              <a:rPr lang="en-US" altLang="ko-KR" sz="1600" baseline="0" dirty="0">
                <a:latin typeface="Arial" panose="020B0604020202020204" pitchFamily="34" charset="0"/>
                <a:cs typeface="Arial" panose="020B0604020202020204" pitchFamily="34" charset="0"/>
              </a:rPr>
              <a:t> PDP</a:t>
            </a:r>
            <a:endParaRPr lang="en-US" altLang="ko-KR" sz="1600" dirty="0">
              <a:latin typeface="Arial" panose="020B0604020202020204" pitchFamily="34" charset="0"/>
              <a:cs typeface="Arial" panose="020B0604020202020204" pitchFamily="34" charset="0"/>
            </a:endParaRPr>
          </a:p>
        </c:rich>
      </c:tx>
      <c:layout>
        <c:manualLayout>
          <c:xMode val="edge"/>
          <c:yMode val="edge"/>
          <c:x val="0.41888668799212603"/>
          <c:y val="3.61935678483614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manualLayout>
          <c:layoutTarget val="inner"/>
          <c:xMode val="edge"/>
          <c:yMode val="edge"/>
          <c:x val="5.2524852362204714E-2"/>
          <c:y val="0.14099427036206505"/>
          <c:w val="0.92872514763779523"/>
          <c:h val="0.73507432732072298"/>
        </c:manualLayout>
      </c:layout>
      <c:barChart>
        <c:barDir val="col"/>
        <c:grouping val="clustered"/>
        <c:varyColors val="0"/>
        <c:ser>
          <c:idx val="0"/>
          <c:order val="0"/>
          <c:tx>
            <c:strRef>
              <c:f>Sheet1!$B$1</c:f>
              <c:strCache>
                <c:ptCount val="1"/>
                <c:pt idx="0">
                  <c:v>열1</c:v>
                </c:pt>
              </c:strCache>
            </c:strRef>
          </c:tx>
          <c:spPr>
            <a:solidFill>
              <a:schemeClr val="accent1"/>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E-E533-4564-AF19-4329E2271428}"/>
              </c:ext>
            </c:extLst>
          </c:dPt>
          <c:dPt>
            <c:idx val="1"/>
            <c:invertIfNegative val="0"/>
            <c:bubble3D val="0"/>
            <c:spPr>
              <a:solidFill>
                <a:srgbClr val="0070C0"/>
              </a:solidFill>
              <a:ln>
                <a:noFill/>
              </a:ln>
              <a:effectLst/>
            </c:spPr>
            <c:extLst>
              <c:ext xmlns:c16="http://schemas.microsoft.com/office/drawing/2014/chart" uri="{C3380CC4-5D6E-409C-BE32-E72D297353CC}">
                <c16:uniqueId val="{00000003-04D8-43B5-B49C-3C760E1A761E}"/>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4-04D8-43B5-B49C-3C760E1A761E}"/>
              </c:ext>
            </c:extLst>
          </c:dPt>
          <c:dPt>
            <c:idx val="3"/>
            <c:invertIfNegative val="0"/>
            <c:bubble3D val="0"/>
            <c:spPr>
              <a:solidFill>
                <a:schemeClr val="bg2">
                  <a:lumMod val="90000"/>
                </a:schemeClr>
              </a:solidFill>
              <a:ln>
                <a:noFill/>
              </a:ln>
              <a:effectLst/>
            </c:spPr>
            <c:extLst>
              <c:ext xmlns:c16="http://schemas.microsoft.com/office/drawing/2014/chart" uri="{C3380CC4-5D6E-409C-BE32-E72D297353CC}">
                <c16:uniqueId val="{00000005-04D8-43B5-B49C-3C760E1A761E}"/>
              </c:ext>
            </c:extLst>
          </c:dPt>
          <c:dPt>
            <c:idx val="4"/>
            <c:invertIfNegative val="0"/>
            <c:bubble3D val="0"/>
            <c:spPr>
              <a:solidFill>
                <a:schemeClr val="bg1">
                  <a:lumMod val="50000"/>
                </a:schemeClr>
              </a:solidFill>
              <a:ln>
                <a:solidFill>
                  <a:schemeClr val="accent3">
                    <a:lumMod val="40000"/>
                    <a:lumOff val="60000"/>
                  </a:schemeClr>
                </a:solidFill>
              </a:ln>
              <a:effectLst/>
            </c:spPr>
            <c:extLst>
              <c:ext xmlns:c16="http://schemas.microsoft.com/office/drawing/2014/chart" uri="{C3380CC4-5D6E-409C-BE32-E72D297353CC}">
                <c16:uniqueId val="{00000006-04D8-43B5-B49C-3C760E1A761E}"/>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7-04D8-43B5-B49C-3C760E1A761E}"/>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8-04D8-43B5-B49C-3C760E1A761E}"/>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9-04D8-43B5-B49C-3C760E1A761E}"/>
              </c:ext>
            </c:extLst>
          </c:dPt>
          <c:cat>
            <c:strRef>
              <c:f>Sheet1!$A$2:$A$9</c:f>
              <c:strCache>
                <c:ptCount val="8"/>
                <c:pt idx="0">
                  <c:v>Revlite</c:v>
                </c:pt>
                <c:pt idx="1">
                  <c:v>Finebeam Dual</c:v>
                </c:pt>
                <c:pt idx="2">
                  <c:v>Spectra XT</c:v>
                </c:pt>
                <c:pt idx="3">
                  <c:v>Spectra XT Plus</c:v>
                </c:pt>
                <c:pt idx="4">
                  <c:v>Helios3</c:v>
                </c:pt>
                <c:pt idx="5">
                  <c:v>Pastelle</c:v>
                </c:pt>
                <c:pt idx="6">
                  <c:v>Tribeam</c:v>
                </c:pt>
                <c:pt idx="7">
                  <c:v>Curas</c:v>
                </c:pt>
              </c:strCache>
            </c:strRef>
          </c:cat>
          <c:val>
            <c:numRef>
              <c:f>Sheet1!$B$2:$B$9</c:f>
              <c:numCache>
                <c:formatCode>General</c:formatCode>
                <c:ptCount val="8"/>
                <c:pt idx="0">
                  <c:v>1.5</c:v>
                </c:pt>
                <c:pt idx="1">
                  <c:v>2.2000000000000002</c:v>
                </c:pt>
                <c:pt idx="2">
                  <c:v>1.7</c:v>
                </c:pt>
                <c:pt idx="3">
                  <c:v>2.1</c:v>
                </c:pt>
                <c:pt idx="4">
                  <c:v>2</c:v>
                </c:pt>
                <c:pt idx="5">
                  <c:v>1.6</c:v>
                </c:pt>
                <c:pt idx="6">
                  <c:v>1.6</c:v>
                </c:pt>
                <c:pt idx="7">
                  <c:v>1.6</c:v>
                </c:pt>
              </c:numCache>
            </c:numRef>
          </c:val>
          <c:extLst>
            <c:ext xmlns:c16="http://schemas.microsoft.com/office/drawing/2014/chart" uri="{C3380CC4-5D6E-409C-BE32-E72D297353CC}">
              <c16:uniqueId val="{00000000-04D8-43B5-B49C-3C760E1A761E}"/>
            </c:ext>
          </c:extLst>
        </c:ser>
        <c:dLbls>
          <c:showLegendKey val="0"/>
          <c:showVal val="0"/>
          <c:showCatName val="0"/>
          <c:showSerName val="0"/>
          <c:showPercent val="0"/>
          <c:showBubbleSize val="0"/>
        </c:dLbls>
        <c:gapWidth val="219"/>
        <c:overlap val="-27"/>
        <c:axId val="597703615"/>
        <c:axId val="597705279"/>
      </c:barChart>
      <c:catAx>
        <c:axId val="597703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597705279"/>
        <c:crosses val="autoZero"/>
        <c:auto val="1"/>
        <c:lblAlgn val="ctr"/>
        <c:lblOffset val="100"/>
        <c:noMultiLvlLbl val="0"/>
      </c:catAx>
      <c:valAx>
        <c:axId val="5977052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5977036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ko-K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0.13895</cdr:x>
      <cdr:y>0.15176</cdr:y>
    </cdr:from>
    <cdr:to>
      <cdr:x>0.32684</cdr:x>
      <cdr:y>0.2045</cdr:y>
    </cdr:to>
    <cdr:sp macro="" textlink="">
      <cdr:nvSpPr>
        <cdr:cNvPr id="2" name="TextBox 1"/>
        <cdr:cNvSpPr txBox="1"/>
      </cdr:nvSpPr>
      <cdr:spPr>
        <a:xfrm xmlns:a="http://schemas.openxmlformats.org/drawingml/2006/main">
          <a:off x="1129386" y="692265"/>
          <a:ext cx="1527170" cy="2405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ko-KR" sz="1400" dirty="0" err="1">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Finebeam</a:t>
          </a:r>
          <a:r>
            <a:rPr lang="en-US" altLang="ko-KR" sz="14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Dual</a:t>
          </a:r>
          <a:endParaRPr lang="ko-KR" altLang="en-US" sz="1400"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F60DB-7265-427F-950C-AA91F1D3EB42}" type="datetimeFigureOut">
              <a:rPr lang="ko-KR" altLang="en-US" smtClean="0"/>
              <a:t>2023-10-19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061B4-72D6-41A0-9E16-2AEDFD7322C4}" type="slidenum">
              <a:rPr lang="ko-KR" altLang="en-US" smtClean="0"/>
              <a:t>‹#›</a:t>
            </a:fld>
            <a:endParaRPr lang="ko-KR" altLang="en-US"/>
          </a:p>
        </p:txBody>
      </p:sp>
    </p:spTree>
    <p:extLst>
      <p:ext uri="{BB962C8B-B14F-4D97-AF65-F5344CB8AC3E}">
        <p14:creationId xmlns:p14="http://schemas.microsoft.com/office/powerpoint/2010/main" val="336041763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F0C1EF17-B4BC-4E0B-A9CE-36F059C2EE47}" type="slidenum">
              <a:rPr lang="ko-KR" altLang="en-US" smtClean="0"/>
              <a:t>18</a:t>
            </a:fld>
            <a:endParaRPr lang="ko-KR" altLang="en-US"/>
          </a:p>
        </p:txBody>
      </p:sp>
    </p:spTree>
    <p:extLst>
      <p:ext uri="{BB962C8B-B14F-4D97-AF65-F5344CB8AC3E}">
        <p14:creationId xmlns:p14="http://schemas.microsoft.com/office/powerpoint/2010/main" val="23021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25834E3-EA5A-41F3-8E04-1F0FFA04F077}" type="slidenum">
              <a:rPr lang="ko-KR" altLang="en-US" smtClean="0"/>
              <a:t>19</a:t>
            </a:fld>
            <a:endParaRPr lang="ko-KR" altLang="en-US"/>
          </a:p>
        </p:txBody>
      </p:sp>
    </p:spTree>
    <p:extLst>
      <p:ext uri="{BB962C8B-B14F-4D97-AF65-F5344CB8AC3E}">
        <p14:creationId xmlns:p14="http://schemas.microsoft.com/office/powerpoint/2010/main" val="373278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Comparing</a:t>
            </a:r>
            <a:r>
              <a:rPr lang="en-US" altLang="ko-KR" baseline="0" dirty="0"/>
              <a:t> other QSNY, </a:t>
            </a:r>
            <a:r>
              <a:rPr lang="en-US" altLang="ko-KR" baseline="0" dirty="0" err="1"/>
              <a:t>Finebeam</a:t>
            </a:r>
            <a:r>
              <a:rPr lang="en-US" altLang="ko-KR" baseline="0" dirty="0"/>
              <a:t> has much higher PDP power. It is so meaningful for pigment care in dermis. After several sessions of toning, when you find the pigment in dermis, if you continually increase </a:t>
            </a:r>
            <a:r>
              <a:rPr lang="en-US" altLang="ko-KR" baseline="0" dirty="0" err="1"/>
              <a:t>fluence</a:t>
            </a:r>
            <a:r>
              <a:rPr lang="en-US" altLang="ko-KR" baseline="0" dirty="0"/>
              <a:t> with the purpose of break pigment in dermis, laser mainly works on skin. To the purpose of breaking deeper lying pigments and ink with reduced risk of unwanted side effect, </a:t>
            </a:r>
            <a:r>
              <a:rPr lang="en-US" altLang="ko-KR" baseline="0" dirty="0" err="1"/>
              <a:t>Finebeam</a:t>
            </a:r>
            <a:r>
              <a:rPr lang="en-US" altLang="ko-KR" baseline="0" dirty="0"/>
              <a:t> High Power PDP affords deep penetration and strong breaking power what cannot be targeted by lower power PDP.  </a:t>
            </a:r>
            <a:endParaRPr lang="ko-KR" altLang="en-US" dirty="0"/>
          </a:p>
        </p:txBody>
      </p:sp>
      <p:sp>
        <p:nvSpPr>
          <p:cNvPr id="4" name="슬라이드 번호 개체 틀 3"/>
          <p:cNvSpPr>
            <a:spLocks noGrp="1"/>
          </p:cNvSpPr>
          <p:nvPr>
            <p:ph type="sldNum" sz="quarter" idx="10"/>
          </p:nvPr>
        </p:nvSpPr>
        <p:spPr/>
        <p:txBody>
          <a:bodyPr/>
          <a:lstStyle/>
          <a:p>
            <a:fld id="{68F5DF4F-17B8-4233-9CFF-35D9F0DD4493}" type="slidenum">
              <a:rPr lang="ko-KR" altLang="en-US" smtClean="0"/>
              <a:t>61</a:t>
            </a:fld>
            <a:endParaRPr lang="ko-KR" altLang="en-US"/>
          </a:p>
        </p:txBody>
      </p:sp>
    </p:spTree>
    <p:extLst>
      <p:ext uri="{BB962C8B-B14F-4D97-AF65-F5344CB8AC3E}">
        <p14:creationId xmlns:p14="http://schemas.microsoft.com/office/powerpoint/2010/main" val="366533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complementary colors</a:t>
            </a:r>
            <a:endParaRPr lang="ko-KR" altLang="en-US" dirty="0"/>
          </a:p>
        </p:txBody>
      </p:sp>
      <p:sp>
        <p:nvSpPr>
          <p:cNvPr id="4" name="슬라이드 번호 개체 틀 3"/>
          <p:cNvSpPr>
            <a:spLocks noGrp="1"/>
          </p:cNvSpPr>
          <p:nvPr>
            <p:ph type="sldNum" sz="quarter" idx="10"/>
          </p:nvPr>
        </p:nvSpPr>
        <p:spPr/>
        <p:txBody>
          <a:bodyPr/>
          <a:lstStyle/>
          <a:p>
            <a:fld id="{CA9FEDF2-2357-418C-B7A3-E2AEFC0FD942}" type="slidenum">
              <a:rPr lang="ko-KR" altLang="en-US" smtClean="0"/>
              <a:t>85</a:t>
            </a:fld>
            <a:endParaRPr lang="ko-KR" altLang="en-US"/>
          </a:p>
        </p:txBody>
      </p:sp>
    </p:spTree>
    <p:extLst>
      <p:ext uri="{BB962C8B-B14F-4D97-AF65-F5344CB8AC3E}">
        <p14:creationId xmlns:p14="http://schemas.microsoft.com/office/powerpoint/2010/main" val="264139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13EC91A-4FC5-4BAA-9AAB-B256651D077F}" type="slidenum">
              <a:rPr lang="ko-KR" altLang="en-US" smtClean="0"/>
              <a:t>93</a:t>
            </a:fld>
            <a:endParaRPr lang="ko-KR" altLang="en-US"/>
          </a:p>
        </p:txBody>
      </p:sp>
    </p:spTree>
    <p:extLst>
      <p:ext uri="{BB962C8B-B14F-4D97-AF65-F5344CB8AC3E}">
        <p14:creationId xmlns:p14="http://schemas.microsoft.com/office/powerpoint/2010/main" val="381173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E13EC91A-4FC5-4BAA-9AAB-B256651D077F}" type="slidenum">
              <a:rPr lang="ko-KR" altLang="en-US" smtClean="0"/>
              <a:t>97</a:t>
            </a:fld>
            <a:endParaRPr lang="ko-KR" altLang="en-US"/>
          </a:p>
        </p:txBody>
      </p:sp>
    </p:spTree>
    <p:extLst>
      <p:ext uri="{BB962C8B-B14F-4D97-AF65-F5344CB8AC3E}">
        <p14:creationId xmlns:p14="http://schemas.microsoft.com/office/powerpoint/2010/main" val="23786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255190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361450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155293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299818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66939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339823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109465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245593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33446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8198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275E18C0-3194-48F9-89FD-0D7140028B21}" type="datetimeFigureOut">
              <a:rPr lang="ko-KR" altLang="en-US" smtClean="0"/>
              <a:t>2023-10-19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172010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E18C0-3194-48F9-89FD-0D7140028B21}" type="datetimeFigureOut">
              <a:rPr lang="ko-KR" altLang="en-US" smtClean="0"/>
              <a:t>2023-10-19</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0DA0B-F765-4D88-87AD-452B142B66D3}" type="slidenum">
              <a:rPr lang="ko-KR" altLang="en-US" smtClean="0"/>
              <a:t>‹#›</a:t>
            </a:fld>
            <a:endParaRPr lang="ko-KR" altLang="en-US"/>
          </a:p>
        </p:txBody>
      </p:sp>
    </p:spTree>
    <p:extLst>
      <p:ext uri="{BB962C8B-B14F-4D97-AF65-F5344CB8AC3E}">
        <p14:creationId xmlns:p14="http://schemas.microsoft.com/office/powerpoint/2010/main" val="3808334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hyperlink" Target="../../../1.&#51228;&#54408;&#50689;&#50629;&#51088;&#47308;/Finebeam/&#46041;&#50689;&#49345;/1064%20PDP.mp4" TargetMode="External"/><Relationship Id="rId7" Type="http://schemas.openxmlformats.org/officeDocument/2006/relationships/slide" Target="slide113.xml"/><Relationship Id="rId2" Type="http://schemas.openxmlformats.org/officeDocument/2006/relationships/hyperlink" Target="../../../1.&#51228;&#54408;&#50689;&#50629;&#51088;&#47308;/Finebeam/&#46041;&#50689;&#49345;/1064%20Single.mp4" TargetMode="External"/><Relationship Id="rId1" Type="http://schemas.openxmlformats.org/officeDocument/2006/relationships/slideLayout" Target="../slideLayouts/slideLayout2.xml"/><Relationship Id="rId6" Type="http://schemas.openxmlformats.org/officeDocument/2006/relationships/slide" Target="slide112.xml"/><Relationship Id="rId11" Type="http://schemas.openxmlformats.org/officeDocument/2006/relationships/image" Target="../media/image146.png"/><Relationship Id="rId5" Type="http://schemas.openxmlformats.org/officeDocument/2006/relationships/hyperlink" Target="../../../1.&#51228;&#54408;&#50689;&#50629;&#51088;&#47308;/Finebeam/&#46041;&#50689;&#49345;/532.mp4" TargetMode="External"/><Relationship Id="rId10" Type="http://schemas.openxmlformats.org/officeDocument/2006/relationships/image" Target="../media/image145.png"/><Relationship Id="rId4" Type="http://schemas.openxmlformats.org/officeDocument/2006/relationships/hyperlink" Target="../../../1.&#51228;&#54408;&#50689;&#50629;&#51088;&#47308;/Finebeam/&#46041;&#50689;&#49345;/Quasi.mp4" TargetMode="External"/><Relationship Id="rId9" Type="http://schemas.openxmlformats.org/officeDocument/2006/relationships/slide" Target="slide115.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111.xml"/><Relationship Id="rId4" Type="http://schemas.openxmlformats.org/officeDocument/2006/relationships/image" Target="../media/image147.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111.xml"/><Relationship Id="rId4" Type="http://schemas.openxmlformats.org/officeDocument/2006/relationships/image" Target="../media/image148.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slide" Target="slide111.xml"/><Relationship Id="rId4" Type="http://schemas.openxmlformats.org/officeDocument/2006/relationships/image" Target="../media/image149.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111.xml"/><Relationship Id="rId4" Type="http://schemas.openxmlformats.org/officeDocument/2006/relationships/image" Target="../media/image150.png"/></Relationships>
</file>

<file path=ppt/slides/_rels/slide11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2.&#48148;&#51060;&#50612;%20&#54260;&#45908;/1.%20Lis'kin(&#54861;&#53097;)/Finebeam%20Program%20Update%20&#51473;/Finebeam_New%20Fluence%20220918%20Alex%202.17.xlsx" TargetMode="External"/><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hyperlink" Target="../Finebeam%20Q-swich%20Stability%20Check%202023.3.23/Finebeam%20Stability%20Check.xlsx" TargetMode="External"/><Relationship Id="rId3" Type="http://schemas.openxmlformats.org/officeDocument/2006/relationships/hyperlink" Target="../Finebeam%20Q-swich%20Stability%20Check%202023.3.23/155_25mJ_532nm.mp4" TargetMode="External"/><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Finebeam%20Q-swich%20Stability%20Check%202023.3.23/155_740mJ_1064nm.mp4" TargetMode="Externa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hyperlink" Target="https://youtu.be/cyHqM9DhHcA"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jpeg"/></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인터브릿지\CI 어플리케이션\최종\CI표준디자인가이드-PPT-01.jpg">
            <a:extLst>
              <a:ext uri="{FF2B5EF4-FFF2-40B4-BE49-F238E27FC236}">
                <a16:creationId xmlns:a16="http://schemas.microsoft.com/office/drawing/2014/main" id="{41B4FCDD-1D76-43C9-9813-29C8E7B1D18D}"/>
              </a:ext>
            </a:extLst>
          </p:cNvPr>
          <p:cNvPicPr>
            <a:picLocks noChangeAspect="1" noChangeArrowheads="1"/>
          </p:cNvPicPr>
          <p:nvPr/>
        </p:nvPicPr>
        <p:blipFill rotWithShape="1">
          <a:blip r:embed="rId2"/>
          <a:srcRect/>
          <a:stretch>
            <a:fillRect/>
          </a:stretch>
        </p:blipFill>
        <p:spPr>
          <a:xfrm>
            <a:off x="0" y="-5756"/>
            <a:ext cx="12311406" cy="6863756"/>
          </a:xfrm>
          <a:prstGeom prst="rect">
            <a:avLst/>
          </a:prstGeom>
          <a:noFill/>
        </p:spPr>
      </p:pic>
      <p:pic>
        <p:nvPicPr>
          <p:cNvPr id="5" name="Picture 3" descr="C:\Users\user\Desktop\SNJ\7 SNJ Logo\SNJ로고_기본조합-03-흰색.png">
            <a:extLst>
              <a:ext uri="{FF2B5EF4-FFF2-40B4-BE49-F238E27FC236}">
                <a16:creationId xmlns:a16="http://schemas.microsoft.com/office/drawing/2014/main" id="{E327CD28-5F94-4C45-ADDA-6EF52ED23297}"/>
              </a:ext>
            </a:extLst>
          </p:cNvPr>
          <p:cNvPicPr>
            <a:picLocks noChangeAspect="1" noChangeArrowheads="1"/>
          </p:cNvPicPr>
          <p:nvPr/>
        </p:nvPicPr>
        <p:blipFill rotWithShape="1">
          <a:blip r:embed="rId3"/>
          <a:srcRect/>
          <a:stretch>
            <a:fillRect/>
          </a:stretch>
        </p:blipFill>
        <p:spPr>
          <a:xfrm>
            <a:off x="8862421" y="5824837"/>
            <a:ext cx="2978037" cy="763521"/>
          </a:xfrm>
          <a:prstGeom prst="rect">
            <a:avLst/>
          </a:prstGeom>
          <a:noFill/>
        </p:spPr>
      </p:pic>
      <p:sp>
        <p:nvSpPr>
          <p:cNvPr id="6" name="제목 1">
            <a:extLst>
              <a:ext uri="{FF2B5EF4-FFF2-40B4-BE49-F238E27FC236}">
                <a16:creationId xmlns:a16="http://schemas.microsoft.com/office/drawing/2014/main" id="{6A89DA7D-BD5D-4296-920C-A598F0E36BEF}"/>
              </a:ext>
            </a:extLst>
          </p:cNvPr>
          <p:cNvSpPr>
            <a:spLocks noGrp="1"/>
          </p:cNvSpPr>
          <p:nvPr>
            <p:ph type="ctrTitle"/>
          </p:nvPr>
        </p:nvSpPr>
        <p:spPr>
          <a:xfrm>
            <a:off x="685799" y="758948"/>
            <a:ext cx="5996045" cy="2448272"/>
          </a:xfrm>
        </p:spPr>
        <p:txBody>
          <a:bodyPr vert="horz" lIns="91440" tIns="45720" rIns="91440" bIns="45720" anchor="ctr">
            <a:noAutofit/>
          </a:bodyPr>
          <a:lstStyle/>
          <a:p>
            <a:pPr algn="l">
              <a:lnSpc>
                <a:spcPct val="100000"/>
              </a:lnSpc>
              <a:defRPr lang="ko-KR" altLang="en-US"/>
            </a:pPr>
            <a:r>
              <a:rPr lang="en-US" altLang="ko-KR" sz="5400" b="1" dirty="0" err="1" smtClean="0">
                <a:solidFill>
                  <a:srgbClr val="0070C0"/>
                </a:solidFill>
              </a:rPr>
              <a:t>Finebeam</a:t>
            </a:r>
            <a:r>
              <a:rPr lang="en-US" altLang="ko-KR" sz="5400" b="1" dirty="0" smtClean="0">
                <a:solidFill>
                  <a:srgbClr val="0070C0"/>
                </a:solidFill>
              </a:rPr>
              <a:t> </a:t>
            </a:r>
            <a:br>
              <a:rPr lang="en-US" altLang="ko-KR" sz="5400" b="1" dirty="0" smtClean="0">
                <a:solidFill>
                  <a:srgbClr val="0070C0"/>
                </a:solidFill>
              </a:rPr>
            </a:br>
            <a:r>
              <a:rPr lang="en-US" altLang="ko-KR" sz="5400" b="1" dirty="0" smtClean="0">
                <a:solidFill>
                  <a:srgbClr val="0070C0"/>
                </a:solidFill>
              </a:rPr>
              <a:t>Technical background </a:t>
            </a:r>
            <a:endParaRPr lang="ko-KR" altLang="en-US" sz="5400" b="1" dirty="0">
              <a:solidFill>
                <a:srgbClr val="0070C0"/>
              </a:solidFill>
            </a:endParaRPr>
          </a:p>
        </p:txBody>
      </p:sp>
      <p:sp>
        <p:nvSpPr>
          <p:cNvPr id="2" name="TextBox 1"/>
          <p:cNvSpPr txBox="1"/>
          <p:nvPr/>
        </p:nvSpPr>
        <p:spPr>
          <a:xfrm>
            <a:off x="0" y="6488668"/>
            <a:ext cx="3063712" cy="253916"/>
          </a:xfrm>
          <a:prstGeom prst="rect">
            <a:avLst/>
          </a:prstGeom>
          <a:noFill/>
        </p:spPr>
        <p:txBody>
          <a:bodyPr wrap="square" rtlCol="0">
            <a:spAutoFit/>
          </a:bodyPr>
          <a:lstStyle/>
          <a:p>
            <a:r>
              <a:rPr lang="en-US" altLang="ko-KR" sz="1050" dirty="0" smtClean="0">
                <a:solidFill>
                  <a:schemeClr val="accent1">
                    <a:lumMod val="75000"/>
                  </a:schemeClr>
                </a:solidFill>
                <a:latin typeface="Calibri" panose="020F0502020204030204" pitchFamily="34" charset="0"/>
                <a:cs typeface="Calibri" panose="020F0502020204030204" pitchFamily="34" charset="0"/>
              </a:rPr>
              <a:t>Issue date: MAY. 29, 2022</a:t>
            </a:r>
            <a:endParaRPr lang="ko-KR" altLang="en-US" sz="1050" dirty="0" smtClean="0">
              <a:solidFill>
                <a:schemeClr val="accent1">
                  <a:lumMod val="7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0" y="6350168"/>
            <a:ext cx="1743959" cy="276999"/>
          </a:xfrm>
          <a:prstGeom prst="rect">
            <a:avLst/>
          </a:prstGeom>
          <a:noFill/>
        </p:spPr>
        <p:txBody>
          <a:bodyPr wrap="square" rtlCol="0">
            <a:spAutoFit/>
          </a:bodyPr>
          <a:lstStyle/>
          <a:p>
            <a:r>
              <a:rPr lang="en-US" altLang="ko-KR" sz="1200" dirty="0" smtClean="0">
                <a:solidFill>
                  <a:schemeClr val="accent1"/>
                </a:solidFill>
                <a:latin typeface="Calibri" panose="020F0502020204030204" pitchFamily="34" charset="0"/>
                <a:cs typeface="Calibri" panose="020F0502020204030204" pitchFamily="34" charset="0"/>
              </a:rPr>
              <a:t>REV. 03 AUG. 21, 2023</a:t>
            </a:r>
            <a:endParaRPr lang="ko-KR" altLang="en-US" sz="1200" dirty="0" smtClean="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9603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E3A91FC1-FF73-44F1-BA00-C291A2A980BF}"/>
              </a:ext>
            </a:extLst>
          </p:cNvPr>
          <p:cNvPicPr>
            <a:picLocks noChangeAspect="1"/>
          </p:cNvPicPr>
          <p:nvPr/>
        </p:nvPicPr>
        <p:blipFill>
          <a:blip r:embed="rId2"/>
          <a:stretch>
            <a:fillRect/>
          </a:stretch>
        </p:blipFill>
        <p:spPr>
          <a:xfrm>
            <a:off x="675039" y="1455066"/>
            <a:ext cx="6602206" cy="2956482"/>
          </a:xfrm>
          <a:prstGeom prst="rect">
            <a:avLst/>
          </a:prstGeom>
        </p:spPr>
      </p:pic>
      <p:sp>
        <p:nvSpPr>
          <p:cNvPr id="3" name="직사각형 2"/>
          <p:cNvSpPr/>
          <p:nvPr/>
        </p:nvSpPr>
        <p:spPr>
          <a:xfrm>
            <a:off x="7446928" y="1455066"/>
            <a:ext cx="4487405" cy="3139321"/>
          </a:xfrm>
          <a:prstGeom prst="rect">
            <a:avLst/>
          </a:prstGeom>
        </p:spPr>
        <p:txBody>
          <a:bodyPr wrap="square">
            <a:spAutoFit/>
          </a:bodyPr>
          <a:lstStyle/>
          <a:p>
            <a:r>
              <a:rPr lang="en-US" altLang="ko-KR" dirty="0">
                <a:solidFill>
                  <a:srgbClr val="FF0000"/>
                </a:solidFill>
              </a:rPr>
              <a:t>When these photons are stronger than a certain intensity, they break through the partially transparent mirror on the right</a:t>
            </a:r>
            <a:r>
              <a:rPr lang="en-US" altLang="ko-KR" dirty="0"/>
              <a:t>.</a:t>
            </a:r>
          </a:p>
          <a:p>
            <a:endParaRPr lang="en-US" altLang="ko-KR" dirty="0"/>
          </a:p>
          <a:p>
            <a:r>
              <a:rPr lang="en-US" altLang="ko-KR" dirty="0"/>
              <a:t>Because they all look the same and travel in the same direction, this light has the same color and continues to travel in a straight line, a laser.</a:t>
            </a:r>
          </a:p>
          <a:p>
            <a:endParaRPr lang="en-US" altLang="ko-KR" dirty="0"/>
          </a:p>
          <a:p>
            <a:r>
              <a:rPr lang="en-US" altLang="ko-KR" dirty="0" smtClean="0"/>
              <a:t>Electricity </a:t>
            </a:r>
            <a:r>
              <a:rPr lang="en-US" altLang="ko-KR" dirty="0"/>
              <a:t>is used during the pumping process.</a:t>
            </a:r>
            <a:endParaRPr lang="ko-KR" altLang="en-US" dirty="0"/>
          </a:p>
        </p:txBody>
      </p:sp>
    </p:spTree>
    <p:extLst>
      <p:ext uri="{BB962C8B-B14F-4D97-AF65-F5344CB8AC3E}">
        <p14:creationId xmlns:p14="http://schemas.microsoft.com/office/powerpoint/2010/main" val="6283988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10518328"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MLA</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131216" y="1187777"/>
            <a:ext cx="9700182" cy="2308324"/>
          </a:xfrm>
          <a:prstGeom prst="rect">
            <a:avLst/>
          </a:prstGeom>
          <a:noFill/>
        </p:spPr>
        <p:txBody>
          <a:bodyPr wrap="square" rtlCol="0">
            <a:spAutoFit/>
          </a:bodyPr>
          <a:lstStyle/>
          <a:p>
            <a:r>
              <a:rPr lang="en-US" altLang="ko-KR" dirty="0" err="1" smtClean="0"/>
              <a:t>Finebeam</a:t>
            </a:r>
            <a:r>
              <a:rPr lang="en-US" altLang="ko-KR" dirty="0" smtClean="0"/>
              <a:t> MLA – pore, scar </a:t>
            </a:r>
          </a:p>
          <a:p>
            <a:r>
              <a:rPr lang="en-US" altLang="ko-KR" dirty="0" smtClean="0"/>
              <a:t>Stacking – 3 ~ 5 pass</a:t>
            </a:r>
          </a:p>
          <a:p>
            <a:r>
              <a:rPr lang="en-US" altLang="ko-KR" dirty="0" smtClean="0"/>
              <a:t>Spot 10mm, Energy 700 ~ 800mj – stacking </a:t>
            </a:r>
          </a:p>
          <a:p>
            <a:r>
              <a:rPr lang="en-US" altLang="ko-KR" dirty="0" smtClean="0"/>
              <a:t>Around 1 min. 30 seconds later – </a:t>
            </a:r>
            <a:r>
              <a:rPr lang="en-US" altLang="ko-KR" dirty="0" err="1" smtClean="0"/>
              <a:t>petechia</a:t>
            </a:r>
            <a:r>
              <a:rPr lang="en-US" altLang="ko-KR" dirty="0" smtClean="0"/>
              <a:t> </a:t>
            </a:r>
          </a:p>
          <a:p>
            <a:endParaRPr lang="en-US" altLang="ko-KR" dirty="0" smtClean="0"/>
          </a:p>
          <a:p>
            <a:r>
              <a:rPr lang="en-US" altLang="ko-KR" dirty="0" smtClean="0"/>
              <a:t>Scar care</a:t>
            </a:r>
          </a:p>
          <a:p>
            <a:r>
              <a:rPr lang="en-US" altLang="ko-KR" dirty="0" smtClean="0"/>
              <a:t>1’st) MLA 2’nd) CO</a:t>
            </a:r>
            <a:r>
              <a:rPr lang="en-US" altLang="ko-KR" sz="1200" dirty="0" smtClean="0"/>
              <a:t>2</a:t>
            </a:r>
            <a:r>
              <a:rPr lang="en-US" altLang="ko-KR" dirty="0" smtClean="0"/>
              <a:t> </a:t>
            </a:r>
          </a:p>
          <a:p>
            <a:endParaRPr lang="en-US" altLang="ko-KR" dirty="0" smtClean="0"/>
          </a:p>
        </p:txBody>
      </p:sp>
    </p:spTree>
    <p:extLst>
      <p:ext uri="{BB962C8B-B14F-4D97-AF65-F5344CB8AC3E}">
        <p14:creationId xmlns:p14="http://schemas.microsoft.com/office/powerpoint/2010/main" val="8712098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158739" y="1108737"/>
            <a:ext cx="6458284" cy="5122381"/>
          </a:xfrm>
          <a:prstGeom prst="rect">
            <a:avLst/>
          </a:prstGeom>
        </p:spPr>
      </p:pic>
      <p:sp>
        <p:nvSpPr>
          <p:cNvPr id="3" name="TextBox 2"/>
          <p:cNvSpPr txBox="1"/>
          <p:nvPr/>
        </p:nvSpPr>
        <p:spPr>
          <a:xfrm>
            <a:off x="0" y="0"/>
            <a:ext cx="897431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How come QSW </a:t>
            </a:r>
            <a:r>
              <a:rPr lang="en-US" altLang="ko-KR" b="1" dirty="0" err="1" smtClean="0">
                <a:latin typeface="Calibri" panose="020F0502020204030204" pitchFamily="34" charset="0"/>
                <a:cs typeface="Calibri" panose="020F0502020204030204" pitchFamily="34" charset="0"/>
              </a:rPr>
              <a:t>Nd:YAG</a:t>
            </a:r>
            <a:r>
              <a:rPr lang="en-US" altLang="ko-KR" b="1" dirty="0" smtClean="0">
                <a:latin typeface="Calibri" panose="020F0502020204030204" pitchFamily="34" charset="0"/>
                <a:cs typeface="Calibri" panose="020F0502020204030204" pitchFamily="34" charset="0"/>
              </a:rPr>
              <a:t> non-ablative laser can give ablative effect?  </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8974318" y="1206630"/>
            <a:ext cx="2941162" cy="2585323"/>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The mechanism of ablation is not by the water absorption. </a:t>
            </a:r>
          </a:p>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1064nm reacts mainly with melanin and hemoglobin, MLA generate ablation due to high output power not by the water absorption </a:t>
            </a:r>
          </a:p>
          <a:p>
            <a:r>
              <a:rPr lang="en-US" altLang="ko-KR" dirty="0" smtClean="0">
                <a:latin typeface="Calibri" panose="020F0502020204030204" pitchFamily="34" charset="0"/>
                <a:cs typeface="Calibri" panose="020F0502020204030204" pitchFamily="34" charset="0"/>
              </a:rPr>
              <a:t>like CO2 or </a:t>
            </a:r>
            <a:r>
              <a:rPr lang="en-US" altLang="ko-KR" dirty="0" err="1" smtClean="0">
                <a:latin typeface="Calibri" panose="020F0502020204030204" pitchFamily="34" charset="0"/>
                <a:cs typeface="Calibri" panose="020F0502020204030204" pitchFamily="34" charset="0"/>
              </a:rPr>
              <a:t>Er:yag</a:t>
            </a:r>
            <a:r>
              <a:rPr lang="en-US" altLang="ko-KR" dirty="0" smtClean="0">
                <a:latin typeface="Calibri" panose="020F0502020204030204" pitchFamily="34" charset="0"/>
                <a:cs typeface="Calibri" panose="020F0502020204030204" pitchFamily="34" charset="0"/>
              </a:rPr>
              <a:t>. </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4194928" y="635710"/>
            <a:ext cx="3902697"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Plasma induced ablation</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1085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77353" y="612741"/>
            <a:ext cx="6391373" cy="369332"/>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Finebeam</a:t>
            </a:r>
            <a:r>
              <a:rPr lang="ko-KR" altLang="en-US" dirty="0" smtClean="0">
                <a:latin typeface="Calibri" panose="020F0502020204030204" pitchFamily="34" charset="0"/>
                <a:cs typeface="Calibri" panose="020F0502020204030204" pitchFamily="34" charset="0"/>
              </a:rPr>
              <a:t>으로 촬영 </a:t>
            </a:r>
          </a:p>
        </p:txBody>
      </p:sp>
      <p:sp>
        <p:nvSpPr>
          <p:cNvPr id="4" name="TextBox 3"/>
          <p:cNvSpPr txBox="1"/>
          <p:nvPr/>
        </p:nvSpPr>
        <p:spPr>
          <a:xfrm>
            <a:off x="4487159" y="5875927"/>
            <a:ext cx="344078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Energy: 1.3J ~ 1.4J -&gt; ABLATION </a:t>
            </a:r>
            <a:endParaRPr lang="ko-KR" altLang="en-US" dirty="0" smtClean="0">
              <a:latin typeface="Calibri" panose="020F0502020204030204" pitchFamily="34" charset="0"/>
              <a:cs typeface="Calibri" panose="020F0502020204030204" pitchFamily="34" charset="0"/>
            </a:endParaRPr>
          </a:p>
        </p:txBody>
      </p:sp>
      <p:pic>
        <p:nvPicPr>
          <p:cNvPr id="5" name="MLA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612040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D1072580-2DB5-4C88-A673-DFAD08CE5410}" type="slidenum">
              <a:rPr lang="ko-KR" altLang="en-US" smtClean="0"/>
              <a:t>103</a:t>
            </a:fld>
            <a:endParaRPr lang="ko-KR" altLang="en-US"/>
          </a:p>
        </p:txBody>
      </p:sp>
      <p:sp>
        <p:nvSpPr>
          <p:cNvPr id="11" name="TextBox 10"/>
          <p:cNvSpPr txBox="1"/>
          <p:nvPr/>
        </p:nvSpPr>
        <p:spPr>
          <a:xfrm>
            <a:off x="845376" y="1157451"/>
            <a:ext cx="2384982" cy="1077218"/>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High power short pulse laser effect only in dermis without damage in surface </a:t>
            </a:r>
            <a:endParaRPr lang="ko-KR" altLang="en-US" sz="1600" dirty="0">
              <a:latin typeface="Arial" panose="020B0604020202020204" pitchFamily="34" charset="0"/>
              <a:cs typeface="Arial" panose="020B0604020202020204" pitchFamily="34" charset="0"/>
            </a:endParaRPr>
          </a:p>
        </p:txBody>
      </p:sp>
      <p:sp>
        <p:nvSpPr>
          <p:cNvPr id="12" name="TextBox 11"/>
          <p:cNvSpPr txBox="1"/>
          <p:nvPr/>
        </p:nvSpPr>
        <p:spPr>
          <a:xfrm>
            <a:off x="4260698" y="1132604"/>
            <a:ext cx="3146344" cy="1815882"/>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Multiphoton in dermis generate </a:t>
            </a:r>
            <a:r>
              <a:rPr lang="en-US" altLang="ko-KR" sz="1600" dirty="0">
                <a:solidFill>
                  <a:srgbClr val="FF0000"/>
                </a:solidFill>
                <a:latin typeface="Arial" panose="020B0604020202020204" pitchFamily="34" charset="0"/>
                <a:cs typeface="Arial" panose="020B0604020202020204" pitchFamily="34" charset="0"/>
              </a:rPr>
              <a:t>plasma effect</a:t>
            </a:r>
            <a:r>
              <a:rPr lang="en-US" altLang="ko-KR" sz="1600" dirty="0">
                <a:latin typeface="Arial" panose="020B0604020202020204" pitchFamily="34" charset="0"/>
                <a:cs typeface="Arial" panose="020B0604020202020204" pitchFamily="34" charset="0"/>
              </a:rPr>
              <a:t> and </a:t>
            </a:r>
            <a:r>
              <a:rPr lang="en-US" altLang="ko-KR" sz="1600" dirty="0">
                <a:solidFill>
                  <a:srgbClr val="000099"/>
                </a:solidFill>
                <a:latin typeface="Arial" panose="020B0604020202020204" pitchFamily="34" charset="0"/>
                <a:cs typeface="Arial" panose="020B0604020202020204" pitchFamily="34" charset="0"/>
              </a:rPr>
              <a:t>cavitation effect. So </a:t>
            </a:r>
            <a:r>
              <a:rPr lang="en-US" altLang="ko-KR" sz="1600" dirty="0">
                <a:latin typeface="Arial" panose="020B0604020202020204" pitchFamily="34" charset="0"/>
                <a:cs typeface="Arial" panose="020B0604020202020204" pitchFamily="34" charset="0"/>
              </a:rPr>
              <a:t>explosive vaporization and mechanical expansion is occurred in dermis so several </a:t>
            </a:r>
            <a:r>
              <a:rPr lang="en-US" altLang="ko-KR" sz="1600" dirty="0" smtClean="0">
                <a:latin typeface="Arial" panose="020B0604020202020204" pitchFamily="34" charset="0"/>
                <a:cs typeface="Arial" panose="020B0604020202020204" pitchFamily="34" charset="0"/>
              </a:rPr>
              <a:t>vacuoles are </a:t>
            </a:r>
            <a:r>
              <a:rPr lang="en-US" altLang="ko-KR" sz="1600" dirty="0">
                <a:latin typeface="Arial" panose="020B0604020202020204" pitchFamily="34" charset="0"/>
                <a:cs typeface="Arial" panose="020B0604020202020204" pitchFamily="34" charset="0"/>
              </a:rPr>
              <a:t>made but completely protecting epidermis. </a:t>
            </a:r>
            <a:endParaRPr lang="ko-KR" altLang="en-US" sz="1600" dirty="0">
              <a:latin typeface="Arial" panose="020B0604020202020204" pitchFamily="34" charset="0"/>
              <a:cs typeface="Arial" panose="020B0604020202020204" pitchFamily="34" charset="0"/>
            </a:endParaRPr>
          </a:p>
        </p:txBody>
      </p:sp>
      <p:sp>
        <p:nvSpPr>
          <p:cNvPr id="13" name="TextBox 12"/>
          <p:cNvSpPr txBox="1"/>
          <p:nvPr/>
        </p:nvSpPr>
        <p:spPr>
          <a:xfrm>
            <a:off x="8437382" y="1132604"/>
            <a:ext cx="3195294" cy="1815882"/>
          </a:xfrm>
          <a:prstGeom prst="rect">
            <a:avLst/>
          </a:prstGeom>
          <a:noFill/>
        </p:spPr>
        <p:txBody>
          <a:bodyPr wrap="square" rtlCol="0">
            <a:spAutoFit/>
          </a:bodyPr>
          <a:lstStyle/>
          <a:p>
            <a:r>
              <a:rPr lang="en-US" altLang="ko-KR" sz="1600" dirty="0" smtClean="0">
                <a:latin typeface="Arial" panose="020B0604020202020204" pitchFamily="34" charset="0"/>
                <a:cs typeface="Arial" panose="020B0604020202020204" pitchFamily="34" charset="0"/>
              </a:rPr>
              <a:t>They </a:t>
            </a:r>
            <a:r>
              <a:rPr lang="en-US" altLang="ko-KR" sz="1600" dirty="0">
                <a:latin typeface="Arial" panose="020B0604020202020204" pitchFamily="34" charset="0"/>
                <a:cs typeface="Arial" panose="020B0604020202020204" pitchFamily="34" charset="0"/>
              </a:rPr>
              <a:t>works like </a:t>
            </a:r>
            <a:r>
              <a:rPr lang="en-US" altLang="ko-KR" sz="1600" dirty="0" err="1">
                <a:latin typeface="Arial" panose="020B0604020202020204" pitchFamily="34" charset="0"/>
                <a:cs typeface="Arial" panose="020B0604020202020204" pitchFamily="34" charset="0"/>
              </a:rPr>
              <a:t>subcision</a:t>
            </a:r>
            <a:r>
              <a:rPr lang="en-US" altLang="ko-KR" sz="1600" dirty="0">
                <a:latin typeface="Arial" panose="020B0604020202020204" pitchFamily="34" charset="0"/>
                <a:cs typeface="Arial" panose="020B0604020202020204" pitchFamily="34" charset="0"/>
              </a:rPr>
              <a:t> and </a:t>
            </a:r>
            <a:r>
              <a:rPr lang="en-US" altLang="ko-KR" sz="1600" dirty="0" smtClean="0">
                <a:latin typeface="Arial" panose="020B0604020202020204" pitchFamily="34" charset="0"/>
                <a:cs typeface="Arial" panose="020B0604020202020204" pitchFamily="34" charset="0"/>
              </a:rPr>
              <a:t>they are </a:t>
            </a:r>
            <a:r>
              <a:rPr lang="en-US" altLang="ko-KR" sz="1600" dirty="0">
                <a:latin typeface="Arial" panose="020B0604020202020204" pitchFamily="34" charset="0"/>
                <a:cs typeface="Arial" panose="020B0604020202020204" pitchFamily="34" charset="0"/>
              </a:rPr>
              <a:t>filled with neo-collagen thanks to natural body recovery mechanism.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And also pigment can be defected by them. </a:t>
            </a:r>
            <a:endParaRPr lang="en-US" altLang="ko-KR" sz="1600" dirty="0">
              <a:latin typeface="Arial" panose="020B0604020202020204" pitchFamily="34" charset="0"/>
              <a:cs typeface="Arial" panose="020B0604020202020204" pitchFamily="34" charset="0"/>
            </a:endParaRPr>
          </a:p>
          <a:p>
            <a:endParaRPr lang="ko-KR" altLang="en-US" sz="1600" dirty="0">
              <a:latin typeface="Arial" panose="020B0604020202020204" pitchFamily="34" charset="0"/>
              <a:cs typeface="Arial" panose="020B0604020202020204" pitchFamily="34" charset="0"/>
            </a:endParaRPr>
          </a:p>
        </p:txBody>
      </p:sp>
      <p:grpSp>
        <p:nvGrpSpPr>
          <p:cNvPr id="5" name="그룹 4"/>
          <p:cNvGrpSpPr/>
          <p:nvPr/>
        </p:nvGrpSpPr>
        <p:grpSpPr>
          <a:xfrm>
            <a:off x="-1" y="3138570"/>
            <a:ext cx="12192000" cy="3782930"/>
            <a:chOff x="0" y="3075070"/>
            <a:chExt cx="12192000" cy="3782930"/>
          </a:xfrm>
        </p:grpSpPr>
        <p:pic>
          <p:nvPicPr>
            <p:cNvPr id="3" name="그림 2"/>
            <p:cNvPicPr>
              <a:picLocks noChangeAspect="1"/>
            </p:cNvPicPr>
            <p:nvPr/>
          </p:nvPicPr>
          <p:blipFill>
            <a:blip r:embed="rId2"/>
            <a:stretch>
              <a:fillRect/>
            </a:stretch>
          </p:blipFill>
          <p:spPr>
            <a:xfrm>
              <a:off x="371155" y="3075070"/>
              <a:ext cx="10925430" cy="3782930"/>
            </a:xfrm>
            <a:prstGeom prst="rect">
              <a:avLst/>
            </a:prstGeom>
          </p:spPr>
        </p:pic>
        <p:sp>
          <p:nvSpPr>
            <p:cNvPr id="10" name="직사각형 9"/>
            <p:cNvSpPr/>
            <p:nvPr/>
          </p:nvSpPr>
          <p:spPr>
            <a:xfrm>
              <a:off x="0" y="3075070"/>
              <a:ext cx="1238250" cy="37829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4" name="직사각형 13"/>
            <p:cNvSpPr/>
            <p:nvPr/>
          </p:nvSpPr>
          <p:spPr>
            <a:xfrm>
              <a:off x="11296586" y="3075070"/>
              <a:ext cx="895414" cy="37829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5" name="직사각형 14"/>
            <p:cNvSpPr/>
            <p:nvPr/>
          </p:nvSpPr>
          <p:spPr>
            <a:xfrm>
              <a:off x="603552" y="3075070"/>
              <a:ext cx="1238250" cy="382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sp>
        <p:nvSpPr>
          <p:cNvPr id="16" name="TextBox 15"/>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5AD752-76FA-4F11-A027-8F644050944B}"/>
              </a:ext>
            </a:extLst>
          </p:cNvPr>
          <p:cNvSpPr txBox="1"/>
          <p:nvPr/>
        </p:nvSpPr>
        <p:spPr>
          <a:xfrm>
            <a:off x="1002644" y="447642"/>
            <a:ext cx="9106556" cy="584775"/>
          </a:xfrm>
          <a:prstGeom prst="rect">
            <a:avLst/>
          </a:prstGeom>
          <a:noFill/>
        </p:spPr>
        <p:txBody>
          <a:bodyPr wrap="square" rtlCol="0">
            <a:spAutoFit/>
          </a:bodyPr>
          <a:lstStyle/>
          <a:p>
            <a:r>
              <a:rPr lang="en-US" altLang="ko-KR" sz="3200" b="1" dirty="0" smtClean="0">
                <a:solidFill>
                  <a:srgbClr val="0000CC"/>
                </a:solidFill>
                <a:latin typeface="Arial" panose="020B0604020202020204" pitchFamily="34" charset="0"/>
                <a:cs typeface="Arial" panose="020B0604020202020204" pitchFamily="34" charset="0"/>
              </a:rPr>
              <a:t>LIOB Mechanism</a:t>
            </a:r>
            <a:endParaRPr lang="ko-KR" altLang="en-US" sz="30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9692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78001" y="1048816"/>
            <a:ext cx="3817259" cy="2862322"/>
          </a:xfrm>
          <a:prstGeom prst="rect">
            <a:avLst/>
          </a:prstGeom>
        </p:spPr>
        <p:txBody>
          <a:bodyPr wrap="square">
            <a:spAutoFit/>
          </a:bodyPr>
          <a:lstStyle/>
          <a:p>
            <a:pPr algn="ctr">
              <a:defRPr/>
            </a:pPr>
            <a:r>
              <a:rPr lang="en-US" altLang="ko-KR" sz="18000" b="1" dirty="0">
                <a:solidFill>
                  <a:schemeClr val="bg1">
                    <a:lumMod val="85000"/>
                  </a:schemeClr>
                </a:solidFill>
                <a:latin typeface="Arial" panose="020B0604020202020204" pitchFamily="34" charset="0"/>
                <a:cs typeface="Arial" panose="020B0604020202020204" pitchFamily="34" charset="0"/>
              </a:rPr>
              <a:t>Q</a:t>
            </a:r>
          </a:p>
        </p:txBody>
      </p:sp>
      <p:pic>
        <p:nvPicPr>
          <p:cNvPr id="2" name="그림 1"/>
          <p:cNvPicPr>
            <a:picLocks noChangeAspect="1"/>
          </p:cNvPicPr>
          <p:nvPr/>
        </p:nvPicPr>
        <p:blipFill rotWithShape="1">
          <a:blip r:embed="rId2" cstate="email">
            <a:extLst>
              <a:ext uri="{28A0092B-C50C-407E-A947-70E740481C1C}">
                <a14:useLocalDpi xmlns:a14="http://schemas.microsoft.com/office/drawing/2010/main"/>
              </a:ext>
            </a:extLst>
          </a:blip>
          <a:srcRect l="6733" t="-2" r="10961" b="598"/>
          <a:stretch/>
        </p:blipFill>
        <p:spPr>
          <a:xfrm>
            <a:off x="160850" y="165100"/>
            <a:ext cx="6947426" cy="6350926"/>
          </a:xfrm>
          <a:prstGeom prst="rect">
            <a:avLst/>
          </a:prstGeom>
        </p:spPr>
      </p:pic>
      <p:sp>
        <p:nvSpPr>
          <p:cNvPr id="5" name="슬라이드 번호 개체 틀 4">
            <a:extLst>
              <a:ext uri="{FF2B5EF4-FFF2-40B4-BE49-F238E27FC236}">
                <a16:creationId xmlns:a16="http://schemas.microsoft.com/office/drawing/2014/main" id="{C6553AE6-CEB1-495D-95FB-BEEF07FE30C2}"/>
              </a:ext>
            </a:extLst>
          </p:cNvPr>
          <p:cNvSpPr>
            <a:spLocks noGrp="1"/>
          </p:cNvSpPr>
          <p:nvPr>
            <p:ph type="sldNum" sz="quarter" idx="12"/>
          </p:nvPr>
        </p:nvSpPr>
        <p:spPr/>
        <p:txBody>
          <a:bodyPr/>
          <a:lstStyle/>
          <a:p>
            <a:fld id="{D1072580-2DB5-4C88-A673-DFAD08CE5410}" type="slidenum">
              <a:rPr lang="ko-KR" altLang="en-US" smtClean="0"/>
              <a:t>104</a:t>
            </a:fld>
            <a:endParaRPr lang="ko-KR" altLang="en-US"/>
          </a:p>
        </p:txBody>
      </p:sp>
      <p:sp>
        <p:nvSpPr>
          <p:cNvPr id="7" name="TextBox 6"/>
          <p:cNvSpPr txBox="1"/>
          <p:nvPr/>
        </p:nvSpPr>
        <p:spPr>
          <a:xfrm>
            <a:off x="7612577" y="2519549"/>
            <a:ext cx="4528624" cy="2523768"/>
          </a:xfrm>
          <a:prstGeom prst="rect">
            <a:avLst/>
          </a:prstGeom>
          <a:noFill/>
        </p:spPr>
        <p:txBody>
          <a:bodyPr wrap="square" rtlCol="0">
            <a:spAutoFit/>
          </a:bodyPr>
          <a:lstStyle/>
          <a:p>
            <a:r>
              <a:rPr lang="en-US" altLang="ko-KR" b="1" dirty="0">
                <a:solidFill>
                  <a:schemeClr val="tx1">
                    <a:lumMod val="85000"/>
                    <a:lumOff val="15000"/>
                  </a:schemeClr>
                </a:solidFill>
                <a:latin typeface="Arial" panose="020B0604020202020204" pitchFamily="34" charset="0"/>
                <a:cs typeface="Arial" panose="020B0604020202020204" pitchFamily="34" charset="0"/>
              </a:rPr>
              <a:t>What is </a:t>
            </a:r>
            <a:r>
              <a:rPr lang="en-US" altLang="ko-KR" sz="2400" b="1" dirty="0">
                <a:solidFill>
                  <a:srgbClr val="0070C0"/>
                </a:solidFill>
                <a:latin typeface="Arial" panose="020B0604020202020204" pitchFamily="34" charset="0"/>
                <a:cs typeface="Arial" panose="020B0604020202020204" pitchFamily="34" charset="0"/>
              </a:rPr>
              <a:t>LIOB</a:t>
            </a:r>
            <a:r>
              <a:rPr lang="en-US" altLang="ko-KR" b="1" dirty="0">
                <a:solidFill>
                  <a:schemeClr val="tx1">
                    <a:lumMod val="85000"/>
                    <a:lumOff val="15000"/>
                  </a:schemeClr>
                </a:solidFill>
                <a:latin typeface="Arial" panose="020B0604020202020204" pitchFamily="34" charset="0"/>
                <a:cs typeface="Arial" panose="020B0604020202020204" pitchFamily="34" charset="0"/>
              </a:rPr>
              <a:t>, </a:t>
            </a:r>
            <a:endParaRPr lang="en-US" altLang="ko-KR" b="1" dirty="0" smtClean="0">
              <a:solidFill>
                <a:schemeClr val="tx1">
                  <a:lumMod val="85000"/>
                  <a:lumOff val="15000"/>
                </a:schemeClr>
              </a:solidFill>
              <a:latin typeface="Arial" panose="020B0604020202020204" pitchFamily="34" charset="0"/>
              <a:cs typeface="Arial" panose="020B0604020202020204" pitchFamily="34" charset="0"/>
            </a:endParaRPr>
          </a:p>
          <a:p>
            <a:r>
              <a:rPr lang="en-US" altLang="ko-KR" b="1" dirty="0" smtClean="0">
                <a:solidFill>
                  <a:schemeClr val="tx1">
                    <a:lumMod val="85000"/>
                    <a:lumOff val="15000"/>
                  </a:schemeClr>
                </a:solidFill>
                <a:latin typeface="Arial" panose="020B0604020202020204" pitchFamily="34" charset="0"/>
                <a:cs typeface="Arial" panose="020B0604020202020204" pitchFamily="34" charset="0"/>
              </a:rPr>
              <a:t>Laser </a:t>
            </a:r>
            <a:r>
              <a:rPr lang="en-US" altLang="ko-KR" b="1" dirty="0">
                <a:solidFill>
                  <a:schemeClr val="tx1">
                    <a:lumMod val="85000"/>
                    <a:lumOff val="15000"/>
                  </a:schemeClr>
                </a:solidFill>
                <a:latin typeface="Arial" panose="020B0604020202020204" pitchFamily="34" charset="0"/>
                <a:cs typeface="Arial" panose="020B0604020202020204" pitchFamily="34" charset="0"/>
              </a:rPr>
              <a:t>Induced Optical Breakdown?</a:t>
            </a:r>
          </a:p>
          <a:p>
            <a:endParaRPr lang="en-US" altLang="ko-KR"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When high power short pulse laser is emitted,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Plasma </a:t>
            </a:r>
            <a:r>
              <a:rPr lang="en-US" altLang="ko-KR" sz="1600" dirty="0">
                <a:latin typeface="Arial" panose="020B0604020202020204" pitchFamily="34" charset="0"/>
                <a:cs typeface="Arial" panose="020B0604020202020204" pitchFamily="34" charset="0"/>
              </a:rPr>
              <a:t>is generated with cavitation sensation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by </a:t>
            </a:r>
            <a:r>
              <a:rPr lang="en-US" altLang="ko-KR" sz="1600" dirty="0">
                <a:latin typeface="Arial" panose="020B0604020202020204" pitchFamily="34" charset="0"/>
                <a:cs typeface="Arial" panose="020B0604020202020204" pitchFamily="34" charset="0"/>
              </a:rPr>
              <a:t>multiphoton in dermis. At that moment,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shock </a:t>
            </a:r>
            <a:r>
              <a:rPr lang="en-US" altLang="ko-KR" sz="1600" dirty="0">
                <a:latin typeface="Arial" panose="020B0604020202020204" pitchFamily="34" charset="0"/>
                <a:cs typeface="Arial" panose="020B0604020202020204" pitchFamily="34" charset="0"/>
              </a:rPr>
              <a:t>wave is generated and it break tissue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down </a:t>
            </a:r>
            <a:r>
              <a:rPr lang="en-US" altLang="ko-KR" sz="1600" dirty="0">
                <a:latin typeface="Arial" panose="020B0604020202020204" pitchFamily="34" charset="0"/>
                <a:cs typeface="Arial" panose="020B0604020202020204" pitchFamily="34" charset="0"/>
              </a:rPr>
              <a:t>in dermis and neo-collagen is generated </a:t>
            </a:r>
            <a:endParaRPr lang="en-US" altLang="ko-KR" sz="1600" dirty="0" smtClean="0">
              <a:latin typeface="Arial" panose="020B0604020202020204" pitchFamily="34" charset="0"/>
              <a:cs typeface="Arial" panose="020B0604020202020204" pitchFamily="34" charset="0"/>
            </a:endParaRPr>
          </a:p>
          <a:p>
            <a:r>
              <a:rPr lang="en-US" altLang="ko-KR" sz="1600" dirty="0" smtClean="0">
                <a:latin typeface="Arial" panose="020B0604020202020204" pitchFamily="34" charset="0"/>
                <a:cs typeface="Arial" panose="020B0604020202020204" pitchFamily="34" charset="0"/>
              </a:rPr>
              <a:t>as </a:t>
            </a:r>
            <a:r>
              <a:rPr lang="en-US" altLang="ko-KR" sz="1600" dirty="0">
                <a:latin typeface="Arial" panose="020B0604020202020204" pitchFamily="34" charset="0"/>
                <a:cs typeface="Arial" panose="020B0604020202020204" pitchFamily="34" charset="0"/>
              </a:rPr>
              <a:t>the natural skin recovery mechanism.</a:t>
            </a:r>
            <a:r>
              <a:rPr lang="en-US" altLang="ko-KR"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531154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p:cNvGrpSpPr/>
          <p:nvPr/>
        </p:nvGrpSpPr>
        <p:grpSpPr>
          <a:xfrm>
            <a:off x="3084743" y="1876714"/>
            <a:ext cx="5688772" cy="2403788"/>
            <a:chOff x="3084743" y="1295689"/>
            <a:chExt cx="5688772" cy="2403788"/>
          </a:xfrm>
        </p:grpSpPr>
        <p:grpSp>
          <p:nvGrpSpPr>
            <p:cNvPr id="12" name="그룹 11"/>
            <p:cNvGrpSpPr/>
            <p:nvPr/>
          </p:nvGrpSpPr>
          <p:grpSpPr>
            <a:xfrm>
              <a:off x="3084743" y="1339245"/>
              <a:ext cx="1367415" cy="2360232"/>
              <a:chOff x="3084743" y="1101120"/>
              <a:chExt cx="1367415" cy="2360232"/>
            </a:xfrm>
          </p:grpSpPr>
          <p:pic>
            <p:nvPicPr>
              <p:cNvPr id="2" name="그림 1" descr="181221-4 100x.jpg"/>
              <p:cNvPicPr>
                <a:picLocks noChangeAspect="1"/>
              </p:cNvPicPr>
              <p:nvPr/>
            </p:nvPicPr>
            <p:blipFill>
              <a:blip r:embed="rId2" cstate="print"/>
              <a:stretch>
                <a:fillRect/>
              </a:stretch>
            </p:blipFill>
            <p:spPr>
              <a:xfrm rot="16200000">
                <a:off x="2726834" y="1459029"/>
                <a:ext cx="2083233" cy="1367415"/>
              </a:xfrm>
              <a:prstGeom prst="rect">
                <a:avLst/>
              </a:prstGeom>
            </p:spPr>
          </p:pic>
          <p:sp>
            <p:nvSpPr>
              <p:cNvPr id="5" name="TextBox 4"/>
              <p:cNvSpPr txBox="1"/>
              <p:nvPr/>
            </p:nvSpPr>
            <p:spPr>
              <a:xfrm>
                <a:off x="3524633" y="3184353"/>
                <a:ext cx="487634" cy="276999"/>
              </a:xfrm>
              <a:prstGeom prst="rect">
                <a:avLst/>
              </a:prstGeom>
              <a:noFill/>
            </p:spPr>
            <p:txBody>
              <a:bodyPr wrap="none" rtlCol="0">
                <a:spAutoFit/>
              </a:bodyPr>
              <a:lstStyle/>
              <a:p>
                <a:r>
                  <a:rPr lang="en-US" altLang="ko-KR" sz="1200" dirty="0"/>
                  <a:t>100x</a:t>
                </a:r>
                <a:endParaRPr lang="ko-KR" altLang="en-US" sz="1200" dirty="0"/>
              </a:p>
            </p:txBody>
          </p:sp>
        </p:grpSp>
        <p:grpSp>
          <p:nvGrpSpPr>
            <p:cNvPr id="13" name="그룹 12"/>
            <p:cNvGrpSpPr/>
            <p:nvPr/>
          </p:nvGrpSpPr>
          <p:grpSpPr>
            <a:xfrm>
              <a:off x="5264713" y="1295689"/>
              <a:ext cx="1367416" cy="2403788"/>
              <a:chOff x="5264713" y="1057564"/>
              <a:chExt cx="1367416" cy="2403788"/>
            </a:xfrm>
          </p:grpSpPr>
          <p:pic>
            <p:nvPicPr>
              <p:cNvPr id="3" name="그림 2" descr="181221-4 200x.jpg"/>
              <p:cNvPicPr>
                <a:picLocks noChangeAspect="1"/>
              </p:cNvPicPr>
              <p:nvPr/>
            </p:nvPicPr>
            <p:blipFill>
              <a:blip r:embed="rId3" cstate="print"/>
              <a:stretch>
                <a:fillRect/>
              </a:stretch>
            </p:blipFill>
            <p:spPr>
              <a:xfrm rot="16200000">
                <a:off x="4906804" y="1415473"/>
                <a:ext cx="2083234" cy="1367416"/>
              </a:xfrm>
              <a:prstGeom prst="rect">
                <a:avLst/>
              </a:prstGeom>
            </p:spPr>
          </p:pic>
          <p:sp>
            <p:nvSpPr>
              <p:cNvPr id="6" name="TextBox 5"/>
              <p:cNvSpPr txBox="1"/>
              <p:nvPr/>
            </p:nvSpPr>
            <p:spPr>
              <a:xfrm>
                <a:off x="5704604" y="3184353"/>
                <a:ext cx="487634" cy="276999"/>
              </a:xfrm>
              <a:prstGeom prst="rect">
                <a:avLst/>
              </a:prstGeom>
              <a:noFill/>
            </p:spPr>
            <p:txBody>
              <a:bodyPr wrap="none" rtlCol="0">
                <a:spAutoFit/>
              </a:bodyPr>
              <a:lstStyle/>
              <a:p>
                <a:r>
                  <a:rPr lang="en-US" altLang="ko-KR" sz="1200" dirty="0"/>
                  <a:t>200x</a:t>
                </a:r>
                <a:endParaRPr lang="ko-KR" altLang="en-US" sz="1200" dirty="0"/>
              </a:p>
            </p:txBody>
          </p:sp>
        </p:grpSp>
        <p:grpSp>
          <p:nvGrpSpPr>
            <p:cNvPr id="14" name="그룹 13"/>
            <p:cNvGrpSpPr/>
            <p:nvPr/>
          </p:nvGrpSpPr>
          <p:grpSpPr>
            <a:xfrm>
              <a:off x="7406099" y="1295689"/>
              <a:ext cx="1367416" cy="2371956"/>
              <a:chOff x="7406099" y="1057564"/>
              <a:chExt cx="1367416" cy="2371956"/>
            </a:xfrm>
          </p:grpSpPr>
          <p:pic>
            <p:nvPicPr>
              <p:cNvPr id="4" name="그림 3" descr="181221-4 400x.jpg"/>
              <p:cNvPicPr>
                <a:picLocks noChangeAspect="1"/>
              </p:cNvPicPr>
              <p:nvPr/>
            </p:nvPicPr>
            <p:blipFill>
              <a:blip r:embed="rId4" cstate="print"/>
              <a:stretch>
                <a:fillRect/>
              </a:stretch>
            </p:blipFill>
            <p:spPr>
              <a:xfrm rot="16200000">
                <a:off x="7048190" y="1415473"/>
                <a:ext cx="2083234" cy="1367416"/>
              </a:xfrm>
              <a:prstGeom prst="rect">
                <a:avLst/>
              </a:prstGeom>
            </p:spPr>
          </p:pic>
          <p:sp>
            <p:nvSpPr>
              <p:cNvPr id="7" name="TextBox 6"/>
              <p:cNvSpPr txBox="1"/>
              <p:nvPr/>
            </p:nvSpPr>
            <p:spPr>
              <a:xfrm>
                <a:off x="7689757" y="3152521"/>
                <a:ext cx="800099" cy="276999"/>
              </a:xfrm>
              <a:prstGeom prst="rect">
                <a:avLst/>
              </a:prstGeom>
              <a:noFill/>
            </p:spPr>
            <p:txBody>
              <a:bodyPr wrap="square" rtlCol="0">
                <a:spAutoFit/>
              </a:bodyPr>
              <a:lstStyle/>
              <a:p>
                <a:pPr algn="ctr"/>
                <a:r>
                  <a:rPr lang="en-US" altLang="ko-KR" sz="1200" dirty="0"/>
                  <a:t>400x</a:t>
                </a:r>
                <a:endParaRPr lang="ko-KR" altLang="en-US" sz="1200" dirty="0"/>
              </a:p>
            </p:txBody>
          </p:sp>
        </p:grpSp>
      </p:grpSp>
      <p:sp>
        <p:nvSpPr>
          <p:cNvPr id="8" name="직사각형 7"/>
          <p:cNvSpPr/>
          <p:nvPr/>
        </p:nvSpPr>
        <p:spPr>
          <a:xfrm>
            <a:off x="1421991" y="382919"/>
            <a:ext cx="9673357" cy="1077218"/>
          </a:xfrm>
          <a:prstGeom prst="rect">
            <a:avLst/>
          </a:prstGeom>
        </p:spPr>
        <p:txBody>
          <a:bodyPr wrap="square">
            <a:spAutoFit/>
          </a:bodyPr>
          <a:lstStyle/>
          <a:p>
            <a:r>
              <a:rPr lang="en-US" altLang="ko-KR" sz="3200" b="1" dirty="0" err="1" smtClean="0">
                <a:solidFill>
                  <a:schemeClr val="tx1">
                    <a:lumMod val="85000"/>
                    <a:lumOff val="15000"/>
                  </a:schemeClr>
                </a:solidFill>
                <a:latin typeface="Arial" panose="020B0604020202020204" pitchFamily="34" charset="0"/>
                <a:cs typeface="Arial" panose="020B0604020202020204" pitchFamily="34" charset="0"/>
              </a:rPr>
              <a:t>Finebeam</a:t>
            </a:r>
            <a:r>
              <a:rPr lang="en-US" altLang="ko-KR" sz="3200" b="1" dirty="0" smtClean="0">
                <a:solidFill>
                  <a:schemeClr val="tx1">
                    <a:lumMod val="85000"/>
                    <a:lumOff val="15000"/>
                  </a:schemeClr>
                </a:solidFill>
                <a:latin typeface="Arial" panose="020B0604020202020204" pitchFamily="34" charset="0"/>
                <a:cs typeface="Arial" panose="020B0604020202020204" pitchFamily="34" charset="0"/>
              </a:rPr>
              <a:t> Clinically </a:t>
            </a:r>
            <a:r>
              <a:rPr lang="en-US" altLang="ko-KR" sz="3200" b="1" dirty="0">
                <a:solidFill>
                  <a:schemeClr val="tx1">
                    <a:lumMod val="85000"/>
                    <a:lumOff val="15000"/>
                  </a:schemeClr>
                </a:solidFill>
                <a:latin typeface="Arial" panose="020B0604020202020204" pitchFamily="34" charset="0"/>
                <a:cs typeface="Arial" panose="020B0604020202020204" pitchFamily="34" charset="0"/>
              </a:rPr>
              <a:t>proven LIOB(laser-induced optical breakdown) </a:t>
            </a:r>
            <a:r>
              <a:rPr lang="en-US" altLang="ko-KR" sz="3200" b="1" dirty="0" smtClean="0">
                <a:solidFill>
                  <a:schemeClr val="tx1">
                    <a:lumMod val="85000"/>
                    <a:lumOff val="15000"/>
                  </a:schemeClr>
                </a:solidFill>
                <a:latin typeface="Arial" panose="020B0604020202020204" pitchFamily="34" charset="0"/>
                <a:cs typeface="Arial" panose="020B0604020202020204" pitchFamily="34" charset="0"/>
              </a:rPr>
              <a:t>effect for </a:t>
            </a:r>
            <a:r>
              <a:rPr lang="en-US" altLang="ko-KR" sz="3200" b="1" dirty="0">
                <a:solidFill>
                  <a:schemeClr val="tx1">
                    <a:lumMod val="85000"/>
                    <a:lumOff val="15000"/>
                  </a:schemeClr>
                </a:solidFill>
                <a:latin typeface="Arial" panose="020B0604020202020204" pitchFamily="34" charset="0"/>
                <a:cs typeface="Arial" panose="020B0604020202020204" pitchFamily="34" charset="0"/>
              </a:rPr>
              <a:t>S</a:t>
            </a:r>
            <a:r>
              <a:rPr lang="en-US" altLang="ko-KR" sz="3200" b="1" dirty="0" smtClean="0">
                <a:solidFill>
                  <a:schemeClr val="tx1">
                    <a:lumMod val="85000"/>
                    <a:lumOff val="15000"/>
                  </a:schemeClr>
                </a:solidFill>
                <a:latin typeface="Arial" panose="020B0604020202020204" pitchFamily="34" charset="0"/>
                <a:cs typeface="Arial" panose="020B0604020202020204" pitchFamily="34" charset="0"/>
              </a:rPr>
              <a:t>kin </a:t>
            </a:r>
            <a:r>
              <a:rPr lang="en-US" altLang="ko-KR" sz="3200" b="1" dirty="0">
                <a:solidFill>
                  <a:schemeClr val="tx1">
                    <a:lumMod val="85000"/>
                    <a:lumOff val="15000"/>
                  </a:schemeClr>
                </a:solidFill>
                <a:latin typeface="Arial" panose="020B0604020202020204" pitchFamily="34" charset="0"/>
                <a:cs typeface="Arial" panose="020B0604020202020204" pitchFamily="34" charset="0"/>
              </a:rPr>
              <a:t>R</a:t>
            </a:r>
            <a:r>
              <a:rPr lang="en-US" altLang="ko-KR" sz="3200" b="1" dirty="0" smtClean="0">
                <a:solidFill>
                  <a:schemeClr val="tx1">
                    <a:lumMod val="85000"/>
                    <a:lumOff val="15000"/>
                  </a:schemeClr>
                </a:solidFill>
                <a:latin typeface="Arial" panose="020B0604020202020204" pitchFamily="34" charset="0"/>
                <a:cs typeface="Arial" panose="020B0604020202020204" pitchFamily="34" charset="0"/>
              </a:rPr>
              <a:t>ejuvenation</a:t>
            </a:r>
            <a:endParaRPr lang="en-US" altLang="ko-KR"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TextBox 8"/>
          <p:cNvSpPr txBox="1"/>
          <p:nvPr/>
        </p:nvSpPr>
        <p:spPr>
          <a:xfrm>
            <a:off x="6432570" y="1612416"/>
            <a:ext cx="3456147" cy="246221"/>
          </a:xfrm>
          <a:prstGeom prst="rect">
            <a:avLst/>
          </a:prstGeom>
          <a:noFill/>
        </p:spPr>
        <p:txBody>
          <a:bodyPr wrap="square" rtlCol="0">
            <a:spAutoFit/>
          </a:bodyPr>
          <a:lstStyle/>
          <a:p>
            <a:r>
              <a:rPr lang="en-US" altLang="ko-KR" sz="1000" b="1" dirty="0" smtClean="0">
                <a:solidFill>
                  <a:schemeClr val="tx1">
                    <a:lumMod val="85000"/>
                    <a:lumOff val="15000"/>
                  </a:schemeClr>
                </a:solidFill>
              </a:rPr>
              <a:t>Histology picture tested </a:t>
            </a:r>
            <a:r>
              <a:rPr lang="en-US" altLang="ko-KR" sz="1000" b="1" dirty="0">
                <a:solidFill>
                  <a:schemeClr val="tx1">
                    <a:lumMod val="85000"/>
                    <a:lumOff val="15000"/>
                  </a:schemeClr>
                </a:solidFill>
              </a:rPr>
              <a:t>by </a:t>
            </a:r>
            <a:r>
              <a:rPr lang="en-US" altLang="ko-KR" sz="1000" b="1" dirty="0" err="1" smtClean="0">
                <a:solidFill>
                  <a:schemeClr val="tx1">
                    <a:lumMod val="85000"/>
                    <a:lumOff val="15000"/>
                  </a:schemeClr>
                </a:solidFill>
              </a:rPr>
              <a:t>Finebeam</a:t>
            </a:r>
            <a:r>
              <a:rPr lang="en-US" altLang="ko-KR" sz="1000" b="1" dirty="0" smtClean="0">
                <a:solidFill>
                  <a:schemeClr val="tx1">
                    <a:lumMod val="85000"/>
                    <a:lumOff val="15000"/>
                  </a:schemeClr>
                </a:solidFill>
              </a:rPr>
              <a:t> MLA</a:t>
            </a:r>
            <a:endParaRPr lang="ko-KR" altLang="en-US" sz="1000" b="1" dirty="0">
              <a:solidFill>
                <a:schemeClr val="tx1">
                  <a:lumMod val="85000"/>
                  <a:lumOff val="15000"/>
                </a:schemeClr>
              </a:solidFill>
            </a:endParaRPr>
          </a:p>
        </p:txBody>
      </p:sp>
      <p:sp>
        <p:nvSpPr>
          <p:cNvPr id="10" name="TextBox 9"/>
          <p:cNvSpPr txBox="1"/>
          <p:nvPr/>
        </p:nvSpPr>
        <p:spPr>
          <a:xfrm>
            <a:off x="456234" y="4381207"/>
            <a:ext cx="11705914" cy="1938992"/>
          </a:xfrm>
          <a:prstGeom prst="rect">
            <a:avLst/>
          </a:prstGeom>
          <a:noFill/>
        </p:spPr>
        <p:txBody>
          <a:bodyPr wrap="square" rtlCol="0">
            <a:spAutoFit/>
          </a:bodyPr>
          <a:lstStyle/>
          <a:p>
            <a:r>
              <a:rPr lang="en-US" altLang="ko-KR" sz="1500" b="1" dirty="0" smtClean="0">
                <a:solidFill>
                  <a:srgbClr val="0070C0"/>
                </a:solidFill>
                <a:latin typeface="Arial" panose="020B0604020202020204" pitchFamily="34" charset="0"/>
                <a:cs typeface="Arial" panose="020B0604020202020204" pitchFamily="34" charset="0"/>
              </a:rPr>
              <a:t>How </a:t>
            </a:r>
            <a:r>
              <a:rPr lang="en-US" altLang="ko-KR" sz="1500" b="1" dirty="0" err="1" smtClean="0">
                <a:solidFill>
                  <a:srgbClr val="0070C0"/>
                </a:solidFill>
                <a:latin typeface="Arial" panose="020B0604020202020204" pitchFamily="34" charset="0"/>
                <a:cs typeface="Arial" panose="020B0604020202020204" pitchFamily="34" charset="0"/>
              </a:rPr>
              <a:t>Finebeam</a:t>
            </a:r>
            <a:r>
              <a:rPr lang="en-US" altLang="ko-KR" sz="1500" b="1" dirty="0" smtClean="0">
                <a:solidFill>
                  <a:srgbClr val="0070C0"/>
                </a:solidFill>
                <a:latin typeface="Arial" panose="020B0604020202020204" pitchFamily="34" charset="0"/>
                <a:cs typeface="Arial" panose="020B0604020202020204" pitchFamily="34" charset="0"/>
              </a:rPr>
              <a:t> can realize high quality LIOB sensation?</a:t>
            </a:r>
          </a:p>
          <a:p>
            <a:endParaRPr lang="en-US" altLang="ko-KR" sz="1500" dirty="0" smtClean="0">
              <a:solidFill>
                <a:srgbClr val="0070C0"/>
              </a:solidFill>
              <a:latin typeface="Arial" panose="020B0604020202020204" pitchFamily="34" charset="0"/>
              <a:cs typeface="Arial" panose="020B0604020202020204" pitchFamily="34" charset="0"/>
            </a:endParaRPr>
          </a:p>
          <a:p>
            <a:r>
              <a:rPr lang="en-US" altLang="ko-KR" sz="1500" dirty="0" smtClean="0">
                <a:latin typeface="Arial" panose="020B0604020202020204" pitchFamily="34" charset="0"/>
                <a:cs typeface="Arial" panose="020B0604020202020204" pitchFamily="34" charset="0"/>
              </a:rPr>
              <a:t>1</a:t>
            </a:r>
            <a:r>
              <a:rPr lang="en-US" altLang="ko-KR" sz="1500" b="1" dirty="0" smtClean="0">
                <a:latin typeface="Arial" panose="020B0604020202020204" pitchFamily="34" charset="0"/>
                <a:cs typeface="Arial" panose="020B0604020202020204" pitchFamily="34" charset="0"/>
              </a:rPr>
              <a:t>. High power thanks to high quality resonator</a:t>
            </a:r>
            <a:r>
              <a:rPr lang="en-US" altLang="ko-KR" sz="1500" dirty="0" smtClean="0">
                <a:latin typeface="Arial" panose="020B0604020202020204" pitchFamily="34" charset="0"/>
                <a:cs typeface="Arial" panose="020B0604020202020204" pitchFamily="34" charset="0"/>
              </a:rPr>
              <a:t>: With our advanced </a:t>
            </a:r>
            <a:r>
              <a:rPr lang="en-US" altLang="ko-KR" sz="1500" dirty="0">
                <a:solidFill>
                  <a:srgbClr val="0000FF"/>
                </a:solidFill>
                <a:latin typeface="Arial" panose="020B0604020202020204" pitchFamily="34" charset="0"/>
                <a:cs typeface="Arial" panose="020B0604020202020204" pitchFamily="34" charset="0"/>
              </a:rPr>
              <a:t>resonator technology </a:t>
            </a:r>
            <a:r>
              <a:rPr lang="en-US" altLang="ko-KR" sz="1500" dirty="0">
                <a:latin typeface="Arial" panose="020B0604020202020204" pitchFamily="34" charset="0"/>
                <a:cs typeface="Arial" panose="020B0604020202020204" pitchFamily="34" charset="0"/>
              </a:rPr>
              <a:t>and a </a:t>
            </a:r>
            <a:r>
              <a:rPr lang="en-US" altLang="ko-KR" sz="1500" dirty="0">
                <a:solidFill>
                  <a:srgbClr val="0000FF"/>
                </a:solidFill>
                <a:latin typeface="Arial" panose="020B0604020202020204" pitchFamily="34" charset="0"/>
                <a:cs typeface="Arial" panose="020B0604020202020204" pitchFamily="34" charset="0"/>
              </a:rPr>
              <a:t>specially designed arm</a:t>
            </a:r>
            <a:r>
              <a:rPr lang="en-US" altLang="ko-KR" sz="1500" dirty="0">
                <a:latin typeface="Arial" panose="020B0604020202020204" pitchFamily="34" charset="0"/>
                <a:cs typeface="Arial" panose="020B0604020202020204" pitchFamily="34" charset="0"/>
              </a:rPr>
              <a:t>, there is almost no energy loss passing the laser arm from a resonator to the end of the </a:t>
            </a:r>
            <a:r>
              <a:rPr lang="en-US" altLang="ko-KR" sz="1500" dirty="0" smtClean="0">
                <a:latin typeface="Arial" panose="020B0604020202020204" pitchFamily="34" charset="0"/>
                <a:cs typeface="Arial" panose="020B0604020202020204" pitchFamily="34" charset="0"/>
              </a:rPr>
              <a:t>arm. </a:t>
            </a:r>
          </a:p>
          <a:p>
            <a:r>
              <a:rPr lang="en-US" altLang="ko-KR" sz="1500" dirty="0" smtClean="0">
                <a:latin typeface="Arial" panose="020B0604020202020204" pitchFamily="34" charset="0"/>
                <a:cs typeface="Arial" panose="020B0604020202020204" pitchFamily="34" charset="0"/>
              </a:rPr>
              <a:t>The display power is the real output power from the end of arm. </a:t>
            </a:r>
            <a:endParaRPr lang="en-US" altLang="ko-KR" sz="1500" dirty="0">
              <a:latin typeface="Arial" panose="020B0604020202020204" pitchFamily="34" charset="0"/>
              <a:cs typeface="Arial" panose="020B0604020202020204" pitchFamily="34" charset="0"/>
            </a:endParaRPr>
          </a:p>
          <a:p>
            <a:r>
              <a:rPr lang="en-US" altLang="ko-KR" sz="1500" dirty="0" smtClean="0">
                <a:latin typeface="Arial" panose="020B0604020202020204" pitchFamily="34" charset="0"/>
                <a:cs typeface="Arial" panose="020B0604020202020204" pitchFamily="34" charset="0"/>
              </a:rPr>
              <a:t>LIOB</a:t>
            </a:r>
            <a:r>
              <a:rPr lang="en-US" altLang="ko-KR" sz="1500" dirty="0">
                <a:latin typeface="Arial" panose="020B0604020202020204" pitchFamily="34" charset="0"/>
                <a:cs typeface="Arial" panose="020B0604020202020204" pitchFamily="34" charset="0"/>
              </a:rPr>
              <a:t> </a:t>
            </a:r>
            <a:r>
              <a:rPr lang="en-US" altLang="ko-KR" sz="1500" dirty="0" smtClean="0">
                <a:latin typeface="Arial" panose="020B0604020202020204" pitchFamily="34" charset="0"/>
                <a:cs typeface="Arial" panose="020B0604020202020204" pitchFamily="34" charset="0"/>
              </a:rPr>
              <a:t>requires high power however as the reason of energy loss in the pass of resonator to end of laser arm so </a:t>
            </a:r>
          </a:p>
          <a:p>
            <a:r>
              <a:rPr lang="en-US" altLang="ko-KR" sz="1500" dirty="0" smtClean="0">
                <a:latin typeface="Arial" panose="020B0604020202020204" pitchFamily="34" charset="0"/>
                <a:cs typeface="Arial" panose="020B0604020202020204" pitchFamily="34" charset="0"/>
              </a:rPr>
              <a:t>many of other QSW lasers can’t make good LIOB effect. </a:t>
            </a:r>
          </a:p>
          <a:p>
            <a:r>
              <a:rPr lang="en-US" altLang="ko-KR" sz="1500" dirty="0" smtClean="0">
                <a:latin typeface="Arial" panose="020B0604020202020204" pitchFamily="34" charset="0"/>
                <a:cs typeface="Arial" panose="020B0604020202020204" pitchFamily="34" charset="0"/>
              </a:rPr>
              <a:t>2. </a:t>
            </a:r>
            <a:r>
              <a:rPr lang="en-US" altLang="ko-KR" sz="1500" b="1" dirty="0" smtClean="0">
                <a:latin typeface="Arial" panose="020B0604020202020204" pitchFamily="34" charset="0"/>
                <a:cs typeface="Arial" panose="020B0604020202020204" pitchFamily="34" charset="0"/>
              </a:rPr>
              <a:t>PICO laser MLA Hand piece</a:t>
            </a:r>
            <a:r>
              <a:rPr lang="en-US" altLang="ko-KR" sz="1500" dirty="0" smtClean="0">
                <a:latin typeface="Arial" panose="020B0604020202020204" pitchFamily="34" charset="0"/>
                <a:cs typeface="Arial" panose="020B0604020202020204" pitchFamily="34" charset="0"/>
              </a:rPr>
              <a:t>: We supply high performance good quality MLA </a:t>
            </a:r>
            <a:r>
              <a:rPr lang="en-US" altLang="ko-KR" sz="1500" dirty="0" err="1" smtClean="0">
                <a:latin typeface="Arial" panose="020B0604020202020204" pitchFamily="34" charset="0"/>
                <a:cs typeface="Arial" panose="020B0604020202020204" pitchFamily="34" charset="0"/>
              </a:rPr>
              <a:t>Handpiece</a:t>
            </a:r>
            <a:r>
              <a:rPr lang="en-US" altLang="ko-KR" sz="1500" dirty="0" smtClean="0">
                <a:latin typeface="Arial" panose="020B0604020202020204" pitchFamily="34" charset="0"/>
                <a:cs typeface="Arial" panose="020B0604020202020204" pitchFamily="34" charset="0"/>
              </a:rPr>
              <a:t> which is the PICO Laser MLA Hand piece.  </a:t>
            </a:r>
            <a:endParaRPr lang="ko-KR" altLang="en-US" sz="1500" dirty="0" smtClean="0">
              <a:latin typeface="Arial" panose="020B0604020202020204" pitchFamily="34" charset="0"/>
              <a:cs typeface="Arial" panose="020B0604020202020204" pitchFamily="34" charset="0"/>
            </a:endParaRPr>
          </a:p>
        </p:txBody>
      </p:sp>
      <p:sp>
        <p:nvSpPr>
          <p:cNvPr id="11" name="슬라이드 번호 개체 틀 10"/>
          <p:cNvSpPr>
            <a:spLocks noGrp="1"/>
          </p:cNvSpPr>
          <p:nvPr>
            <p:ph type="sldNum" sz="quarter" idx="12"/>
          </p:nvPr>
        </p:nvSpPr>
        <p:spPr/>
        <p:txBody>
          <a:bodyPr/>
          <a:lstStyle/>
          <a:p>
            <a:fld id="{5346BCD7-B500-49C0-8935-9892FDE1CF6E}" type="slidenum">
              <a:rPr lang="ko-KR" altLang="en-US" smtClean="0"/>
              <a:t>105</a:t>
            </a:fld>
            <a:endParaRPr lang="ko-KR" altLang="en-US"/>
          </a:p>
        </p:txBody>
      </p:sp>
    </p:spTree>
    <p:extLst>
      <p:ext uri="{BB962C8B-B14F-4D97-AF65-F5344CB8AC3E}">
        <p14:creationId xmlns:p14="http://schemas.microsoft.com/office/powerpoint/2010/main" val="5494433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749301" y="1303841"/>
            <a:ext cx="4954244" cy="4625737"/>
          </a:xfrm>
          <a:prstGeom prst="rect">
            <a:avLst/>
          </a:prstGeom>
        </p:spPr>
      </p:pic>
      <p:sp>
        <p:nvSpPr>
          <p:cNvPr id="3" name="TextBox 2"/>
          <p:cNvSpPr txBox="1"/>
          <p:nvPr/>
        </p:nvSpPr>
        <p:spPr>
          <a:xfrm>
            <a:off x="6185423" y="2136481"/>
            <a:ext cx="5382706" cy="1200329"/>
          </a:xfrm>
          <a:prstGeom prst="rect">
            <a:avLst/>
          </a:prstGeom>
          <a:noFill/>
        </p:spPr>
        <p:txBody>
          <a:bodyPr wrap="square" rtlCol="0">
            <a:spAutoFit/>
          </a:bodyPr>
          <a:lstStyle/>
          <a:p>
            <a:pPr algn="ctr"/>
            <a:r>
              <a:rPr lang="en-US" altLang="ko-KR" sz="2400" dirty="0" smtClean="0">
                <a:solidFill>
                  <a:schemeClr val="tx1">
                    <a:lumMod val="85000"/>
                    <a:lumOff val="15000"/>
                  </a:schemeClr>
                </a:solidFill>
                <a:latin typeface="Arial" panose="020B0604020202020204" pitchFamily="34" charset="0"/>
                <a:cs typeface="Arial" panose="020B0604020202020204" pitchFamily="34" charset="0"/>
              </a:rPr>
              <a:t>Conventional Fractional: Crusts are kept at least 1 week and painful</a:t>
            </a:r>
            <a:endParaRPr lang="en-US" altLang="ko-KR" sz="2400" dirty="0">
              <a:solidFill>
                <a:schemeClr val="tx1">
                  <a:lumMod val="85000"/>
                  <a:lumOff val="15000"/>
                </a:schemeClr>
              </a:solidFill>
              <a:latin typeface="Arial" panose="020B0604020202020204" pitchFamily="34" charset="0"/>
              <a:cs typeface="Arial" panose="020B0604020202020204" pitchFamily="34" charset="0"/>
            </a:endParaRPr>
          </a:p>
          <a:p>
            <a:pPr algn="ctr"/>
            <a:r>
              <a:rPr lang="en-US" altLang="ko-KR" sz="2400" dirty="0" smtClean="0">
                <a:solidFill>
                  <a:schemeClr val="tx1">
                    <a:lumMod val="85000"/>
                    <a:lumOff val="15000"/>
                  </a:schemeClr>
                </a:solidFill>
                <a:latin typeface="Arial" panose="020B0604020202020204" pitchFamily="34" charset="0"/>
                <a:cs typeface="Arial" panose="020B0604020202020204" pitchFamily="34" charset="0"/>
              </a:rPr>
              <a:t>Needle RF: so much painful</a:t>
            </a:r>
            <a:endParaRPr lang="ko-KR" altLang="en-US" sz="2400"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TextBox 3"/>
          <p:cNvSpPr txBox="1"/>
          <p:nvPr/>
        </p:nvSpPr>
        <p:spPr>
          <a:xfrm>
            <a:off x="6607167" y="1303841"/>
            <a:ext cx="4600280" cy="646331"/>
          </a:xfrm>
          <a:prstGeom prst="rect">
            <a:avLst/>
          </a:prstGeom>
          <a:noFill/>
        </p:spPr>
        <p:txBody>
          <a:bodyPr wrap="square" rtlCol="0">
            <a:spAutoFit/>
          </a:bodyPr>
          <a:lstStyle/>
          <a:p>
            <a:pPr algn="ctr"/>
            <a:r>
              <a:rPr lang="en-US" altLang="ko-KR" sz="3600" b="1" dirty="0" smtClean="0">
                <a:solidFill>
                  <a:srgbClr val="0070C0"/>
                </a:solidFill>
                <a:latin typeface="Arial" panose="020B0604020202020204" pitchFamily="34" charset="0"/>
                <a:cs typeface="Arial" panose="020B0604020202020204" pitchFamily="34" charset="0"/>
              </a:rPr>
              <a:t>PORE TREATMENT</a:t>
            </a:r>
            <a:endParaRPr lang="ko-KR" altLang="en-US" sz="3600" b="1" dirty="0" smtClean="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6607167" y="4479244"/>
            <a:ext cx="4731828" cy="1200329"/>
          </a:xfrm>
          <a:prstGeom prst="rect">
            <a:avLst/>
          </a:prstGeom>
          <a:noFill/>
        </p:spPr>
        <p:txBody>
          <a:bodyPr wrap="square" rtlCol="0">
            <a:spAutoFit/>
          </a:bodyPr>
          <a:lstStyle/>
          <a:p>
            <a:pPr algn="ctr"/>
            <a:r>
              <a:rPr lang="en-US" altLang="ko-KR" sz="2400" b="1" dirty="0" err="1" smtClean="0">
                <a:solidFill>
                  <a:schemeClr val="tx1">
                    <a:lumMod val="85000"/>
                    <a:lumOff val="15000"/>
                  </a:schemeClr>
                </a:solidFill>
                <a:latin typeface="Arial" panose="020B0604020202020204" pitchFamily="34" charset="0"/>
                <a:cs typeface="Arial" panose="020B0604020202020204" pitchFamily="34" charset="0"/>
              </a:rPr>
              <a:t>Finebeam</a:t>
            </a:r>
            <a:r>
              <a:rPr lang="en-US" altLang="ko-KR" sz="2400" b="1" dirty="0" smtClean="0">
                <a:solidFill>
                  <a:schemeClr val="tx1">
                    <a:lumMod val="85000"/>
                    <a:lumOff val="15000"/>
                  </a:schemeClr>
                </a:solidFill>
                <a:latin typeface="Arial" panose="020B0604020202020204" pitchFamily="34" charset="0"/>
                <a:cs typeface="Arial" panose="020B0604020202020204" pitchFamily="34" charset="0"/>
              </a:rPr>
              <a:t> MLA Care</a:t>
            </a:r>
          </a:p>
          <a:p>
            <a:pPr algn="ctr"/>
            <a:r>
              <a:rPr lang="en-US" altLang="ko-KR" sz="2400" b="1" dirty="0">
                <a:solidFill>
                  <a:schemeClr val="tx1">
                    <a:lumMod val="85000"/>
                    <a:lumOff val="15000"/>
                  </a:schemeClr>
                </a:solidFill>
                <a:latin typeface="Arial" panose="020B0604020202020204" pitchFamily="34" charset="0"/>
                <a:cs typeface="Arial" panose="020B0604020202020204" pitchFamily="34" charset="0"/>
              </a:rPr>
              <a:t>i</a:t>
            </a:r>
            <a:r>
              <a:rPr lang="en-US" altLang="ko-KR" sz="2400" b="1" dirty="0" smtClean="0">
                <a:solidFill>
                  <a:schemeClr val="tx1">
                    <a:lumMod val="85000"/>
                    <a:lumOff val="15000"/>
                  </a:schemeClr>
                </a:solidFill>
                <a:latin typeface="Arial" panose="020B0604020202020204" pitchFamily="34" charset="0"/>
                <a:cs typeface="Arial" panose="020B0604020202020204" pitchFamily="34" charset="0"/>
              </a:rPr>
              <a:t>s the answer to treat pore without above complications</a:t>
            </a:r>
            <a:endParaRPr lang="ko-KR" altLang="en-US" sz="2400" b="1"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슬라이드 번호 개체 틀 6"/>
          <p:cNvSpPr>
            <a:spLocks noGrp="1"/>
          </p:cNvSpPr>
          <p:nvPr>
            <p:ph type="sldNum" sz="quarter" idx="12"/>
          </p:nvPr>
        </p:nvSpPr>
        <p:spPr/>
        <p:txBody>
          <a:bodyPr/>
          <a:lstStyle/>
          <a:p>
            <a:fld id="{5346BCD7-B500-49C0-8935-9892FDE1CF6E}" type="slidenum">
              <a:rPr lang="ko-KR" altLang="en-US" smtClean="0"/>
              <a:t>106</a:t>
            </a:fld>
            <a:endParaRPr lang="ko-KR" altLang="en-US"/>
          </a:p>
        </p:txBody>
      </p:sp>
      <p:sp>
        <p:nvSpPr>
          <p:cNvPr id="8" name="화살표: 오른쪽 16"/>
          <p:cNvSpPr/>
          <p:nvPr/>
        </p:nvSpPr>
        <p:spPr>
          <a:xfrm rot="5400000">
            <a:off x="8747909" y="3599741"/>
            <a:ext cx="450345" cy="466768"/>
          </a:xfrm>
          <a:prstGeom prst="rightArrow">
            <a:avLst>
              <a:gd name="adj1" fmla="val 50000"/>
              <a:gd name="adj2" fmla="val 50000"/>
            </a:avLst>
          </a:prstGeom>
          <a:solidFill>
            <a:schemeClr val="bg1">
              <a:lumMod val="65000"/>
            </a:schemeClr>
          </a:solidFill>
          <a:ln>
            <a:solidFill>
              <a:schemeClr val="lt1"/>
            </a:solid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en-US" altLang="ko-KR">
              <a:solidFill>
                <a:srgbClr val="EFAE4D"/>
              </a:solidFill>
            </a:endParaRPr>
          </a:p>
        </p:txBody>
      </p:sp>
    </p:spTree>
    <p:extLst>
      <p:ext uri="{BB962C8B-B14F-4D97-AF65-F5344CB8AC3E}">
        <p14:creationId xmlns:p14="http://schemas.microsoft.com/office/powerpoint/2010/main" val="8683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D1072580-2DB5-4C88-A673-DFAD08CE5410}" type="slidenum">
              <a:rPr lang="ko-KR" altLang="en-US" smtClean="0"/>
              <a:t>107</a:t>
            </a:fld>
            <a:endParaRPr lang="ko-KR" altLang="en-US"/>
          </a:p>
        </p:txBody>
      </p:sp>
      <p:pic>
        <p:nvPicPr>
          <p:cNvPr id="3" name="그림 2"/>
          <p:cNvPicPr>
            <a:picLocks noChangeAspect="1"/>
          </p:cNvPicPr>
          <p:nvPr/>
        </p:nvPicPr>
        <p:blipFill rotWithShape="1">
          <a:blip r:embed="rId2"/>
          <a:srcRect l="50000"/>
          <a:stretch/>
        </p:blipFill>
        <p:spPr>
          <a:xfrm>
            <a:off x="8712200" y="2988130"/>
            <a:ext cx="3270485" cy="3352658"/>
          </a:xfrm>
          <a:prstGeom prst="rect">
            <a:avLst/>
          </a:prstGeom>
        </p:spPr>
      </p:pic>
      <p:sp>
        <p:nvSpPr>
          <p:cNvPr id="4" name="직사각형 3"/>
          <p:cNvSpPr/>
          <p:nvPr/>
        </p:nvSpPr>
        <p:spPr>
          <a:xfrm>
            <a:off x="535719" y="1123696"/>
            <a:ext cx="8301692" cy="1200329"/>
          </a:xfrm>
          <a:prstGeom prst="rect">
            <a:avLst/>
          </a:prstGeom>
        </p:spPr>
        <p:txBody>
          <a:bodyPr wrap="square">
            <a:spAutoFit/>
          </a:bodyPr>
          <a:lstStyle/>
          <a:p>
            <a:r>
              <a:rPr lang="en-US" altLang="ko-KR" sz="2400" b="1" u="sng" dirty="0" smtClean="0">
                <a:latin typeface="Arial" panose="020B0604020202020204" pitchFamily="34" charset="0"/>
                <a:cs typeface="Arial" panose="020B0604020202020204" pitchFamily="34" charset="0"/>
              </a:rPr>
              <a:t>Scar</a:t>
            </a:r>
            <a:r>
              <a:rPr lang="en-US" altLang="ko-KR" sz="2400" dirty="0">
                <a:latin typeface="Arial" panose="020B0604020202020204" pitchFamily="34" charset="0"/>
                <a:cs typeface="Arial" panose="020B0604020202020204" pitchFamily="34" charset="0"/>
              </a:rPr>
              <a:t>: </a:t>
            </a:r>
            <a:r>
              <a:rPr lang="en-US" altLang="ko-KR" sz="2400" dirty="0" smtClean="0">
                <a:latin typeface="Arial" panose="020B0604020202020204" pitchFamily="34" charset="0"/>
                <a:cs typeface="Arial" panose="020B0604020202020204" pitchFamily="34" charset="0"/>
              </a:rPr>
              <a:t>10mm spot size </a:t>
            </a:r>
          </a:p>
          <a:p>
            <a:r>
              <a:rPr lang="en-US" altLang="ko-KR" sz="2400" dirty="0" smtClean="0">
                <a:latin typeface="Arial" panose="020B0604020202020204" pitchFamily="34" charset="0"/>
                <a:cs typeface="Arial" panose="020B0604020202020204" pitchFamily="34" charset="0"/>
              </a:rPr>
              <a:t>With </a:t>
            </a:r>
            <a:r>
              <a:rPr lang="en-US" altLang="ko-KR" sz="2400" dirty="0">
                <a:latin typeface="Arial" panose="020B0604020202020204" pitchFamily="34" charset="0"/>
                <a:cs typeface="Arial" panose="020B0604020202020204" pitchFamily="34" charset="0"/>
              </a:rPr>
              <a:t>4 weeks interval, increase energy to 800 ~ </a:t>
            </a:r>
            <a:r>
              <a:rPr lang="en-US" altLang="ko-KR" sz="2400" dirty="0" smtClean="0">
                <a:latin typeface="Arial" panose="020B0604020202020204" pitchFamily="34" charset="0"/>
                <a:cs typeface="Arial" panose="020B0604020202020204" pitchFamily="34" charset="0"/>
              </a:rPr>
              <a:t>1000mj(spot: 10mm), </a:t>
            </a:r>
            <a:r>
              <a:rPr lang="en-US" altLang="ko-KR" sz="2400" dirty="0">
                <a:latin typeface="Arial" panose="020B0604020202020204" pitchFamily="34" charset="0"/>
                <a:cs typeface="Arial" panose="020B0604020202020204" pitchFamily="34" charset="0"/>
              </a:rPr>
              <a:t>treat 2 to 3 pass</a:t>
            </a:r>
          </a:p>
        </p:txBody>
      </p:sp>
      <p:sp>
        <p:nvSpPr>
          <p:cNvPr id="5" name="직사각형 4"/>
          <p:cNvSpPr/>
          <p:nvPr/>
        </p:nvSpPr>
        <p:spPr>
          <a:xfrm>
            <a:off x="535719" y="4112807"/>
            <a:ext cx="7973282" cy="1569660"/>
          </a:xfrm>
          <a:prstGeom prst="rect">
            <a:avLst/>
          </a:prstGeom>
        </p:spPr>
        <p:txBody>
          <a:bodyPr wrap="square">
            <a:spAutoFit/>
          </a:bodyPr>
          <a:lstStyle/>
          <a:p>
            <a:r>
              <a:rPr lang="en-US" altLang="ko-KR" sz="2400" b="1" u="sng" dirty="0">
                <a:latin typeface="Arial" panose="020B0604020202020204" pitchFamily="34" charset="0"/>
                <a:cs typeface="Arial" panose="020B0604020202020204" pitchFamily="34" charset="0"/>
              </a:rPr>
              <a:t>For Scar removing and pore reduction purpose:</a:t>
            </a:r>
            <a:r>
              <a:rPr lang="en-US" altLang="ko-KR" sz="2400" dirty="0">
                <a:latin typeface="Arial" panose="020B0604020202020204" pitchFamily="34" charset="0"/>
                <a:cs typeface="Arial" panose="020B0604020202020204" pitchFamily="34" charset="0"/>
              </a:rPr>
              <a:t> </a:t>
            </a:r>
          </a:p>
          <a:p>
            <a:r>
              <a:rPr lang="en-US" altLang="ko-KR" sz="2400" dirty="0">
                <a:latin typeface="Arial" panose="020B0604020202020204" pitchFamily="34" charset="0"/>
                <a:cs typeface="Arial" panose="020B0604020202020204" pitchFamily="34" charset="0"/>
              </a:rPr>
              <a:t>It is so helpful to increase laser power until </a:t>
            </a:r>
            <a:r>
              <a:rPr lang="en-US" altLang="ko-KR" sz="2400" dirty="0" err="1">
                <a:latin typeface="Arial" panose="020B0604020202020204" pitchFamily="34" charset="0"/>
                <a:cs typeface="Arial" panose="020B0604020202020204" pitchFamily="34" charset="0"/>
              </a:rPr>
              <a:t>pethechiae</a:t>
            </a:r>
            <a:r>
              <a:rPr lang="en-US" altLang="ko-KR" sz="2400" dirty="0">
                <a:latin typeface="Arial" panose="020B0604020202020204" pitchFamily="34" charset="0"/>
                <a:cs typeface="Arial" panose="020B0604020202020204" pitchFamily="34" charset="0"/>
              </a:rPr>
              <a:t> is appeared and a little blood. </a:t>
            </a:r>
            <a:endParaRPr lang="en-US" altLang="ko-KR" sz="2400" dirty="0">
              <a:solidFill>
                <a:srgbClr val="0070C0"/>
              </a:solidFill>
              <a:latin typeface="Arial" panose="020B0604020202020204" pitchFamily="34" charset="0"/>
              <a:cs typeface="Arial" panose="020B0604020202020204" pitchFamily="34" charset="0"/>
            </a:endParaRPr>
          </a:p>
          <a:p>
            <a:r>
              <a:rPr lang="en-US" altLang="ko-KR" sz="2400" dirty="0">
                <a:latin typeface="Arial" panose="020B0604020202020204" pitchFamily="34" charset="0"/>
                <a:cs typeface="Arial" panose="020B0604020202020204" pitchFamily="34" charset="0"/>
              </a:rPr>
              <a:t>It is disappeared in a day or it takes 1 to 3 days. </a:t>
            </a:r>
            <a:endParaRPr lang="ko-KR" altLang="en-US" sz="2400" dirty="0">
              <a:latin typeface="Arial" panose="020B0604020202020204" pitchFamily="34" charset="0"/>
              <a:cs typeface="Arial" panose="020B0604020202020204" pitchFamily="34" charset="0"/>
            </a:endParaRPr>
          </a:p>
        </p:txBody>
      </p:sp>
      <p:pic>
        <p:nvPicPr>
          <p:cNvPr id="6" name="그림 5"/>
          <p:cNvPicPr>
            <a:picLocks noChangeAspect="1"/>
          </p:cNvPicPr>
          <p:nvPr/>
        </p:nvPicPr>
        <p:blipFill rotWithShape="1">
          <a:blip r:embed="rId2"/>
          <a:srcRect r="57217" b="15366"/>
          <a:stretch/>
        </p:blipFill>
        <p:spPr>
          <a:xfrm>
            <a:off x="9049131" y="342899"/>
            <a:ext cx="2721834" cy="2759845"/>
          </a:xfrm>
          <a:prstGeom prst="rect">
            <a:avLst/>
          </a:prstGeom>
        </p:spPr>
      </p:pic>
    </p:spTree>
    <p:extLst>
      <p:ext uri="{BB962C8B-B14F-4D97-AF65-F5344CB8AC3E}">
        <p14:creationId xmlns:p14="http://schemas.microsoft.com/office/powerpoint/2010/main" val="9809263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ubcision">
            <a:extLst>
              <a:ext uri="{FF2B5EF4-FFF2-40B4-BE49-F238E27FC236}">
                <a16:creationId xmlns:a16="http://schemas.microsoft.com/office/drawing/2014/main" id="{9CAB040F-C25C-469F-9BD0-12F30745D5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4647"/>
          <a:stretch/>
        </p:blipFill>
        <p:spPr bwMode="auto">
          <a:xfrm>
            <a:off x="8100386" y="4771098"/>
            <a:ext cx="3700310" cy="1871527"/>
          </a:xfrm>
          <a:prstGeom prst="rect">
            <a:avLst/>
          </a:prstGeom>
          <a:noFill/>
        </p:spPr>
      </p:pic>
      <p:sp>
        <p:nvSpPr>
          <p:cNvPr id="6" name="TextBox 5">
            <a:extLst>
              <a:ext uri="{FF2B5EF4-FFF2-40B4-BE49-F238E27FC236}">
                <a16:creationId xmlns:a16="http://schemas.microsoft.com/office/drawing/2014/main" id="{9FAB2AB2-2E55-489F-B3B0-70EB01A08BA7}"/>
              </a:ext>
            </a:extLst>
          </p:cNvPr>
          <p:cNvSpPr txBox="1"/>
          <p:nvPr/>
        </p:nvSpPr>
        <p:spPr>
          <a:xfrm>
            <a:off x="588604" y="1644944"/>
            <a:ext cx="6840896" cy="2554545"/>
          </a:xfrm>
          <a:prstGeom prst="rect">
            <a:avLst/>
          </a:prstGeom>
          <a:noFill/>
        </p:spPr>
        <p:txBody>
          <a:bodyPr wrap="square" rtlCol="0">
            <a:spAutoFit/>
          </a:bodyPr>
          <a:lstStyle/>
          <a:p>
            <a:r>
              <a:rPr lang="en-US" altLang="ko-KR" sz="1600" b="1" dirty="0">
                <a:solidFill>
                  <a:srgbClr val="0070C0"/>
                </a:solidFill>
                <a:latin typeface="Arial" panose="020B0604020202020204" pitchFamily="34" charset="0"/>
                <a:cs typeface="Arial" panose="020B0604020202020204" pitchFamily="34" charset="0"/>
              </a:rPr>
              <a:t>Scar, Dermal Pigmentation, </a:t>
            </a:r>
            <a:r>
              <a:rPr lang="en-US" altLang="ko-KR" sz="1600" b="1" dirty="0" smtClean="0">
                <a:solidFill>
                  <a:srgbClr val="0070C0"/>
                </a:solidFill>
                <a:latin typeface="Arial" panose="020B0604020202020204" pitchFamily="34" charset="0"/>
                <a:cs typeface="Arial" panose="020B0604020202020204" pitchFamily="34" charset="0"/>
              </a:rPr>
              <a:t>Pore </a:t>
            </a:r>
            <a:r>
              <a:rPr lang="en-US" altLang="ko-KR" sz="1600" b="1" dirty="0">
                <a:solidFill>
                  <a:srgbClr val="0070C0"/>
                </a:solidFill>
                <a:latin typeface="Arial" panose="020B0604020202020204" pitchFamily="34" charset="0"/>
                <a:cs typeface="Arial" panose="020B0604020202020204" pitchFamily="34" charset="0"/>
              </a:rPr>
              <a:t>- MLA</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To improve scar, it is required to disrupt the tissue first, so as the way for </a:t>
            </a:r>
            <a:r>
              <a:rPr lang="en-US" altLang="ko-KR" sz="1600" dirty="0" err="1">
                <a:latin typeface="Arial" panose="020B0604020202020204" pitchFamily="34" charset="0"/>
                <a:cs typeface="Arial" panose="020B0604020202020204" pitchFamily="34" charset="0"/>
              </a:rPr>
              <a:t>subcision</a:t>
            </a:r>
            <a:r>
              <a:rPr lang="en-US" altLang="ko-KR" sz="1600" dirty="0">
                <a:latin typeface="Arial" panose="020B0604020202020204" pitchFamily="34" charset="0"/>
                <a:cs typeface="Arial" panose="020B0604020202020204" pitchFamily="34" charset="0"/>
              </a:rPr>
              <a:t> is normally  conducted to disrupt the tissue what pull it to down. A </a:t>
            </a:r>
            <a:r>
              <a:rPr lang="en-US" altLang="ko-KR" sz="1600" dirty="0" err="1" smtClean="0">
                <a:latin typeface="Arial" panose="020B0604020202020204" pitchFamily="34" charset="0"/>
                <a:cs typeface="Arial" panose="020B0604020202020204" pitchFamily="34" charset="0"/>
              </a:rPr>
              <a:t>subcision</a:t>
            </a:r>
            <a:r>
              <a:rPr lang="en-US" altLang="ko-KR" sz="1600" dirty="0" smtClean="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is very helpful to make scar is move </a:t>
            </a:r>
            <a:r>
              <a:rPr lang="en-US" altLang="ko-KR" sz="1600" dirty="0" smtClean="0">
                <a:latin typeface="Arial" panose="020B0604020202020204" pitchFamily="34" charset="0"/>
                <a:cs typeface="Arial" panose="020B0604020202020204" pitchFamily="34" charset="0"/>
              </a:rPr>
              <a:t>upward but requires local anesthesia, very much painful even under anesthesia, around 2 weeks recovery time is required and also patients scared of procedure with the needle.  </a:t>
            </a:r>
            <a:r>
              <a:rPr lang="en-US" altLang="ko-KR" sz="1600" dirty="0">
                <a:latin typeface="Arial" panose="020B0604020202020204" pitchFamily="34" charset="0"/>
                <a:cs typeface="Arial" panose="020B0604020202020204" pitchFamily="34" charset="0"/>
              </a:rPr>
              <a:t>MLA can be </a:t>
            </a:r>
            <a:r>
              <a:rPr lang="en-US" altLang="ko-KR" sz="1600" dirty="0" smtClean="0">
                <a:latin typeface="Arial" panose="020B0604020202020204" pitchFamily="34" charset="0"/>
                <a:cs typeface="Arial" panose="020B0604020202020204" pitchFamily="34" charset="0"/>
              </a:rPr>
              <a:t>the excellent substitute can remove this concerns of </a:t>
            </a:r>
            <a:r>
              <a:rPr lang="en-US" altLang="ko-KR" sz="1600" dirty="0" err="1" smtClean="0">
                <a:latin typeface="Arial" panose="020B0604020202020204" pitchFamily="34" charset="0"/>
                <a:cs typeface="Arial" panose="020B0604020202020204" pitchFamily="34" charset="0"/>
              </a:rPr>
              <a:t>subcision</a:t>
            </a:r>
            <a:r>
              <a:rPr lang="en-US" altLang="ko-KR" sz="1600" dirty="0" smtClean="0">
                <a:latin typeface="Arial" panose="020B0604020202020204" pitchFamily="34" charset="0"/>
                <a:cs typeface="Arial" panose="020B0604020202020204" pitchFamily="34" charset="0"/>
              </a:rPr>
              <a:t>. M.L.A with </a:t>
            </a:r>
            <a:r>
              <a:rPr lang="en-US" altLang="ko-KR" sz="1600" dirty="0">
                <a:latin typeface="Arial" panose="020B0604020202020204" pitchFamily="34" charset="0"/>
                <a:cs typeface="Arial" panose="020B0604020202020204" pitchFamily="34" charset="0"/>
              </a:rPr>
              <a:t>the strong energy focusing on </a:t>
            </a:r>
            <a:r>
              <a:rPr lang="en-US" altLang="ko-KR" sz="1600" dirty="0" smtClean="0">
                <a:latin typeface="Arial" panose="020B0604020202020204" pitchFamily="34" charset="0"/>
                <a:cs typeface="Arial" panose="020B0604020202020204" pitchFamily="34" charset="0"/>
              </a:rPr>
              <a:t>scar and disrupt </a:t>
            </a:r>
            <a:r>
              <a:rPr lang="en-US" altLang="ko-KR" sz="1600" dirty="0">
                <a:latin typeface="Arial" panose="020B0604020202020204" pitchFamily="34" charset="0"/>
                <a:cs typeface="Arial" panose="020B0604020202020204" pitchFamily="34" charset="0"/>
              </a:rPr>
              <a:t>the tissue in </a:t>
            </a:r>
            <a:r>
              <a:rPr lang="en-US" altLang="ko-KR" sz="1600" dirty="0" smtClean="0">
                <a:latin typeface="Arial" panose="020B0604020202020204" pitchFamily="34" charset="0"/>
                <a:cs typeface="Arial" panose="020B0604020202020204" pitchFamily="34" charset="0"/>
              </a:rPr>
              <a:t>dermis</a:t>
            </a: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with cavitation and plasma effect, we call it as LIOB.</a:t>
            </a:r>
            <a:endParaRPr lang="ko-KR" alt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964F4B-BEBF-46BB-8569-4CA8DA3C4BC2}"/>
              </a:ext>
            </a:extLst>
          </p:cNvPr>
          <p:cNvSpPr txBox="1"/>
          <p:nvPr/>
        </p:nvSpPr>
        <p:spPr>
          <a:xfrm>
            <a:off x="588604" y="5319186"/>
            <a:ext cx="6840896" cy="1077218"/>
          </a:xfrm>
          <a:prstGeom prst="rect">
            <a:avLst/>
          </a:prstGeom>
          <a:noFill/>
        </p:spPr>
        <p:txBody>
          <a:bodyPr wrap="square" rtlCol="0">
            <a:spAutoFit/>
          </a:bodyPr>
          <a:lstStyle/>
          <a:p>
            <a:r>
              <a:rPr lang="en-US" altLang="ko-KR" sz="1600" b="1" dirty="0">
                <a:solidFill>
                  <a:srgbClr val="0070C0"/>
                </a:solidFill>
                <a:latin typeface="Arial" panose="020B0604020202020204" pitchFamily="34" charset="0"/>
                <a:cs typeface="Arial" panose="020B0604020202020204" pitchFamily="34" charset="0"/>
              </a:rPr>
              <a:t>Epidermal </a:t>
            </a:r>
            <a:r>
              <a:rPr lang="en-US" altLang="ko-KR" sz="1600" b="1" dirty="0" smtClean="0">
                <a:solidFill>
                  <a:srgbClr val="0070C0"/>
                </a:solidFill>
                <a:latin typeface="Arial" panose="020B0604020202020204" pitchFamily="34" charset="0"/>
                <a:cs typeface="Arial" panose="020B0604020202020204" pitchFamily="34" charset="0"/>
              </a:rPr>
              <a:t>Pigmentation</a:t>
            </a:r>
            <a:r>
              <a:rPr lang="en-US" altLang="ko-KR" sz="1600" b="1" dirty="0">
                <a:solidFill>
                  <a:srgbClr val="0070C0"/>
                </a:solidFill>
                <a:latin typeface="Arial" panose="020B0604020202020204" pitchFamily="34" charset="0"/>
                <a:cs typeface="Arial" panose="020B0604020202020204" pitchFamily="34" charset="0"/>
              </a:rPr>
              <a:t> </a:t>
            </a:r>
            <a:r>
              <a:rPr lang="en-US" altLang="ko-KR" sz="1600" b="1" dirty="0" smtClean="0">
                <a:solidFill>
                  <a:srgbClr val="0070C0"/>
                </a:solidFill>
                <a:latin typeface="Arial" panose="020B0604020202020204" pitchFamily="34" charset="0"/>
                <a:cs typeface="Arial" panose="020B0604020202020204" pitchFamily="34" charset="0"/>
              </a:rPr>
              <a:t>- </a:t>
            </a:r>
            <a:r>
              <a:rPr lang="en-US" altLang="ko-KR" sz="1600" b="1" dirty="0">
                <a:solidFill>
                  <a:srgbClr val="0070C0"/>
                </a:solidFill>
                <a:latin typeface="Arial" panose="020B0604020202020204" pitchFamily="34" charset="0"/>
                <a:cs typeface="Arial" panose="020B0604020202020204" pitchFamily="34" charset="0"/>
              </a:rPr>
              <a:t>DOE</a:t>
            </a: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To improve pore, elasticity and epidermal pigment, it is required even damage and recover in dermis not tissue disrupting. </a:t>
            </a:r>
            <a:endParaRPr lang="ko-KR" altLang="en-US" sz="1600" dirty="0">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44ED8388-1DC3-4C3C-B082-EFDEBD5D92E6}"/>
              </a:ext>
            </a:extLst>
          </p:cNvPr>
          <p:cNvSpPr>
            <a:spLocks noGrp="1"/>
          </p:cNvSpPr>
          <p:nvPr>
            <p:ph type="sldNum" sz="quarter" idx="12"/>
          </p:nvPr>
        </p:nvSpPr>
        <p:spPr/>
        <p:txBody>
          <a:bodyPr/>
          <a:lstStyle/>
          <a:p>
            <a:fld id="{D1072580-2DB5-4C88-A673-DFAD08CE5410}" type="slidenum">
              <a:rPr lang="ko-KR" altLang="en-US" smtClean="0"/>
              <a:t>108</a:t>
            </a:fld>
            <a:endParaRPr lang="ko-KR" altLang="en-US"/>
          </a:p>
        </p:txBody>
      </p:sp>
      <p:pic>
        <p:nvPicPr>
          <p:cNvPr id="1026" name="Picture 2" descr="Subcision">
            <a:extLst>
              <a:ext uri="{FF2B5EF4-FFF2-40B4-BE49-F238E27FC236}">
                <a16:creationId xmlns:a16="http://schemas.microsoft.com/office/drawing/2014/main" id="{9CAB040F-C25C-469F-9BD0-12F30745D5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1139"/>
          <a:stretch/>
        </p:blipFill>
        <p:spPr bwMode="auto">
          <a:xfrm>
            <a:off x="7723944" y="737167"/>
            <a:ext cx="3700310" cy="1527852"/>
          </a:xfrm>
          <a:prstGeom prst="rect">
            <a:avLst/>
          </a:prstGeom>
          <a:noFill/>
        </p:spPr>
      </p:pic>
      <p:sp>
        <p:nvSpPr>
          <p:cNvPr id="2" name="TextBox 1">
            <a:extLst>
              <a:ext uri="{FF2B5EF4-FFF2-40B4-BE49-F238E27FC236}">
                <a16:creationId xmlns:a16="http://schemas.microsoft.com/office/drawing/2014/main" id="{F8C4942C-5102-4961-83FF-BA28F0734122}"/>
              </a:ext>
            </a:extLst>
          </p:cNvPr>
          <p:cNvSpPr txBox="1"/>
          <p:nvPr/>
        </p:nvSpPr>
        <p:spPr>
          <a:xfrm>
            <a:off x="8550642" y="337057"/>
            <a:ext cx="2046914" cy="400110"/>
          </a:xfrm>
          <a:prstGeom prst="rect">
            <a:avLst/>
          </a:prstGeom>
          <a:noFill/>
        </p:spPr>
        <p:txBody>
          <a:bodyPr wrap="square" rtlCol="0">
            <a:spAutoFit/>
          </a:bodyPr>
          <a:lstStyle/>
          <a:p>
            <a:pPr algn="ctr"/>
            <a:r>
              <a:rPr lang="en-US" altLang="ko-KR" sz="2000" b="1" dirty="0">
                <a:solidFill>
                  <a:schemeClr val="tx1">
                    <a:lumMod val="85000"/>
                    <a:lumOff val="15000"/>
                  </a:schemeClr>
                </a:solidFill>
                <a:latin typeface="Arial" panose="020B0604020202020204" pitchFamily="34" charset="0"/>
                <a:cs typeface="Arial" panose="020B0604020202020204" pitchFamily="34" charset="0"/>
              </a:rPr>
              <a:t>Scar </a:t>
            </a:r>
            <a:r>
              <a:rPr lang="en-US" altLang="ko-KR" sz="2000" b="1" dirty="0" err="1">
                <a:solidFill>
                  <a:schemeClr val="tx1">
                    <a:lumMod val="85000"/>
                    <a:lumOff val="15000"/>
                  </a:schemeClr>
                </a:solidFill>
                <a:latin typeface="Arial" panose="020B0604020202020204" pitchFamily="34" charset="0"/>
                <a:cs typeface="Arial" panose="020B0604020202020204" pitchFamily="34" charset="0"/>
              </a:rPr>
              <a:t>S</a:t>
            </a:r>
            <a:r>
              <a:rPr lang="en-US" altLang="ko-KR" sz="2000" b="1" dirty="0" err="1" smtClean="0">
                <a:solidFill>
                  <a:schemeClr val="tx1">
                    <a:lumMod val="85000"/>
                    <a:lumOff val="15000"/>
                  </a:schemeClr>
                </a:solidFill>
                <a:latin typeface="Arial" panose="020B0604020202020204" pitchFamily="34" charset="0"/>
                <a:cs typeface="Arial" panose="020B0604020202020204" pitchFamily="34" charset="0"/>
              </a:rPr>
              <a:t>ubcision</a:t>
            </a:r>
            <a:endParaRPr lang="ko-KR" altLang="en-US" sz="20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TextBox 8"/>
          <p:cNvSpPr txBox="1"/>
          <p:nvPr/>
        </p:nvSpPr>
        <p:spPr>
          <a:xfrm>
            <a:off x="2100422" y="3987646"/>
            <a:ext cx="3817259" cy="1200329"/>
          </a:xfrm>
          <a:prstGeom prst="rect">
            <a:avLst/>
          </a:prstGeom>
        </p:spPr>
        <p:txBody>
          <a:bodyPr wrap="square">
            <a:spAutoFit/>
          </a:bodyPr>
          <a:lstStyle/>
          <a:p>
            <a:pPr algn="ctr">
              <a:defRPr/>
            </a:pPr>
            <a:r>
              <a:rPr lang="en-US" altLang="ko-KR" sz="7200" b="1" dirty="0" smtClean="0">
                <a:solidFill>
                  <a:schemeClr val="bg1">
                    <a:lumMod val="85000"/>
                  </a:schemeClr>
                </a:solidFill>
                <a:latin typeface="Arial" panose="020B0604020202020204" pitchFamily="34" charset="0"/>
                <a:cs typeface="Arial" panose="020B0604020202020204" pitchFamily="34" charset="0"/>
              </a:rPr>
              <a:t>vs</a:t>
            </a:r>
            <a:endParaRPr lang="en-US" altLang="ko-KR" sz="7200" b="1" dirty="0">
              <a:solidFill>
                <a:schemeClr val="bg1">
                  <a:lumMod val="85000"/>
                </a:schemeClr>
              </a:solidFill>
              <a:latin typeface="Arial" panose="020B0604020202020204" pitchFamily="34" charset="0"/>
              <a:cs typeface="Arial" panose="020B0604020202020204" pitchFamily="34" charset="0"/>
            </a:endParaRPr>
          </a:p>
        </p:txBody>
      </p:sp>
      <p:pic>
        <p:nvPicPr>
          <p:cNvPr id="10" name="Picture 2" descr="Subcision">
            <a:extLst>
              <a:ext uri="{FF2B5EF4-FFF2-40B4-BE49-F238E27FC236}">
                <a16:creationId xmlns:a16="http://schemas.microsoft.com/office/drawing/2014/main" id="{9CAB040F-C25C-469F-9BD0-12F30745D5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861" b="35353"/>
          <a:stretch/>
        </p:blipFill>
        <p:spPr bwMode="auto">
          <a:xfrm>
            <a:off x="8100386" y="2515488"/>
            <a:ext cx="3700310" cy="1894439"/>
          </a:xfrm>
          <a:prstGeom prst="rect">
            <a:avLst/>
          </a:prstGeom>
          <a:noFill/>
        </p:spPr>
      </p:pic>
      <p:sp>
        <p:nvSpPr>
          <p:cNvPr id="12" name="화살표: 오른쪽 16"/>
          <p:cNvSpPr/>
          <p:nvPr/>
        </p:nvSpPr>
        <p:spPr>
          <a:xfrm rot="5400000">
            <a:off x="9348927" y="2120431"/>
            <a:ext cx="450345" cy="466768"/>
          </a:xfrm>
          <a:prstGeom prst="rightArrow">
            <a:avLst>
              <a:gd name="adj1" fmla="val 50000"/>
              <a:gd name="adj2" fmla="val 50000"/>
            </a:avLst>
          </a:prstGeom>
          <a:solidFill>
            <a:schemeClr val="bg1">
              <a:lumMod val="65000"/>
            </a:schemeClr>
          </a:solidFill>
          <a:ln>
            <a:solidFill>
              <a:schemeClr val="lt1"/>
            </a:solid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en-US" altLang="ko-KR">
              <a:solidFill>
                <a:srgbClr val="EFAE4D"/>
              </a:solidFill>
            </a:endParaRPr>
          </a:p>
        </p:txBody>
      </p:sp>
      <p:sp>
        <p:nvSpPr>
          <p:cNvPr id="13" name="화살표: 오른쪽 16"/>
          <p:cNvSpPr/>
          <p:nvPr/>
        </p:nvSpPr>
        <p:spPr>
          <a:xfrm rot="5400000">
            <a:off x="9348927" y="4408035"/>
            <a:ext cx="450345" cy="466768"/>
          </a:xfrm>
          <a:prstGeom prst="rightArrow">
            <a:avLst>
              <a:gd name="adj1" fmla="val 50000"/>
              <a:gd name="adj2" fmla="val 50000"/>
            </a:avLst>
          </a:prstGeom>
          <a:solidFill>
            <a:schemeClr val="bg1">
              <a:lumMod val="65000"/>
            </a:schemeClr>
          </a:solidFill>
          <a:ln>
            <a:solidFill>
              <a:schemeClr val="lt1"/>
            </a:solid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en-US" altLang="ko-KR">
              <a:solidFill>
                <a:srgbClr val="EFAE4D"/>
              </a:solidFill>
            </a:endParaRPr>
          </a:p>
        </p:txBody>
      </p:sp>
      <p:sp>
        <p:nvSpPr>
          <p:cNvPr id="14" name="TextBox 13"/>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45AD752-76FA-4F11-A027-8F644050944B}"/>
              </a:ext>
            </a:extLst>
          </p:cNvPr>
          <p:cNvSpPr txBox="1"/>
          <p:nvPr/>
        </p:nvSpPr>
        <p:spPr>
          <a:xfrm>
            <a:off x="1002644" y="447642"/>
            <a:ext cx="7097742" cy="954107"/>
          </a:xfrm>
          <a:prstGeom prst="rect">
            <a:avLst/>
          </a:prstGeom>
          <a:noFill/>
        </p:spPr>
        <p:txBody>
          <a:bodyPr wrap="square" rtlCol="0">
            <a:spAutoFit/>
          </a:bodyPr>
          <a:lstStyle/>
          <a:p>
            <a:r>
              <a:rPr lang="en-US" altLang="ko-KR" sz="2800" dirty="0" smtClean="0">
                <a:latin typeface="Arial" panose="020B0604020202020204" pitchFamily="34" charset="0"/>
                <a:cs typeface="Arial" panose="020B0604020202020204" pitchFamily="34" charset="0"/>
              </a:rPr>
              <a:t>Recommended </a:t>
            </a:r>
            <a:r>
              <a:rPr lang="en-US" altLang="ko-KR" sz="2800" dirty="0">
                <a:latin typeface="Arial" panose="020B0604020202020204" pitchFamily="34" charset="0"/>
                <a:cs typeface="Arial" panose="020B0604020202020204" pitchFamily="34" charset="0"/>
              </a:rPr>
              <a:t>Indication for </a:t>
            </a:r>
            <a:endParaRPr lang="en-US" altLang="ko-KR" sz="2800" dirty="0" smtClean="0">
              <a:latin typeface="Arial" panose="020B0604020202020204" pitchFamily="34" charset="0"/>
              <a:cs typeface="Arial" panose="020B0604020202020204" pitchFamily="34" charset="0"/>
            </a:endParaRPr>
          </a:p>
          <a:p>
            <a:r>
              <a:rPr lang="en-US" altLang="ko-KR" sz="2800" b="1" dirty="0" smtClean="0">
                <a:solidFill>
                  <a:srgbClr val="0000CC"/>
                </a:solidFill>
                <a:latin typeface="Arial" panose="020B0604020202020204" pitchFamily="34" charset="0"/>
                <a:cs typeface="Arial" panose="020B0604020202020204" pitchFamily="34" charset="0"/>
              </a:rPr>
              <a:t>MLA</a:t>
            </a:r>
            <a:r>
              <a:rPr lang="en-US" altLang="ko-KR" sz="2800" dirty="0" smtClean="0">
                <a:latin typeface="Arial" panose="020B0604020202020204" pitchFamily="34" charset="0"/>
                <a:cs typeface="Arial" panose="020B0604020202020204" pitchFamily="34" charset="0"/>
              </a:rPr>
              <a:t> vs </a:t>
            </a:r>
            <a:r>
              <a:rPr lang="en-US" altLang="ko-KR" sz="2800" b="1" dirty="0" smtClean="0">
                <a:solidFill>
                  <a:srgbClr val="0000CC"/>
                </a:solidFill>
                <a:latin typeface="Arial" panose="020B0604020202020204" pitchFamily="34" charset="0"/>
                <a:cs typeface="Arial" panose="020B0604020202020204" pitchFamily="34" charset="0"/>
              </a:rPr>
              <a:t>DOE</a:t>
            </a:r>
            <a:endParaRPr lang="ko-KR" altLang="en-US" sz="28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3896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311" y="2843653"/>
            <a:ext cx="2579910" cy="1446550"/>
          </a:xfrm>
          <a:prstGeom prst="rect">
            <a:avLst/>
          </a:prstGeom>
        </p:spPr>
        <p:txBody>
          <a:bodyPr wrap="square">
            <a:spAutoFit/>
          </a:bodyPr>
          <a:lstStyle/>
          <a:p>
            <a:pPr algn="ctr">
              <a:defRPr/>
            </a:pPr>
            <a:r>
              <a:rPr lang="en-US" altLang="ko-KR" sz="8800" b="1" dirty="0" smtClean="0">
                <a:solidFill>
                  <a:schemeClr val="bg1">
                    <a:lumMod val="85000"/>
                  </a:schemeClr>
                </a:solidFill>
                <a:latin typeface="Arial" panose="020B0604020202020204" pitchFamily="34" charset="0"/>
                <a:cs typeface="Arial" panose="020B0604020202020204" pitchFamily="34" charset="0"/>
              </a:rPr>
              <a:t>2</a:t>
            </a:r>
            <a:endParaRPr lang="en-US" altLang="ko-KR" sz="8800" b="1" dirty="0">
              <a:solidFill>
                <a:schemeClr val="bg1">
                  <a:lumMod val="85000"/>
                </a:schemeClr>
              </a:solidFill>
              <a:latin typeface="Arial" panose="020B0604020202020204" pitchFamily="34" charset="0"/>
              <a:cs typeface="Arial" panose="020B0604020202020204" pitchFamily="34" charset="0"/>
            </a:endParaRPr>
          </a:p>
        </p:txBody>
      </p:sp>
      <p:sp>
        <p:nvSpPr>
          <p:cNvPr id="10" name="TextBox 9"/>
          <p:cNvSpPr txBox="1"/>
          <p:nvPr/>
        </p:nvSpPr>
        <p:spPr>
          <a:xfrm>
            <a:off x="-84111" y="4322216"/>
            <a:ext cx="2579910" cy="1446550"/>
          </a:xfrm>
          <a:prstGeom prst="rect">
            <a:avLst/>
          </a:prstGeom>
        </p:spPr>
        <p:txBody>
          <a:bodyPr wrap="square">
            <a:spAutoFit/>
          </a:bodyPr>
          <a:lstStyle/>
          <a:p>
            <a:pPr algn="ctr">
              <a:defRPr/>
            </a:pPr>
            <a:r>
              <a:rPr lang="en-US" altLang="ko-KR" sz="8800" b="1" dirty="0" smtClean="0">
                <a:solidFill>
                  <a:schemeClr val="bg1">
                    <a:lumMod val="85000"/>
                  </a:schemeClr>
                </a:solidFill>
                <a:latin typeface="Arial" panose="020B0604020202020204" pitchFamily="34" charset="0"/>
                <a:cs typeface="Arial" panose="020B0604020202020204" pitchFamily="34" charset="0"/>
              </a:rPr>
              <a:t>3</a:t>
            </a:r>
            <a:endParaRPr lang="en-US" altLang="ko-KR" sz="8800" b="1" dirty="0">
              <a:solidFill>
                <a:schemeClr val="bg1">
                  <a:lumMod val="85000"/>
                </a:schemeClr>
              </a:solidFill>
              <a:latin typeface="Arial" panose="020B0604020202020204" pitchFamily="34" charset="0"/>
              <a:cs typeface="Arial" panose="020B0604020202020204" pitchFamily="34" charset="0"/>
            </a:endParaRPr>
          </a:p>
        </p:txBody>
      </p:sp>
      <p:sp>
        <p:nvSpPr>
          <p:cNvPr id="8" name="TextBox 7"/>
          <p:cNvSpPr txBox="1"/>
          <p:nvPr/>
        </p:nvSpPr>
        <p:spPr>
          <a:xfrm>
            <a:off x="-33311" y="1497453"/>
            <a:ext cx="2579910" cy="1446550"/>
          </a:xfrm>
          <a:prstGeom prst="rect">
            <a:avLst/>
          </a:prstGeom>
        </p:spPr>
        <p:txBody>
          <a:bodyPr wrap="square">
            <a:spAutoFit/>
          </a:bodyPr>
          <a:lstStyle/>
          <a:p>
            <a:pPr algn="ctr">
              <a:defRPr/>
            </a:pPr>
            <a:r>
              <a:rPr lang="en-US" altLang="ko-KR" sz="8800" b="1" dirty="0" smtClean="0">
                <a:solidFill>
                  <a:schemeClr val="bg1">
                    <a:lumMod val="85000"/>
                  </a:schemeClr>
                </a:solidFill>
                <a:latin typeface="Arial" panose="020B0604020202020204" pitchFamily="34" charset="0"/>
                <a:cs typeface="Arial" panose="020B0604020202020204" pitchFamily="34" charset="0"/>
              </a:rPr>
              <a:t>1</a:t>
            </a:r>
            <a:endParaRPr lang="en-US" altLang="ko-KR" sz="8800" b="1" dirty="0">
              <a:solidFill>
                <a:schemeClr val="bg1">
                  <a:lumMod val="85000"/>
                </a:schemeClr>
              </a:solidFill>
              <a:latin typeface="Arial" panose="020B0604020202020204" pitchFamily="34" charset="0"/>
              <a:cs typeface="Arial" panose="020B0604020202020204" pitchFamily="34" charset="0"/>
            </a:endParaRPr>
          </a:p>
        </p:txBody>
      </p:sp>
      <p:sp>
        <p:nvSpPr>
          <p:cNvPr id="2" name="슬라이드 번호 개체 틀 1"/>
          <p:cNvSpPr>
            <a:spLocks noGrp="1"/>
          </p:cNvSpPr>
          <p:nvPr>
            <p:ph type="sldNum" sz="quarter" idx="12"/>
          </p:nvPr>
        </p:nvSpPr>
        <p:spPr/>
        <p:txBody>
          <a:bodyPr/>
          <a:lstStyle/>
          <a:p>
            <a:fld id="{D1072580-2DB5-4C88-A673-DFAD08CE5410}" type="slidenum">
              <a:rPr lang="ko-KR" altLang="en-US" smtClean="0"/>
              <a:t>109</a:t>
            </a:fld>
            <a:endParaRPr lang="ko-KR" altLang="en-US"/>
          </a:p>
        </p:txBody>
      </p:sp>
      <p:sp>
        <p:nvSpPr>
          <p:cNvPr id="4" name="TextBox 3"/>
          <p:cNvSpPr txBox="1"/>
          <p:nvPr/>
        </p:nvSpPr>
        <p:spPr>
          <a:xfrm>
            <a:off x="1193144" y="2115270"/>
            <a:ext cx="7375951" cy="3463449"/>
          </a:xfrm>
          <a:prstGeom prst="rect">
            <a:avLst/>
          </a:prstGeom>
          <a:noFill/>
        </p:spPr>
        <p:txBody>
          <a:bodyPr wrap="square" rtlCol="0">
            <a:spAutoFit/>
          </a:bodyPr>
          <a:lstStyle/>
          <a:p>
            <a:pPr>
              <a:lnSpc>
                <a:spcPts val="3800"/>
              </a:lnSpc>
            </a:pPr>
            <a:r>
              <a:rPr lang="en-US" altLang="ko-KR" sz="2800" dirty="0" smtClean="0">
                <a:latin typeface="Arial" panose="020B0604020202020204" pitchFamily="34" charset="0"/>
                <a:cs typeface="Arial" panose="020B0604020202020204" pitchFamily="34" charset="0"/>
              </a:rPr>
              <a:t>NO </a:t>
            </a:r>
            <a:r>
              <a:rPr lang="en-US" altLang="ko-KR" sz="2800" dirty="0">
                <a:latin typeface="Arial" panose="020B0604020202020204" pitchFamily="34" charset="0"/>
                <a:cs typeface="Arial" panose="020B0604020202020204" pitchFamily="34" charset="0"/>
              </a:rPr>
              <a:t>or short </a:t>
            </a:r>
            <a:r>
              <a:rPr lang="en-US" altLang="ko-KR" sz="2800" dirty="0" smtClean="0">
                <a:latin typeface="Arial" panose="020B0604020202020204" pitchFamily="34" charset="0"/>
                <a:cs typeface="Arial" panose="020B0604020202020204" pitchFamily="34" charset="0"/>
              </a:rPr>
              <a:t>down-time.</a:t>
            </a:r>
            <a:endParaRPr lang="en-US" altLang="ko-KR" sz="2800" dirty="0">
              <a:latin typeface="Arial" panose="020B0604020202020204" pitchFamily="34" charset="0"/>
              <a:cs typeface="Arial" panose="020B0604020202020204" pitchFamily="34" charset="0"/>
            </a:endParaRPr>
          </a:p>
          <a:p>
            <a:pPr>
              <a:lnSpc>
                <a:spcPts val="3800"/>
              </a:lnSpc>
            </a:pPr>
            <a:r>
              <a:rPr lang="en-US" altLang="ko-KR" sz="2800" dirty="0">
                <a:latin typeface="Arial" panose="020B0604020202020204" pitchFamily="34" charset="0"/>
                <a:cs typeface="Arial" panose="020B0604020202020204" pitchFamily="34" charset="0"/>
              </a:rPr>
              <a:t/>
            </a:r>
            <a:br>
              <a:rPr lang="en-US" altLang="ko-KR" sz="2800" dirty="0">
                <a:latin typeface="Arial" panose="020B0604020202020204" pitchFamily="34" charset="0"/>
                <a:cs typeface="Arial" panose="020B0604020202020204" pitchFamily="34" charset="0"/>
              </a:rPr>
            </a:br>
            <a:r>
              <a:rPr lang="en-US" altLang="ko-KR" sz="2800" dirty="0" smtClean="0">
                <a:latin typeface="Arial" panose="020B0604020202020204" pitchFamily="34" charset="0"/>
                <a:cs typeface="Arial" panose="020B0604020202020204" pitchFamily="34" charset="0"/>
              </a:rPr>
              <a:t>Less </a:t>
            </a:r>
            <a:r>
              <a:rPr lang="en-US" altLang="ko-KR" sz="2800" dirty="0">
                <a:latin typeface="Arial" panose="020B0604020202020204" pitchFamily="34" charset="0"/>
                <a:cs typeface="Arial" panose="020B0604020202020204" pitchFamily="34" charset="0"/>
              </a:rPr>
              <a:t>painful, Less pigmentation comparing </a:t>
            </a:r>
            <a:endParaRPr lang="en-US" altLang="ko-KR" sz="2800" dirty="0" smtClean="0">
              <a:latin typeface="Arial" panose="020B0604020202020204" pitchFamily="34" charset="0"/>
              <a:cs typeface="Arial" panose="020B0604020202020204" pitchFamily="34" charset="0"/>
            </a:endParaRPr>
          </a:p>
          <a:p>
            <a:pPr>
              <a:lnSpc>
                <a:spcPts val="3800"/>
              </a:lnSpc>
            </a:pPr>
            <a:r>
              <a:rPr lang="en-US" altLang="ko-KR" sz="2800" dirty="0" smtClean="0">
                <a:latin typeface="Arial" panose="020B0604020202020204" pitchFamily="34" charset="0"/>
                <a:cs typeface="Arial" panose="020B0604020202020204" pitchFamily="34" charset="0"/>
              </a:rPr>
              <a:t>conventional </a:t>
            </a:r>
            <a:r>
              <a:rPr lang="en-US" altLang="ko-KR" sz="2800" dirty="0">
                <a:latin typeface="Arial" panose="020B0604020202020204" pitchFamily="34" charset="0"/>
                <a:cs typeface="Arial" panose="020B0604020202020204" pitchFamily="34" charset="0"/>
              </a:rPr>
              <a:t>fractional </a:t>
            </a:r>
            <a:r>
              <a:rPr lang="en-US" altLang="ko-KR" sz="2800" dirty="0" smtClean="0">
                <a:latin typeface="Arial" panose="020B0604020202020204" pitchFamily="34" charset="0"/>
                <a:cs typeface="Arial" panose="020B0604020202020204" pitchFamily="34" charset="0"/>
              </a:rPr>
              <a:t>laser.</a:t>
            </a:r>
            <a:endParaRPr lang="en-US" altLang="ko-KR" sz="2800" dirty="0">
              <a:latin typeface="Arial" panose="020B0604020202020204" pitchFamily="34" charset="0"/>
              <a:cs typeface="Arial" panose="020B0604020202020204" pitchFamily="34" charset="0"/>
            </a:endParaRPr>
          </a:p>
          <a:p>
            <a:pPr>
              <a:lnSpc>
                <a:spcPts val="3800"/>
              </a:lnSpc>
            </a:pPr>
            <a:r>
              <a:rPr lang="en-US" altLang="ko-KR" sz="2800" dirty="0">
                <a:latin typeface="Arial" panose="020B0604020202020204" pitchFamily="34" charset="0"/>
                <a:cs typeface="Arial" panose="020B0604020202020204" pitchFamily="34" charset="0"/>
              </a:rPr>
              <a:t/>
            </a:r>
            <a:br>
              <a:rPr lang="en-US" altLang="ko-KR" sz="2800" dirty="0">
                <a:latin typeface="Arial" panose="020B0604020202020204" pitchFamily="34" charset="0"/>
                <a:cs typeface="Arial" panose="020B0604020202020204" pitchFamily="34" charset="0"/>
              </a:rPr>
            </a:br>
            <a:r>
              <a:rPr lang="en-US" altLang="ko-KR" sz="2800" dirty="0" smtClean="0">
                <a:latin typeface="Arial" panose="020B0604020202020204" pitchFamily="34" charset="0"/>
                <a:cs typeface="Arial" panose="020B0604020202020204" pitchFamily="34" charset="0"/>
              </a:rPr>
              <a:t>Safe </a:t>
            </a:r>
            <a:r>
              <a:rPr lang="en-US" altLang="ko-KR" sz="2800" dirty="0">
                <a:latin typeface="Arial" panose="020B0604020202020204" pitchFamily="34" charset="0"/>
                <a:cs typeface="Arial" panose="020B0604020202020204" pitchFamily="34" charset="0"/>
              </a:rPr>
              <a:t>procedure for skin rejuvenation safely </a:t>
            </a:r>
            <a:endParaRPr lang="en-US" altLang="ko-KR" sz="2800" dirty="0" smtClean="0">
              <a:latin typeface="Arial" panose="020B0604020202020204" pitchFamily="34" charset="0"/>
              <a:cs typeface="Arial" panose="020B0604020202020204" pitchFamily="34" charset="0"/>
            </a:endParaRPr>
          </a:p>
          <a:p>
            <a:pPr>
              <a:lnSpc>
                <a:spcPts val="3800"/>
              </a:lnSpc>
            </a:pPr>
            <a:r>
              <a:rPr lang="en-US" altLang="ko-KR" sz="2800" dirty="0" smtClean="0">
                <a:latin typeface="Arial" panose="020B0604020202020204" pitchFamily="34" charset="0"/>
                <a:cs typeface="Arial" panose="020B0604020202020204" pitchFamily="34" charset="0"/>
              </a:rPr>
              <a:t>protecting epidermis.</a:t>
            </a:r>
            <a:endParaRPr lang="ko-KR" altLang="en-US" sz="2800" dirty="0">
              <a:latin typeface="Arial" panose="020B0604020202020204" pitchFamily="34" charset="0"/>
              <a:cs typeface="Arial" panose="020B0604020202020204" pitchFamily="34" charset="0"/>
            </a:endParaRPr>
          </a:p>
        </p:txBody>
      </p:sp>
      <p:pic>
        <p:nvPicPr>
          <p:cNvPr id="5" name="그림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1516781">
            <a:off x="9527796" y="837476"/>
            <a:ext cx="1192309" cy="5458904"/>
          </a:xfrm>
          <a:prstGeom prst="rect">
            <a:avLst/>
          </a:prstGeom>
        </p:spPr>
      </p:pic>
      <p:sp>
        <p:nvSpPr>
          <p:cNvPr id="6" name="TextBox 5"/>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45AD752-76FA-4F11-A027-8F644050944B}"/>
              </a:ext>
            </a:extLst>
          </p:cNvPr>
          <p:cNvSpPr txBox="1"/>
          <p:nvPr/>
        </p:nvSpPr>
        <p:spPr>
          <a:xfrm>
            <a:off x="1002644" y="447642"/>
            <a:ext cx="7097742" cy="523220"/>
          </a:xfrm>
          <a:prstGeom prst="rect">
            <a:avLst/>
          </a:prstGeom>
          <a:noFill/>
        </p:spPr>
        <p:txBody>
          <a:bodyPr wrap="square" rtlCol="0">
            <a:spAutoFit/>
          </a:bodyPr>
          <a:lstStyle/>
          <a:p>
            <a:r>
              <a:rPr lang="en-US" altLang="ko-KR" sz="2800" dirty="0" smtClean="0">
                <a:latin typeface="Arial" panose="020B0604020202020204" pitchFamily="34" charset="0"/>
                <a:cs typeface="Arial" panose="020B0604020202020204" pitchFamily="34" charset="0"/>
              </a:rPr>
              <a:t>Advantage of </a:t>
            </a:r>
            <a:r>
              <a:rPr lang="en-US" altLang="ko-KR" sz="2800" b="1" dirty="0" smtClean="0">
                <a:solidFill>
                  <a:srgbClr val="000099"/>
                </a:solidFill>
                <a:latin typeface="Arial" panose="020B0604020202020204" pitchFamily="34" charset="0"/>
                <a:cs typeface="Arial" panose="020B0604020202020204" pitchFamily="34" charset="0"/>
              </a:rPr>
              <a:t>MLA</a:t>
            </a:r>
            <a:endParaRPr lang="ko-KR" altLang="en-US" sz="28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565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5544827" y="613728"/>
            <a:ext cx="6524625" cy="5419725"/>
          </a:xfrm>
          <a:prstGeom prst="rect">
            <a:avLst/>
          </a:prstGeom>
        </p:spPr>
      </p:pic>
      <p:sp>
        <p:nvSpPr>
          <p:cNvPr id="3" name="직사각형 2"/>
          <p:cNvSpPr/>
          <p:nvPr/>
        </p:nvSpPr>
        <p:spPr>
          <a:xfrm>
            <a:off x="0" y="1292266"/>
            <a:ext cx="5392132" cy="2585323"/>
          </a:xfrm>
          <a:prstGeom prst="rect">
            <a:avLst/>
          </a:prstGeom>
        </p:spPr>
        <p:txBody>
          <a:bodyPr wrap="square">
            <a:spAutoFit/>
          </a:bodyPr>
          <a:lstStyle/>
          <a:p>
            <a:r>
              <a:rPr lang="en-US" altLang="ko-KR" b="1" dirty="0" err="1" smtClean="0">
                <a:latin typeface="Calibri" panose="020F0502020204030204" pitchFamily="34" charset="0"/>
                <a:cs typeface="Calibri" panose="020F0502020204030204" pitchFamily="34" charset="0"/>
              </a:rPr>
              <a:t>Monochromacity</a:t>
            </a:r>
            <a:r>
              <a:rPr lang="en-US" altLang="ko-KR" b="1" dirty="0" smtClean="0">
                <a:latin typeface="Calibri" panose="020F0502020204030204" pitchFamily="34" charset="0"/>
                <a:cs typeface="Calibri" panose="020F0502020204030204" pitchFamily="34" charset="0"/>
              </a:rPr>
              <a:t> </a:t>
            </a:r>
            <a:r>
              <a:rPr lang="en-US" altLang="ko-KR" dirty="0">
                <a:latin typeface="Calibri" panose="020F0502020204030204" pitchFamily="34" charset="0"/>
                <a:cs typeface="Calibri" panose="020F0502020204030204" pitchFamily="34" charset="0"/>
              </a:rPr>
              <a:t>(the same </a:t>
            </a:r>
            <a:r>
              <a:rPr lang="en-US" altLang="ko-KR" dirty="0" smtClean="0">
                <a:latin typeface="Calibri" panose="020F0502020204030204" pitchFamily="34" charset="0"/>
                <a:cs typeface="Calibri" panose="020F0502020204030204" pitchFamily="34" charset="0"/>
              </a:rPr>
              <a:t>color)</a:t>
            </a:r>
          </a:p>
          <a:p>
            <a:endParaRPr lang="en-US" altLang="ko-KR" dirty="0" smtClean="0">
              <a:latin typeface="Calibri" panose="020F0502020204030204" pitchFamily="34" charset="0"/>
              <a:cs typeface="Calibri" panose="020F0502020204030204" pitchFamily="34" charset="0"/>
            </a:endParaRPr>
          </a:p>
          <a:p>
            <a:r>
              <a:rPr lang="en-US" altLang="ko-KR" b="1" dirty="0">
                <a:latin typeface="Calibri" panose="020F0502020204030204" pitchFamily="34" charset="0"/>
                <a:cs typeface="Calibri" panose="020F0502020204030204" pitchFamily="34" charset="0"/>
              </a:rPr>
              <a:t>C</a:t>
            </a:r>
            <a:r>
              <a:rPr lang="en-US" altLang="ko-KR" b="1" dirty="0" smtClean="0">
                <a:latin typeface="Calibri" panose="020F0502020204030204" pitchFamily="34" charset="0"/>
                <a:cs typeface="Calibri" panose="020F0502020204030204" pitchFamily="34" charset="0"/>
              </a:rPr>
              <a:t>oherence</a:t>
            </a:r>
            <a:r>
              <a:rPr lang="en-US" altLang="ko-KR" dirty="0" smtClean="0">
                <a:latin typeface="Calibri" panose="020F0502020204030204" pitchFamily="34" charset="0"/>
                <a:cs typeface="Calibri" panose="020F0502020204030204" pitchFamily="34" charset="0"/>
              </a:rPr>
              <a:t> </a:t>
            </a:r>
            <a:r>
              <a:rPr lang="en-US" altLang="ko-KR" dirty="0">
                <a:latin typeface="Calibri" panose="020F0502020204030204" pitchFamily="34" charset="0"/>
                <a:cs typeface="Calibri" panose="020F0502020204030204" pitchFamily="34" charset="0"/>
              </a:rPr>
              <a:t>(all of the light waves are in phase both spatially and </a:t>
            </a:r>
            <a:r>
              <a:rPr lang="en-US" altLang="ko-KR" dirty="0" smtClean="0">
                <a:latin typeface="Calibri" panose="020F0502020204030204" pitchFamily="34" charset="0"/>
                <a:cs typeface="Calibri" panose="020F0502020204030204" pitchFamily="34" charset="0"/>
              </a:rPr>
              <a:t>temporally)</a:t>
            </a:r>
          </a:p>
          <a:p>
            <a:endParaRPr lang="en-US" altLang="ko-KR" dirty="0" smtClean="0">
              <a:latin typeface="Calibri" panose="020F0502020204030204" pitchFamily="34" charset="0"/>
              <a:cs typeface="Calibri" panose="020F0502020204030204" pitchFamily="34" charset="0"/>
            </a:endParaRPr>
          </a:p>
          <a:p>
            <a:r>
              <a:rPr lang="en-US" altLang="ko-KR" b="1" dirty="0" smtClean="0">
                <a:latin typeface="Calibri" panose="020F0502020204030204" pitchFamily="34" charset="0"/>
                <a:cs typeface="Calibri" panose="020F0502020204030204" pitchFamily="34" charset="0"/>
              </a:rPr>
              <a:t>Collimation </a:t>
            </a:r>
            <a:r>
              <a:rPr lang="en-US" altLang="ko-KR" dirty="0">
                <a:latin typeface="Calibri" panose="020F0502020204030204" pitchFamily="34" charset="0"/>
                <a:cs typeface="Calibri" panose="020F0502020204030204" pitchFamily="34" charset="0"/>
              </a:rPr>
              <a:t>(all rays are parallel to each other and do not diverge significantly even over long distances</a:t>
            </a:r>
            <a:r>
              <a:rPr lang="en-US" altLang="ko-KR" dirty="0" smtClean="0">
                <a:latin typeface="Calibri" panose="020F0502020204030204" pitchFamily="34" charset="0"/>
                <a:cs typeface="Calibri" panose="020F0502020204030204" pitchFamily="34" charset="0"/>
              </a:rPr>
              <a:t>)</a:t>
            </a:r>
          </a:p>
          <a:p>
            <a:endParaRPr lang="en-US" altLang="ko-KR" dirty="0">
              <a:latin typeface="Calibri" panose="020F0502020204030204" pitchFamily="34" charset="0"/>
              <a:cs typeface="Calibri" panose="020F0502020204030204" pitchFamily="34" charset="0"/>
            </a:endParaRPr>
          </a:p>
          <a:p>
            <a:r>
              <a:rPr lang="en-US" altLang="ko-KR" b="1" dirty="0" smtClean="0">
                <a:latin typeface="Calibri" panose="020F0502020204030204" pitchFamily="34" charset="0"/>
                <a:cs typeface="Calibri" panose="020F0502020204030204" pitchFamily="34" charset="0"/>
              </a:rPr>
              <a:t>High intensity</a:t>
            </a:r>
            <a:endParaRPr lang="ko-KR" altLang="en-US" b="1" dirty="0">
              <a:latin typeface="Calibri" panose="020F0502020204030204" pitchFamily="34" charset="0"/>
              <a:cs typeface="Calibri" panose="020F0502020204030204" pitchFamily="34" charset="0"/>
            </a:endParaRPr>
          </a:p>
        </p:txBody>
      </p:sp>
      <p:sp>
        <p:nvSpPr>
          <p:cNvPr id="4" name="직사각형 3"/>
          <p:cNvSpPr/>
          <p:nvPr/>
        </p:nvSpPr>
        <p:spPr>
          <a:xfrm>
            <a:off x="0" y="0"/>
            <a:ext cx="1908023" cy="369332"/>
          </a:xfrm>
          <a:prstGeom prst="rect">
            <a:avLst/>
          </a:prstGeom>
        </p:spPr>
        <p:txBody>
          <a:bodyPr wrap="none">
            <a:spAutoFit/>
          </a:bodyPr>
          <a:lstStyle/>
          <a:p>
            <a:r>
              <a:rPr lang="en-US" altLang="ko-KR" b="1" dirty="0" smtClean="0">
                <a:latin typeface="Calibri" panose="020F0502020204030204" pitchFamily="34" charset="0"/>
                <a:cs typeface="Calibri" panose="020F0502020204030204" pitchFamily="34" charset="0"/>
              </a:rPr>
              <a:t>Character of Laser</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61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D1072580-2DB5-4C88-A673-DFAD08CE5410}" type="slidenum">
              <a:rPr lang="ko-KR" altLang="en-US" smtClean="0"/>
              <a:t>110</a:t>
            </a:fld>
            <a:endParaRPr lang="ko-KR" altLang="en-US"/>
          </a:p>
        </p:txBody>
      </p:sp>
      <p:pic>
        <p:nvPicPr>
          <p:cNvPr id="3" name="그림 2"/>
          <p:cNvPicPr>
            <a:picLocks noChangeAspect="1"/>
          </p:cNvPicPr>
          <p:nvPr/>
        </p:nvPicPr>
        <p:blipFill rotWithShape="1">
          <a:blip r:embed="rId2"/>
          <a:srcRect r="6094" b="16385"/>
          <a:stretch/>
        </p:blipFill>
        <p:spPr>
          <a:xfrm>
            <a:off x="5043602" y="1728822"/>
            <a:ext cx="7059498" cy="4583396"/>
          </a:xfrm>
          <a:prstGeom prst="rect">
            <a:avLst/>
          </a:prstGeom>
        </p:spPr>
      </p:pic>
      <p:pic>
        <p:nvPicPr>
          <p:cNvPr id="4" name="그림 3"/>
          <p:cNvPicPr>
            <a:picLocks noChangeAspect="1"/>
          </p:cNvPicPr>
          <p:nvPr/>
        </p:nvPicPr>
        <p:blipFill rotWithShape="1">
          <a:blip r:embed="rId3"/>
          <a:srcRect r="6791"/>
          <a:stretch/>
        </p:blipFill>
        <p:spPr>
          <a:xfrm>
            <a:off x="209045" y="1728822"/>
            <a:ext cx="5321300" cy="1639630"/>
          </a:xfrm>
          <a:prstGeom prst="rect">
            <a:avLst/>
          </a:prstGeom>
        </p:spPr>
      </p:pic>
      <p:sp>
        <p:nvSpPr>
          <p:cNvPr id="5" name="직사각형 4"/>
          <p:cNvSpPr/>
          <p:nvPr/>
        </p:nvSpPr>
        <p:spPr>
          <a:xfrm>
            <a:off x="297945" y="4020520"/>
            <a:ext cx="6096000" cy="923330"/>
          </a:xfrm>
          <a:prstGeom prst="rect">
            <a:avLst/>
          </a:prstGeom>
        </p:spPr>
        <p:txBody>
          <a:bodyPr>
            <a:spAutoFit/>
          </a:bodyPr>
          <a:lstStyle/>
          <a:p>
            <a:r>
              <a:rPr lang="en-US" altLang="ko-KR" dirty="0" smtClean="0">
                <a:latin typeface="Arial" panose="020B0604020202020204" pitchFamily="34" charset="0"/>
                <a:cs typeface="Arial" panose="020B0604020202020204" pitchFamily="34" charset="0"/>
              </a:rPr>
              <a:t>Nano can be </a:t>
            </a:r>
          </a:p>
          <a:p>
            <a:r>
              <a:rPr lang="en-US" altLang="ko-KR" dirty="0" smtClean="0">
                <a:latin typeface="Arial" panose="020B0604020202020204" pitchFamily="34" charset="0"/>
                <a:cs typeface="Arial" panose="020B0604020202020204" pitchFamily="34" charset="0"/>
              </a:rPr>
              <a:t>More effective than PICO laser</a:t>
            </a:r>
          </a:p>
          <a:p>
            <a:r>
              <a:rPr lang="en-US" altLang="ko-KR" dirty="0">
                <a:latin typeface="Arial" panose="020B0604020202020204" pitchFamily="34" charset="0"/>
                <a:cs typeface="Arial" panose="020B0604020202020204" pitchFamily="34" charset="0"/>
              </a:rPr>
              <a:t>For tightening and elasticity </a:t>
            </a:r>
            <a:r>
              <a:rPr lang="en-US" altLang="ko-KR" dirty="0" smtClean="0">
                <a:latin typeface="Arial" panose="020B0604020202020204" pitchFamily="34" charset="0"/>
                <a:cs typeface="Arial" panose="020B0604020202020204" pitchFamily="34" charset="0"/>
              </a:rPr>
              <a:t>care.</a:t>
            </a:r>
          </a:p>
        </p:txBody>
      </p:sp>
      <p:sp>
        <p:nvSpPr>
          <p:cNvPr id="7" name="TextBox 6"/>
          <p:cNvSpPr txBox="1"/>
          <p:nvPr/>
        </p:nvSpPr>
        <p:spPr>
          <a:xfrm>
            <a:off x="6608002" y="857202"/>
            <a:ext cx="4277074" cy="523220"/>
          </a:xfrm>
          <a:prstGeom prst="rect">
            <a:avLst/>
          </a:prstGeom>
          <a:noFill/>
        </p:spPr>
        <p:txBody>
          <a:bodyPr wrap="square" rtlCol="0">
            <a:spAutoFit/>
          </a:bodyPr>
          <a:lstStyle/>
          <a:p>
            <a:pPr algn="ctr"/>
            <a:r>
              <a:rPr lang="en-US" altLang="ko-KR" sz="2800" b="1" dirty="0" smtClean="0">
                <a:solidFill>
                  <a:srgbClr val="0070C0"/>
                </a:solidFill>
                <a:latin typeface="Arial" panose="020B0604020202020204" pitchFamily="34" charset="0"/>
                <a:cs typeface="Arial" panose="020B0604020202020204" pitchFamily="34" charset="0"/>
              </a:rPr>
              <a:t>PLASMA SHAPE </a:t>
            </a:r>
            <a:endParaRPr lang="ko-KR" altLang="en-US" sz="2800" b="1" dirty="0" smtClean="0">
              <a:solidFill>
                <a:srgbClr val="0070C0"/>
              </a:solidFill>
              <a:latin typeface="Arial" panose="020B0604020202020204" pitchFamily="34" charset="0"/>
              <a:cs typeface="Arial" panose="020B0604020202020204" pitchFamily="34" charset="0"/>
            </a:endParaRPr>
          </a:p>
        </p:txBody>
      </p:sp>
      <p:sp>
        <p:nvSpPr>
          <p:cNvPr id="8" name="TextBox 7"/>
          <p:cNvSpPr txBox="1"/>
          <p:nvPr/>
        </p:nvSpPr>
        <p:spPr>
          <a:xfrm>
            <a:off x="5849375" y="1502763"/>
            <a:ext cx="3272162" cy="338554"/>
          </a:xfrm>
          <a:prstGeom prst="rect">
            <a:avLst/>
          </a:prstGeom>
          <a:noFill/>
        </p:spPr>
        <p:txBody>
          <a:bodyPr wrap="square" rtlCol="0">
            <a:spAutoFit/>
          </a:bodyPr>
          <a:lstStyle/>
          <a:p>
            <a:r>
              <a:rPr lang="en-US" altLang="ko-KR" sz="1600" b="1" dirty="0" smtClean="0">
                <a:solidFill>
                  <a:schemeClr val="tx1">
                    <a:lumMod val="85000"/>
                    <a:lumOff val="15000"/>
                  </a:schemeClr>
                </a:solidFill>
                <a:latin typeface="Arial" panose="020B0604020202020204" pitchFamily="34" charset="0"/>
                <a:cs typeface="Arial" panose="020B0604020202020204" pitchFamily="34" charset="0"/>
              </a:rPr>
              <a:t>a) PICO</a:t>
            </a:r>
            <a:endParaRPr lang="ko-KR" altLang="en-US" sz="1600" b="1" dirty="0" smtClean="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TextBox 8"/>
          <p:cNvSpPr txBox="1"/>
          <p:nvPr/>
        </p:nvSpPr>
        <p:spPr>
          <a:xfrm>
            <a:off x="9076739" y="1559545"/>
            <a:ext cx="3272162" cy="338554"/>
          </a:xfrm>
          <a:prstGeom prst="rect">
            <a:avLst/>
          </a:prstGeom>
          <a:noFill/>
        </p:spPr>
        <p:txBody>
          <a:bodyPr wrap="square" rtlCol="0">
            <a:spAutoFit/>
          </a:bodyPr>
          <a:lstStyle/>
          <a:p>
            <a:r>
              <a:rPr lang="en-US" altLang="ko-KR" sz="1600" b="1" dirty="0" smtClean="0">
                <a:solidFill>
                  <a:schemeClr val="tx1">
                    <a:lumMod val="85000"/>
                    <a:lumOff val="15000"/>
                  </a:schemeClr>
                </a:solidFill>
                <a:latin typeface="Arial" panose="020B0604020202020204" pitchFamily="34" charset="0"/>
                <a:cs typeface="Arial" panose="020B0604020202020204" pitchFamily="34" charset="0"/>
              </a:rPr>
              <a:t>b) NANO</a:t>
            </a:r>
            <a:endParaRPr lang="ko-KR" altLang="en-US" sz="1600" b="1" dirty="0" smtClean="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0420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8CCD3A5C-5ADC-4FFA-BD61-6821DED29E84}"/>
              </a:ext>
            </a:extLst>
          </p:cNvPr>
          <p:cNvSpPr/>
          <p:nvPr/>
        </p:nvSpPr>
        <p:spPr>
          <a:xfrm>
            <a:off x="0" y="1193800"/>
            <a:ext cx="12192000" cy="49897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hlinkClick r:id="rId2" action="ppaction://hlinkfile"/>
          </p:cNvPr>
          <p:cNvSpPr txBox="1"/>
          <p:nvPr/>
        </p:nvSpPr>
        <p:spPr>
          <a:xfrm>
            <a:off x="1596044" y="-725516"/>
            <a:ext cx="1529542" cy="369332"/>
          </a:xfrm>
          <a:prstGeom prst="rect">
            <a:avLst/>
          </a:prstGeom>
          <a:noFill/>
          <a:ln>
            <a:solidFill>
              <a:schemeClr val="accent4">
                <a:lumMod val="60000"/>
                <a:lumOff val="40000"/>
              </a:schemeClr>
            </a:solidFill>
          </a:ln>
        </p:spPr>
        <p:txBody>
          <a:bodyPr wrap="square" rtlCol="0">
            <a:spAutoFit/>
          </a:bodyPr>
          <a:lstStyle/>
          <a:p>
            <a:r>
              <a:rPr lang="en-US" altLang="ko-KR" dirty="0"/>
              <a:t>1064 Single</a:t>
            </a:r>
            <a:endParaRPr lang="ko-KR" altLang="en-US" dirty="0"/>
          </a:p>
        </p:txBody>
      </p:sp>
      <p:sp>
        <p:nvSpPr>
          <p:cNvPr id="6" name="TextBox 5">
            <a:hlinkClick r:id="rId3" action="ppaction://hlinkfile"/>
          </p:cNvPr>
          <p:cNvSpPr txBox="1"/>
          <p:nvPr/>
        </p:nvSpPr>
        <p:spPr>
          <a:xfrm>
            <a:off x="4135580" y="-688693"/>
            <a:ext cx="1529542" cy="369332"/>
          </a:xfrm>
          <a:prstGeom prst="rect">
            <a:avLst/>
          </a:prstGeom>
          <a:noFill/>
          <a:ln>
            <a:solidFill>
              <a:schemeClr val="accent4">
                <a:lumMod val="60000"/>
                <a:lumOff val="40000"/>
              </a:schemeClr>
            </a:solidFill>
          </a:ln>
        </p:spPr>
        <p:txBody>
          <a:bodyPr wrap="square" rtlCol="0">
            <a:spAutoFit/>
          </a:bodyPr>
          <a:lstStyle/>
          <a:p>
            <a:r>
              <a:rPr lang="en-US" altLang="ko-KR" dirty="0"/>
              <a:t>1064 PDP </a:t>
            </a:r>
            <a:endParaRPr lang="ko-KR" altLang="en-US" dirty="0"/>
          </a:p>
        </p:txBody>
      </p:sp>
      <p:sp>
        <p:nvSpPr>
          <p:cNvPr id="8" name="TextBox 7">
            <a:hlinkClick r:id="rId4" action="ppaction://hlinkfile"/>
          </p:cNvPr>
          <p:cNvSpPr txBox="1"/>
          <p:nvPr/>
        </p:nvSpPr>
        <p:spPr>
          <a:xfrm>
            <a:off x="6529647" y="-688693"/>
            <a:ext cx="1529542" cy="369332"/>
          </a:xfrm>
          <a:prstGeom prst="rect">
            <a:avLst/>
          </a:prstGeom>
          <a:noFill/>
          <a:ln>
            <a:solidFill>
              <a:schemeClr val="accent4">
                <a:lumMod val="60000"/>
                <a:lumOff val="40000"/>
              </a:schemeClr>
            </a:solidFill>
          </a:ln>
        </p:spPr>
        <p:txBody>
          <a:bodyPr wrap="square" rtlCol="0">
            <a:spAutoFit/>
          </a:bodyPr>
          <a:lstStyle/>
          <a:p>
            <a:r>
              <a:rPr lang="en-US" altLang="ko-KR" dirty="0"/>
              <a:t>1064 Quasi </a:t>
            </a:r>
            <a:endParaRPr lang="ko-KR" altLang="en-US" dirty="0"/>
          </a:p>
        </p:txBody>
      </p:sp>
      <p:sp>
        <p:nvSpPr>
          <p:cNvPr id="9" name="TextBox 8">
            <a:hlinkClick r:id="rId5" action="ppaction://hlinkfile"/>
          </p:cNvPr>
          <p:cNvSpPr txBox="1"/>
          <p:nvPr/>
        </p:nvSpPr>
        <p:spPr>
          <a:xfrm>
            <a:off x="9179327" y="-688693"/>
            <a:ext cx="1026623" cy="369332"/>
          </a:xfrm>
          <a:prstGeom prst="rect">
            <a:avLst/>
          </a:prstGeom>
          <a:noFill/>
          <a:ln>
            <a:solidFill>
              <a:schemeClr val="accent4">
                <a:lumMod val="60000"/>
                <a:lumOff val="40000"/>
              </a:schemeClr>
            </a:solidFill>
          </a:ln>
        </p:spPr>
        <p:txBody>
          <a:bodyPr wrap="square" rtlCol="0">
            <a:spAutoFit/>
          </a:bodyPr>
          <a:lstStyle/>
          <a:p>
            <a:r>
              <a:rPr lang="en-US" altLang="ko-KR" dirty="0"/>
              <a:t>532nm</a:t>
            </a:r>
            <a:endParaRPr lang="ko-KR" altLang="en-US" dirty="0"/>
          </a:p>
        </p:txBody>
      </p:sp>
      <p:sp>
        <p:nvSpPr>
          <p:cNvPr id="11" name="타원 10">
            <a:extLst>
              <a:ext uri="{FF2B5EF4-FFF2-40B4-BE49-F238E27FC236}">
                <a16:creationId xmlns:a16="http://schemas.microsoft.com/office/drawing/2014/main" id="{7A908849-17B8-45C8-969C-D0FB5B8F4E71}"/>
              </a:ext>
            </a:extLst>
          </p:cNvPr>
          <p:cNvSpPr/>
          <p:nvPr/>
        </p:nvSpPr>
        <p:spPr>
          <a:xfrm>
            <a:off x="3525340" y="450879"/>
            <a:ext cx="546690" cy="54669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93C989C1-7946-43B0-B505-E78F9FA20B40}"/>
              </a:ext>
            </a:extLst>
          </p:cNvPr>
          <p:cNvSpPr txBox="1"/>
          <p:nvPr/>
        </p:nvSpPr>
        <p:spPr>
          <a:xfrm>
            <a:off x="3068666" y="534057"/>
            <a:ext cx="6054667" cy="369332"/>
          </a:xfrm>
          <a:prstGeom prst="rect">
            <a:avLst/>
          </a:prstGeom>
          <a:noFill/>
        </p:spPr>
        <p:txBody>
          <a:bodyPr wrap="square" rtlCol="0">
            <a:spAutoFit/>
          </a:bodyPr>
          <a:lstStyle/>
          <a:p>
            <a:pPr algn="ctr"/>
            <a:r>
              <a:rPr lang="en-US" altLang="ko-KR" b="1" dirty="0" err="1">
                <a:latin typeface="Arial" panose="020B0604020202020204" pitchFamily="34" charset="0"/>
                <a:cs typeface="Arial" panose="020B0604020202020204" pitchFamily="34" charset="0"/>
              </a:rPr>
              <a:t>Finebeam</a:t>
            </a:r>
            <a:r>
              <a:rPr lang="en-US" altLang="ko-KR" b="1" dirty="0">
                <a:latin typeface="Arial" panose="020B0604020202020204" pitchFamily="34" charset="0"/>
                <a:cs typeface="Arial" panose="020B0604020202020204" pitchFamily="34" charset="0"/>
              </a:rPr>
              <a:t> supply strong and stable energy</a:t>
            </a:r>
          </a:p>
        </p:txBody>
      </p:sp>
      <p:sp>
        <p:nvSpPr>
          <p:cNvPr id="2" name="직사각형 1">
            <a:hlinkClick r:id="rId6" action="ppaction://hlinksldjump"/>
            <a:extLst>
              <a:ext uri="{FF2B5EF4-FFF2-40B4-BE49-F238E27FC236}">
                <a16:creationId xmlns:a16="http://schemas.microsoft.com/office/drawing/2014/main" id="{7A835794-8DE9-45E0-BA4C-A0A9B2D8E7F0}"/>
              </a:ext>
            </a:extLst>
          </p:cNvPr>
          <p:cNvSpPr/>
          <p:nvPr/>
        </p:nvSpPr>
        <p:spPr>
          <a:xfrm>
            <a:off x="4013891" y="1631201"/>
            <a:ext cx="2082108" cy="20821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latin typeface="Arial" panose="020B0604020202020204" pitchFamily="34" charset="0"/>
                <a:cs typeface="Arial" panose="020B0604020202020204" pitchFamily="34" charset="0"/>
              </a:rPr>
              <a:t>1064 Single</a:t>
            </a:r>
            <a:endParaRPr lang="ko-KR" altLang="en-US" sz="2000" b="1" dirty="0">
              <a:latin typeface="Arial" panose="020B0604020202020204" pitchFamily="34" charset="0"/>
              <a:cs typeface="Arial" panose="020B0604020202020204" pitchFamily="34" charset="0"/>
            </a:endParaRPr>
          </a:p>
        </p:txBody>
      </p:sp>
      <p:sp>
        <p:nvSpPr>
          <p:cNvPr id="13" name="직사각형 12">
            <a:hlinkClick r:id="rId7" action="ppaction://hlinksldjump"/>
            <a:extLst>
              <a:ext uri="{FF2B5EF4-FFF2-40B4-BE49-F238E27FC236}">
                <a16:creationId xmlns:a16="http://schemas.microsoft.com/office/drawing/2014/main" id="{2216D5D5-31F5-4D84-BC84-D60E462849FA}"/>
              </a:ext>
            </a:extLst>
          </p:cNvPr>
          <p:cNvSpPr/>
          <p:nvPr/>
        </p:nvSpPr>
        <p:spPr>
          <a:xfrm>
            <a:off x="6095999" y="1631201"/>
            <a:ext cx="2082108" cy="20821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rial" panose="020B0604020202020204" pitchFamily="34" charset="0"/>
                <a:cs typeface="Arial" panose="020B0604020202020204" pitchFamily="34" charset="0"/>
              </a:rPr>
              <a:t>1064 PDP </a:t>
            </a:r>
            <a:endParaRPr lang="ko-KR" altLang="en-US" sz="2000" b="1" dirty="0">
              <a:solidFill>
                <a:schemeClr val="bg1"/>
              </a:solidFill>
              <a:latin typeface="Arial" panose="020B0604020202020204" pitchFamily="34" charset="0"/>
              <a:cs typeface="Arial" panose="020B0604020202020204" pitchFamily="34" charset="0"/>
            </a:endParaRPr>
          </a:p>
        </p:txBody>
      </p:sp>
      <p:sp>
        <p:nvSpPr>
          <p:cNvPr id="14" name="직사각형 13">
            <a:hlinkClick r:id="rId8" action="ppaction://hlinksldjump"/>
            <a:extLst>
              <a:ext uri="{FF2B5EF4-FFF2-40B4-BE49-F238E27FC236}">
                <a16:creationId xmlns:a16="http://schemas.microsoft.com/office/drawing/2014/main" id="{61131F98-9CB0-43C6-B9D9-CE21B6E297C5}"/>
              </a:ext>
            </a:extLst>
          </p:cNvPr>
          <p:cNvSpPr/>
          <p:nvPr/>
        </p:nvSpPr>
        <p:spPr>
          <a:xfrm>
            <a:off x="4013891" y="3713309"/>
            <a:ext cx="2082108" cy="20821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rial" panose="020B0604020202020204" pitchFamily="34" charset="0"/>
                <a:cs typeface="Arial" panose="020B0604020202020204" pitchFamily="34" charset="0"/>
              </a:rPr>
              <a:t>1064 Quasi </a:t>
            </a:r>
            <a:endParaRPr lang="ko-KR" altLang="en-US" sz="2000" b="1" dirty="0">
              <a:solidFill>
                <a:schemeClr val="bg1"/>
              </a:solidFill>
              <a:latin typeface="Arial" panose="020B0604020202020204" pitchFamily="34" charset="0"/>
              <a:cs typeface="Arial" panose="020B0604020202020204" pitchFamily="34" charset="0"/>
            </a:endParaRPr>
          </a:p>
        </p:txBody>
      </p:sp>
      <p:sp>
        <p:nvSpPr>
          <p:cNvPr id="15" name="직사각형 14">
            <a:hlinkClick r:id="rId9" action="ppaction://hlinksldjump"/>
            <a:extLst>
              <a:ext uri="{FF2B5EF4-FFF2-40B4-BE49-F238E27FC236}">
                <a16:creationId xmlns:a16="http://schemas.microsoft.com/office/drawing/2014/main" id="{64B5CCF4-449F-45DA-B60C-BBBF1F83EE58}"/>
              </a:ext>
            </a:extLst>
          </p:cNvPr>
          <p:cNvSpPr/>
          <p:nvPr/>
        </p:nvSpPr>
        <p:spPr>
          <a:xfrm>
            <a:off x="6095999" y="3713309"/>
            <a:ext cx="2082108" cy="20821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latin typeface="Arial" panose="020B0604020202020204" pitchFamily="34" charset="0"/>
                <a:cs typeface="Arial" panose="020B0604020202020204" pitchFamily="34" charset="0"/>
              </a:rPr>
              <a:t>532nm</a:t>
            </a:r>
            <a:endParaRPr lang="ko-KR" altLang="en-US" sz="2000" b="1" dirty="0">
              <a:latin typeface="Arial" panose="020B0604020202020204" pitchFamily="34" charset="0"/>
              <a:cs typeface="Arial" panose="020B0604020202020204" pitchFamily="34" charset="0"/>
            </a:endParaRPr>
          </a:p>
        </p:txBody>
      </p:sp>
      <p:sp>
        <p:nvSpPr>
          <p:cNvPr id="10" name="TextBox 9"/>
          <p:cNvSpPr txBox="1"/>
          <p:nvPr/>
        </p:nvSpPr>
        <p:spPr>
          <a:xfrm rot="20687963">
            <a:off x="7496670" y="5005028"/>
            <a:ext cx="1362874" cy="646331"/>
          </a:xfrm>
          <a:prstGeom prst="rect">
            <a:avLst/>
          </a:prstGeom>
          <a:noFill/>
        </p:spPr>
        <p:txBody>
          <a:bodyPr wrap="none" rtlCol="0">
            <a:spAutoFit/>
          </a:bodyPr>
          <a:lstStyle/>
          <a:p>
            <a:r>
              <a:rPr lang="en-US" altLang="ko-KR" sz="3600" b="1" dirty="0">
                <a:solidFill>
                  <a:srgbClr val="002060"/>
                </a:solidFill>
              </a:rPr>
              <a:t>Click!</a:t>
            </a:r>
            <a:endParaRPr lang="ko-KR" altLang="en-US" sz="3600" b="1" dirty="0">
              <a:solidFill>
                <a:srgbClr val="002060"/>
              </a:solidFill>
            </a:endParaRPr>
          </a:p>
        </p:txBody>
      </p:sp>
      <p:pic>
        <p:nvPicPr>
          <p:cNvPr id="21" name="그림 20">
            <a:extLst>
              <a:ext uri="{FF2B5EF4-FFF2-40B4-BE49-F238E27FC236}">
                <a16:creationId xmlns:a16="http://schemas.microsoft.com/office/drawing/2014/main" id="{C67432C3-B6C4-40DB-8E82-9769BABD86A9}"/>
              </a:ext>
            </a:extLst>
          </p:cNvPr>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93657" y="6416791"/>
            <a:ext cx="1004685" cy="252000"/>
          </a:xfrm>
          <a:prstGeom prst="rect">
            <a:avLst/>
          </a:prstGeom>
        </p:spPr>
      </p:pic>
      <p:pic>
        <p:nvPicPr>
          <p:cNvPr id="4" name="그림 3"/>
          <p:cNvPicPr>
            <a:picLocks noChangeAspect="1"/>
          </p:cNvPicPr>
          <p:nvPr/>
        </p:nvPicPr>
        <p:blipFill>
          <a:blip r:embed="rId11"/>
          <a:stretch>
            <a:fillRect/>
          </a:stretch>
        </p:blipFill>
        <p:spPr>
          <a:xfrm>
            <a:off x="2397482" y="1288692"/>
            <a:ext cx="1127858" cy="1127858"/>
          </a:xfrm>
          <a:prstGeom prst="rect">
            <a:avLst/>
          </a:prstGeom>
        </p:spPr>
      </p:pic>
      <p:sp>
        <p:nvSpPr>
          <p:cNvPr id="3" name="TextBox 2"/>
          <p:cNvSpPr txBox="1"/>
          <p:nvPr/>
        </p:nvSpPr>
        <p:spPr>
          <a:xfrm>
            <a:off x="9012024" y="450879"/>
            <a:ext cx="3016577" cy="369332"/>
          </a:xfrm>
          <a:prstGeom prst="rect">
            <a:avLst/>
          </a:prstGeom>
          <a:noFill/>
        </p:spPr>
        <p:txBody>
          <a:bodyPr wrap="square" rtlCol="0">
            <a:spAutoFit/>
          </a:bodyPr>
          <a:lstStyle/>
          <a:p>
            <a:r>
              <a:rPr lang="ko-KR" altLang="en-US" smtClean="0">
                <a:latin typeface="Calibri" panose="020F0502020204030204" pitchFamily="34" charset="0"/>
                <a:cs typeface="Calibri" panose="020F0502020204030204" pitchFamily="34" charset="0"/>
              </a:rPr>
              <a:t>동영상 연결 작업</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89497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1064 Sing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5" y="1143000"/>
            <a:ext cx="8134350" cy="4572000"/>
          </a:xfrm>
          <a:prstGeom prst="rect">
            <a:avLst/>
          </a:prstGeom>
        </p:spPr>
      </p:pic>
      <p:sp>
        <p:nvSpPr>
          <p:cNvPr id="6" name="TextBox 5">
            <a:hlinkClick r:id="rId5" action="ppaction://hlinksldjump"/>
          </p:cNvPr>
          <p:cNvSpPr txBox="1"/>
          <p:nvPr/>
        </p:nvSpPr>
        <p:spPr>
          <a:xfrm>
            <a:off x="9434945" y="6068291"/>
            <a:ext cx="2036619" cy="276999"/>
          </a:xfrm>
          <a:prstGeom prst="rect">
            <a:avLst/>
          </a:prstGeom>
          <a:noFill/>
        </p:spPr>
        <p:txBody>
          <a:bodyPr wrap="square" rtlCol="0">
            <a:spAutoFit/>
          </a:bodyPr>
          <a:lstStyle/>
          <a:p>
            <a:r>
              <a:rPr lang="en-US" altLang="ko-KR" sz="1200" b="1" dirty="0" smtClean="0">
                <a:solidFill>
                  <a:schemeClr val="accent2"/>
                </a:solidFill>
              </a:rPr>
              <a:t>Return to the main page</a:t>
            </a:r>
            <a:endParaRPr lang="ko-KR" altLang="en-US" sz="1200" b="1" dirty="0">
              <a:solidFill>
                <a:schemeClr val="accent2"/>
              </a:solidFill>
            </a:endParaRPr>
          </a:p>
        </p:txBody>
      </p:sp>
    </p:spTree>
    <p:extLst>
      <p:ext uri="{BB962C8B-B14F-4D97-AF65-F5344CB8AC3E}">
        <p14:creationId xmlns:p14="http://schemas.microsoft.com/office/powerpoint/2010/main" val="1834829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1064 PD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5" y="1143000"/>
            <a:ext cx="8134350" cy="4572000"/>
          </a:xfrm>
          <a:prstGeom prst="rect">
            <a:avLst/>
          </a:prstGeom>
        </p:spPr>
      </p:pic>
      <p:sp>
        <p:nvSpPr>
          <p:cNvPr id="5" name="TextBox 4">
            <a:hlinkClick r:id="rId5" action="ppaction://hlinksldjump"/>
          </p:cNvPr>
          <p:cNvSpPr txBox="1"/>
          <p:nvPr/>
        </p:nvSpPr>
        <p:spPr>
          <a:xfrm>
            <a:off x="9434945" y="6068291"/>
            <a:ext cx="1614055" cy="461665"/>
          </a:xfrm>
          <a:prstGeom prst="rect">
            <a:avLst/>
          </a:prstGeom>
          <a:noFill/>
        </p:spPr>
        <p:txBody>
          <a:bodyPr wrap="square" rtlCol="0">
            <a:spAutoFit/>
          </a:bodyPr>
          <a:lstStyle/>
          <a:p>
            <a:r>
              <a:rPr lang="en-US" altLang="ko-KR" sz="1200" b="1" dirty="0" smtClean="0">
                <a:solidFill>
                  <a:schemeClr val="accent2"/>
                </a:solidFill>
              </a:rPr>
              <a:t>Return to the main page</a:t>
            </a:r>
            <a:endParaRPr lang="ko-KR" altLang="en-US" sz="1200" b="1" dirty="0">
              <a:solidFill>
                <a:schemeClr val="accent2"/>
              </a:solidFill>
            </a:endParaRPr>
          </a:p>
        </p:txBody>
      </p:sp>
    </p:spTree>
    <p:extLst>
      <p:ext uri="{BB962C8B-B14F-4D97-AF65-F5344CB8AC3E}">
        <p14:creationId xmlns:p14="http://schemas.microsoft.com/office/powerpoint/2010/main" val="227692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Quas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99397" y="1484803"/>
            <a:ext cx="7742237" cy="4351338"/>
          </a:xfrm>
        </p:spPr>
      </p:pic>
      <p:sp>
        <p:nvSpPr>
          <p:cNvPr id="5" name="TextBox 4">
            <a:hlinkClick r:id="rId5" action="ppaction://hlinksldjump"/>
          </p:cNvPr>
          <p:cNvSpPr txBox="1"/>
          <p:nvPr/>
        </p:nvSpPr>
        <p:spPr>
          <a:xfrm>
            <a:off x="9409545" y="6068291"/>
            <a:ext cx="1614055" cy="461665"/>
          </a:xfrm>
          <a:prstGeom prst="rect">
            <a:avLst/>
          </a:prstGeom>
          <a:noFill/>
        </p:spPr>
        <p:txBody>
          <a:bodyPr wrap="square" rtlCol="0">
            <a:spAutoFit/>
          </a:bodyPr>
          <a:lstStyle/>
          <a:p>
            <a:r>
              <a:rPr lang="en-US" altLang="ko-KR" sz="1200" b="1" dirty="0" smtClean="0">
                <a:solidFill>
                  <a:schemeClr val="accent2"/>
                </a:solidFill>
              </a:rPr>
              <a:t>Return to the main page</a:t>
            </a:r>
            <a:endParaRPr lang="ko-KR" altLang="en-US" sz="1200" b="1" dirty="0">
              <a:solidFill>
                <a:schemeClr val="accent2"/>
              </a:solidFill>
            </a:endParaRPr>
          </a:p>
        </p:txBody>
      </p:sp>
    </p:spTree>
    <p:extLst>
      <p:ext uri="{BB962C8B-B14F-4D97-AF65-F5344CB8AC3E}">
        <p14:creationId xmlns:p14="http://schemas.microsoft.com/office/powerpoint/2010/main" val="189374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5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5" y="1143000"/>
            <a:ext cx="8134350" cy="4572000"/>
          </a:xfrm>
          <a:prstGeom prst="rect">
            <a:avLst/>
          </a:prstGeom>
        </p:spPr>
      </p:pic>
      <p:sp>
        <p:nvSpPr>
          <p:cNvPr id="5" name="TextBox 4">
            <a:hlinkClick r:id="rId5" action="ppaction://hlinksldjump"/>
          </p:cNvPr>
          <p:cNvSpPr txBox="1"/>
          <p:nvPr/>
        </p:nvSpPr>
        <p:spPr>
          <a:xfrm>
            <a:off x="9434945" y="6068291"/>
            <a:ext cx="1614055" cy="461665"/>
          </a:xfrm>
          <a:prstGeom prst="rect">
            <a:avLst/>
          </a:prstGeom>
          <a:noFill/>
        </p:spPr>
        <p:txBody>
          <a:bodyPr wrap="square" rtlCol="0">
            <a:spAutoFit/>
          </a:bodyPr>
          <a:lstStyle/>
          <a:p>
            <a:r>
              <a:rPr lang="en-US" altLang="ko-KR" sz="1200" b="1" dirty="0" smtClean="0">
                <a:solidFill>
                  <a:schemeClr val="accent2"/>
                </a:solidFill>
              </a:rPr>
              <a:t>Return to the main page</a:t>
            </a:r>
            <a:endParaRPr lang="ko-KR" altLang="en-US" sz="1200" b="1" dirty="0">
              <a:solidFill>
                <a:schemeClr val="accent2"/>
              </a:solidFill>
            </a:endParaRPr>
          </a:p>
        </p:txBody>
      </p:sp>
    </p:spTree>
    <p:extLst>
      <p:ext uri="{BB962C8B-B14F-4D97-AF65-F5344CB8AC3E}">
        <p14:creationId xmlns:p14="http://schemas.microsoft.com/office/powerpoint/2010/main" val="415097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950" y="1981651"/>
            <a:ext cx="4242513" cy="4242513"/>
          </a:xfrm>
          <a:prstGeom prst="rect">
            <a:avLst/>
          </a:prstGeom>
        </p:spPr>
      </p:pic>
      <p:sp>
        <p:nvSpPr>
          <p:cNvPr id="3" name="TextBox 2"/>
          <p:cNvSpPr txBox="1"/>
          <p:nvPr/>
        </p:nvSpPr>
        <p:spPr>
          <a:xfrm>
            <a:off x="74815" y="-58189"/>
            <a:ext cx="3441469" cy="338554"/>
          </a:xfrm>
          <a:prstGeom prst="rect">
            <a:avLst/>
          </a:prstGeom>
          <a:noFill/>
        </p:spPr>
        <p:txBody>
          <a:bodyPr wrap="square" rtlCol="0">
            <a:spAutoFit/>
          </a:bodyPr>
          <a:lstStyle/>
          <a:p>
            <a:r>
              <a:rPr lang="en-US" altLang="ko-KR" sz="1600" b="1" dirty="0" smtClean="0">
                <a:latin typeface="Calibri" panose="020F0502020204030204" pitchFamily="34" charset="0"/>
                <a:cs typeface="Calibri" panose="020F0502020204030204" pitchFamily="34" charset="0"/>
              </a:rPr>
              <a:t>SKIN COOLING </a:t>
            </a:r>
            <a:endParaRPr lang="ko-KR" altLang="en-US" sz="1600" b="1" dirty="0" smtClean="0">
              <a:latin typeface="Calibri" panose="020F0502020204030204" pitchFamily="34" charset="0"/>
              <a:cs typeface="Calibri" panose="020F0502020204030204" pitchFamily="34" charset="0"/>
            </a:endParaRPr>
          </a:p>
        </p:txBody>
      </p:sp>
      <p:sp>
        <p:nvSpPr>
          <p:cNvPr id="4" name="TextBox 3"/>
          <p:cNvSpPr txBox="1"/>
          <p:nvPr/>
        </p:nvSpPr>
        <p:spPr>
          <a:xfrm>
            <a:off x="174567" y="515388"/>
            <a:ext cx="9019309" cy="369331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Calibri" panose="020F0502020204030204" pitchFamily="34" charset="0"/>
                <a:cs typeface="Calibri" panose="020F0502020204030204" pitchFamily="34" charset="0"/>
              </a:rPr>
              <a:t>Three basic types of skin cooling</a:t>
            </a:r>
          </a:p>
          <a:p>
            <a:endParaRPr lang="en-US" altLang="ko-KR" dirty="0" smtClean="0">
              <a:latin typeface="Calibri" panose="020F0502020204030204" pitchFamily="34" charset="0"/>
              <a:cs typeface="Calibri" panose="020F0502020204030204" pitchFamily="34" charset="0"/>
            </a:endParaRPr>
          </a:p>
          <a:p>
            <a:pPr marL="342900" indent="-342900">
              <a:buAutoNum type="arabicPeriod"/>
            </a:pPr>
            <a:r>
              <a:rPr lang="en-US" altLang="ko-KR" dirty="0" smtClean="0">
                <a:latin typeface="Calibri" panose="020F0502020204030204" pitchFamily="34" charset="0"/>
                <a:cs typeface="Calibri" panose="020F0502020204030204" pitchFamily="34" charset="0"/>
              </a:rPr>
              <a:t>Pre-cooling</a:t>
            </a:r>
          </a:p>
          <a:p>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      - Pulsed dye and all Q-Switched lasers(pulse durations shorter than ~ 5 </a:t>
            </a:r>
            <a:r>
              <a:rPr lang="en-US" altLang="ko-KR" dirty="0" err="1" smtClean="0">
                <a:latin typeface="Calibri" panose="020F0502020204030204" pitchFamily="34" charset="0"/>
                <a:cs typeface="Calibri" panose="020F0502020204030204" pitchFamily="34" charset="0"/>
              </a:rPr>
              <a:t>millionseconds</a:t>
            </a:r>
            <a:r>
              <a:rPr lang="en-US" altLang="ko-KR" dirty="0" smtClean="0">
                <a:latin typeface="Calibri" panose="020F0502020204030204" pitchFamily="34" charset="0"/>
                <a:cs typeface="Calibri" panose="020F0502020204030204" pitchFamily="34" charset="0"/>
              </a:rPr>
              <a:t>)</a:t>
            </a:r>
          </a:p>
          <a:p>
            <a:r>
              <a:rPr lang="en-US" altLang="ko-KR" dirty="0" smtClean="0">
                <a:latin typeface="Calibri" panose="020F0502020204030204" pitchFamily="34" charset="0"/>
                <a:cs typeface="Calibri" panose="020F0502020204030204" pitchFamily="34" charset="0"/>
              </a:rPr>
              <a:t>-Blue Ice</a:t>
            </a:r>
          </a:p>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2. Parallel cooling</a:t>
            </a:r>
          </a:p>
          <a:p>
            <a:pPr marL="285750" indent="-285750">
              <a:buFontTx/>
              <a:buChar char="-"/>
            </a:pPr>
            <a:r>
              <a:rPr lang="en-US" altLang="ko-KR" dirty="0" smtClean="0">
                <a:latin typeface="Calibri" panose="020F0502020204030204" pitchFamily="34" charset="0"/>
                <a:cs typeface="Calibri" panose="020F0502020204030204" pitchFamily="34" charset="0"/>
              </a:rPr>
              <a:t>For pulses longer than ~ 5milliseconds</a:t>
            </a:r>
          </a:p>
          <a:p>
            <a:pPr marL="285750" indent="-285750">
              <a:buFontTx/>
              <a:buChar char="-"/>
            </a:pPr>
            <a:r>
              <a:rPr lang="en-US" altLang="ko-KR" dirty="0" smtClean="0">
                <a:latin typeface="Calibri" panose="020F0502020204030204" pitchFamily="34" charset="0"/>
                <a:cs typeface="Calibri" panose="020F0502020204030204" pitchFamily="34" charset="0"/>
              </a:rPr>
              <a:t>Blue Ice</a:t>
            </a:r>
          </a:p>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3. Post-cooling</a:t>
            </a:r>
          </a:p>
          <a:p>
            <a:r>
              <a:rPr lang="en-US" altLang="ko-KR" dirty="0" smtClean="0">
                <a:latin typeface="Calibri" panose="020F0502020204030204" pitchFamily="34" charset="0"/>
                <a:cs typeface="Calibri" panose="020F0502020204030204" pitchFamily="34" charset="0"/>
              </a:rPr>
              <a:t>- Bulk skin cooling before and after laser treatment(e.g. with ice or cold air cooling or </a:t>
            </a:r>
            <a:r>
              <a:rPr lang="en-US" altLang="ko-KR" dirty="0" err="1" smtClean="0">
                <a:latin typeface="Calibri" panose="020F0502020204030204" pitchFamily="34" charset="0"/>
                <a:cs typeface="Calibri" panose="020F0502020204030204" pitchFamily="34" charset="0"/>
              </a:rPr>
              <a:t>cryo</a:t>
            </a:r>
            <a:r>
              <a:rPr lang="en-US" altLang="ko-KR" dirty="0" smtClean="0">
                <a:latin typeface="Calibri" panose="020F0502020204030204" pitchFamily="34" charset="0"/>
                <a:cs typeface="Calibri" panose="020F0502020204030204" pitchFamily="34" charset="0"/>
              </a:rPr>
              <a:t> H/P with este7) is useful for minimizing pain, erythema and edema</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46309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515217" y="445770"/>
            <a:ext cx="11410950" cy="5600700"/>
          </a:xfrm>
          <a:prstGeom prst="rect">
            <a:avLst/>
          </a:prstGeom>
        </p:spPr>
      </p:pic>
    </p:spTree>
    <p:extLst>
      <p:ext uri="{BB962C8B-B14F-4D97-AF65-F5344CB8AC3E}">
        <p14:creationId xmlns:p14="http://schemas.microsoft.com/office/powerpoint/2010/main" val="35935209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051584" y="136099"/>
            <a:ext cx="6596999" cy="4907241"/>
          </a:xfrm>
          <a:prstGeom prst="rect">
            <a:avLst/>
          </a:prstGeom>
        </p:spPr>
      </p:pic>
      <p:pic>
        <p:nvPicPr>
          <p:cNvPr id="3" name="그림 2"/>
          <p:cNvPicPr>
            <a:picLocks noChangeAspect="1"/>
          </p:cNvPicPr>
          <p:nvPr/>
        </p:nvPicPr>
        <p:blipFill>
          <a:blip r:embed="rId3"/>
          <a:stretch>
            <a:fillRect/>
          </a:stretch>
        </p:blipFill>
        <p:spPr>
          <a:xfrm>
            <a:off x="3256028" y="5198882"/>
            <a:ext cx="3228975" cy="1371600"/>
          </a:xfrm>
          <a:prstGeom prst="rect">
            <a:avLst/>
          </a:prstGeom>
        </p:spPr>
      </p:pic>
      <p:sp>
        <p:nvSpPr>
          <p:cNvPr id="4" name="TextBox 3"/>
          <p:cNvSpPr txBox="1"/>
          <p:nvPr/>
        </p:nvSpPr>
        <p:spPr>
          <a:xfrm>
            <a:off x="8163613" y="5014216"/>
            <a:ext cx="137631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From </a:t>
            </a:r>
            <a:r>
              <a:rPr lang="en-US" altLang="ko-KR" dirty="0" err="1" smtClean="0">
                <a:latin typeface="Calibri" panose="020F0502020204030204" pitchFamily="34" charset="0"/>
                <a:cs typeface="Calibri" panose="020F0502020204030204" pitchFamily="34" charset="0"/>
              </a:rPr>
              <a:t>Cutera</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594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2837469" y="2411753"/>
            <a:ext cx="5673514" cy="3156918"/>
          </a:xfrm>
          <a:prstGeom prst="rect">
            <a:avLst/>
          </a:prstGeom>
        </p:spPr>
      </p:pic>
      <p:sp>
        <p:nvSpPr>
          <p:cNvPr id="4" name="직사각형 3"/>
          <p:cNvSpPr/>
          <p:nvPr/>
        </p:nvSpPr>
        <p:spPr>
          <a:xfrm>
            <a:off x="0" y="0"/>
            <a:ext cx="2150332" cy="369332"/>
          </a:xfrm>
          <a:prstGeom prst="rect">
            <a:avLst/>
          </a:prstGeom>
        </p:spPr>
        <p:txBody>
          <a:bodyPr wrap="none">
            <a:spAutoFit/>
          </a:bodyPr>
          <a:lstStyle/>
          <a:p>
            <a:r>
              <a:rPr lang="en-US" altLang="ko-KR" b="1" dirty="0" smtClean="0">
                <a:solidFill>
                  <a:srgbClr val="FF0000"/>
                </a:solidFill>
                <a:latin typeface="Calibri" panose="020F0502020204030204" pitchFamily="34" charset="0"/>
                <a:cs typeface="Calibri" panose="020F0502020204030204" pitchFamily="34" charset="0"/>
              </a:rPr>
              <a:t>Population inversion</a:t>
            </a:r>
            <a:endParaRPr lang="ko-KR" altLang="en-US" b="1" dirty="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820132" y="369332"/>
            <a:ext cx="9125145"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When the excited atoms </a:t>
            </a:r>
            <a:r>
              <a:rPr lang="en-US" altLang="ko-KR" dirty="0" err="1" smtClean="0">
                <a:latin typeface="Calibri" panose="020F0502020204030204" pitchFamily="34" charset="0"/>
                <a:cs typeface="Calibri" panose="020F0502020204030204" pitchFamily="34" charset="0"/>
              </a:rPr>
              <a:t>q’ty</a:t>
            </a:r>
            <a:r>
              <a:rPr lang="en-US" altLang="ko-KR" dirty="0" smtClean="0">
                <a:latin typeface="Calibri" panose="020F0502020204030204" pitchFamily="34" charset="0"/>
                <a:cs typeface="Calibri" panose="020F0502020204030204" pitchFamily="34" charset="0"/>
              </a:rPr>
              <a:t> in the high energy is more than atoms in ground, they drop to the ground  and it generate energy. </a:t>
            </a:r>
            <a:endParaRPr lang="ko-KR" altLang="en-US" dirty="0" smtClean="0">
              <a:latin typeface="Calibri" panose="020F0502020204030204" pitchFamily="34" charset="0"/>
              <a:cs typeface="Calibri" panose="020F0502020204030204" pitchFamily="34" charset="0"/>
            </a:endParaRPr>
          </a:p>
        </p:txBody>
      </p:sp>
      <p:sp>
        <p:nvSpPr>
          <p:cNvPr id="2" name="TextBox 1">
            <a:hlinkClick r:id="rId3" action="ppaction://hlinkfile"/>
          </p:cNvPr>
          <p:cNvSpPr txBox="1"/>
          <p:nvPr/>
        </p:nvSpPr>
        <p:spPr>
          <a:xfrm>
            <a:off x="8858614" y="1904515"/>
            <a:ext cx="153759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1064NM</a:t>
            </a:r>
            <a:endParaRPr lang="ko-KR" altLang="en-US" dirty="0" smtClean="0">
              <a:latin typeface="Calibri" panose="020F0502020204030204" pitchFamily="34" charset="0"/>
              <a:cs typeface="Calibri" panose="020F0502020204030204" pitchFamily="34" charset="0"/>
            </a:endParaRPr>
          </a:p>
        </p:txBody>
      </p:sp>
      <p:sp>
        <p:nvSpPr>
          <p:cNvPr id="7" name="TextBox 6">
            <a:hlinkClick r:id="rId3" action="ppaction://hlinkfile"/>
          </p:cNvPr>
          <p:cNvSpPr txBox="1"/>
          <p:nvPr/>
        </p:nvSpPr>
        <p:spPr>
          <a:xfrm>
            <a:off x="8858614" y="2341330"/>
            <a:ext cx="153759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532NM</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38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951"/>
            <a:ext cx="4496586"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The main parts in the resonator</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102666" y="666545"/>
            <a:ext cx="307416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What is used for pumping?  </a:t>
            </a:r>
          </a:p>
        </p:txBody>
      </p:sp>
      <p:grpSp>
        <p:nvGrpSpPr>
          <p:cNvPr id="14" name="그룹 13"/>
          <p:cNvGrpSpPr/>
          <p:nvPr/>
        </p:nvGrpSpPr>
        <p:grpSpPr>
          <a:xfrm>
            <a:off x="4176182" y="2744387"/>
            <a:ext cx="5718597" cy="3314848"/>
            <a:chOff x="3290628" y="2020723"/>
            <a:chExt cx="5718597" cy="3314848"/>
          </a:xfrm>
        </p:grpSpPr>
        <p:pic>
          <p:nvPicPr>
            <p:cNvPr id="5" name="그림 4"/>
            <p:cNvPicPr>
              <a:picLocks noChangeAspect="1"/>
            </p:cNvPicPr>
            <p:nvPr/>
          </p:nvPicPr>
          <p:blipFill>
            <a:blip r:embed="rId2"/>
            <a:stretch>
              <a:fillRect/>
            </a:stretch>
          </p:blipFill>
          <p:spPr>
            <a:xfrm>
              <a:off x="3290628" y="2020723"/>
              <a:ext cx="5718597" cy="3314848"/>
            </a:xfrm>
            <a:prstGeom prst="rect">
              <a:avLst/>
            </a:prstGeom>
          </p:spPr>
        </p:pic>
        <p:sp>
          <p:nvSpPr>
            <p:cNvPr id="6" name="TextBox 5"/>
            <p:cNvSpPr txBox="1"/>
            <p:nvPr/>
          </p:nvSpPr>
          <p:spPr>
            <a:xfrm>
              <a:off x="3450451" y="2336454"/>
              <a:ext cx="2880184" cy="369332"/>
            </a:xfrm>
            <a:prstGeom prst="rect">
              <a:avLst/>
            </a:prstGeom>
            <a:solidFill>
              <a:schemeClr val="bg1"/>
            </a:solidFill>
          </p:spPr>
          <p:txBody>
            <a:bodyPr wrap="square" rtlCol="0">
              <a:spAutoFit/>
            </a:bodyPr>
            <a:lstStyle/>
            <a:p>
              <a:r>
                <a:rPr lang="en-US" altLang="ko-KR" dirty="0" err="1" smtClean="0">
                  <a:latin typeface="Calibri" panose="020F0502020204030204" pitchFamily="34" charset="0"/>
                  <a:cs typeface="Calibri" panose="020F0502020204030204" pitchFamily="34" charset="0"/>
                </a:rPr>
                <a:t>Nd:Yag</a:t>
              </a:r>
              <a:r>
                <a:rPr lang="en-US" altLang="ko-KR" dirty="0" smtClean="0">
                  <a:latin typeface="Calibri" panose="020F0502020204030204" pitchFamily="34" charset="0"/>
                  <a:cs typeface="Calibri" panose="020F0502020204030204" pitchFamily="34" charset="0"/>
                </a:rPr>
                <a:t> crystal(Gain medium) </a:t>
              </a:r>
              <a:endParaRPr lang="ko-KR" altLang="en-US" dirty="0" smtClean="0">
                <a:latin typeface="Calibri" panose="020F0502020204030204" pitchFamily="34" charset="0"/>
                <a:cs typeface="Calibri" panose="020F0502020204030204" pitchFamily="34" charset="0"/>
              </a:endParaRPr>
            </a:p>
          </p:txBody>
        </p:sp>
        <p:sp>
          <p:nvSpPr>
            <p:cNvPr id="7" name="TextBox 6"/>
            <p:cNvSpPr txBox="1"/>
            <p:nvPr/>
          </p:nvSpPr>
          <p:spPr>
            <a:xfrm>
              <a:off x="3921551" y="4628558"/>
              <a:ext cx="2903456" cy="369332"/>
            </a:xfrm>
            <a:prstGeom prst="rect">
              <a:avLst/>
            </a:prstGeom>
            <a:solidFill>
              <a:schemeClr val="bg1"/>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Lamp(Pumping Mechanism)</a:t>
              </a:r>
              <a:endParaRPr lang="ko-KR" altLang="en-US" dirty="0" smtClean="0">
                <a:latin typeface="Calibri" panose="020F0502020204030204" pitchFamily="34" charset="0"/>
                <a:cs typeface="Calibri" panose="020F0502020204030204" pitchFamily="34" charset="0"/>
              </a:endParaRPr>
            </a:p>
          </p:txBody>
        </p:sp>
      </p:grpSp>
      <p:grpSp>
        <p:nvGrpSpPr>
          <p:cNvPr id="15" name="그룹 14"/>
          <p:cNvGrpSpPr/>
          <p:nvPr/>
        </p:nvGrpSpPr>
        <p:grpSpPr>
          <a:xfrm>
            <a:off x="773936" y="3678147"/>
            <a:ext cx="1878676" cy="2058446"/>
            <a:chOff x="877631" y="3032515"/>
            <a:chExt cx="1878676" cy="2058446"/>
          </a:xfrm>
        </p:grpSpPr>
        <p:pic>
          <p:nvPicPr>
            <p:cNvPr id="3" name="그림 2"/>
            <p:cNvPicPr>
              <a:picLocks noChangeAspect="1"/>
            </p:cNvPicPr>
            <p:nvPr/>
          </p:nvPicPr>
          <p:blipFill rotWithShape="1">
            <a:blip r:embed="rId3"/>
            <a:srcRect l="8867" t="20202" r="3473" b="5325"/>
            <a:stretch/>
          </p:blipFill>
          <p:spPr>
            <a:xfrm>
              <a:off x="877631" y="3032515"/>
              <a:ext cx="1878676" cy="1596043"/>
            </a:xfrm>
            <a:prstGeom prst="rect">
              <a:avLst/>
            </a:prstGeom>
          </p:spPr>
        </p:pic>
        <p:sp>
          <p:nvSpPr>
            <p:cNvPr id="8" name="TextBox 7"/>
            <p:cNvSpPr txBox="1"/>
            <p:nvPr/>
          </p:nvSpPr>
          <p:spPr>
            <a:xfrm>
              <a:off x="1558223" y="4721629"/>
              <a:ext cx="943195"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ROD </a:t>
              </a:r>
              <a:endParaRPr lang="ko-KR" altLang="en-US" dirty="0" smtClean="0">
                <a:latin typeface="Calibri" panose="020F0502020204030204" pitchFamily="34" charset="0"/>
                <a:cs typeface="Calibri" panose="020F0502020204030204" pitchFamily="34" charset="0"/>
              </a:endParaRPr>
            </a:p>
          </p:txBody>
        </p:sp>
      </p:grpSp>
      <p:sp>
        <p:nvSpPr>
          <p:cNvPr id="11" name="직사각형 10"/>
          <p:cNvSpPr/>
          <p:nvPr/>
        </p:nvSpPr>
        <p:spPr>
          <a:xfrm>
            <a:off x="128834" y="1170486"/>
            <a:ext cx="1429389" cy="400110"/>
          </a:xfrm>
          <a:prstGeom prst="rect">
            <a:avLst/>
          </a:prstGeom>
        </p:spPr>
        <p:txBody>
          <a:bodyPr wrap="square">
            <a:spAutoFit/>
          </a:bodyPr>
          <a:lstStyle/>
          <a:p>
            <a:r>
              <a:rPr lang="en-US" altLang="ko-KR" sz="2000" b="1" dirty="0" smtClean="0">
                <a:latin typeface="Calibri" panose="020F0502020204030204" pitchFamily="34" charset="0"/>
                <a:cs typeface="Calibri" panose="020F0502020204030204" pitchFamily="34" charset="0"/>
              </a:rPr>
              <a:t>Rod</a:t>
            </a:r>
            <a:endParaRPr lang="en-US" altLang="ko-KR" sz="2000" b="1" dirty="0">
              <a:latin typeface="Calibri" panose="020F0502020204030204" pitchFamily="34" charset="0"/>
              <a:cs typeface="Calibri" panose="020F0502020204030204" pitchFamily="34" charset="0"/>
            </a:endParaRPr>
          </a:p>
        </p:txBody>
      </p:sp>
      <p:sp>
        <p:nvSpPr>
          <p:cNvPr id="12" name="직사각형 11"/>
          <p:cNvSpPr/>
          <p:nvPr/>
        </p:nvSpPr>
        <p:spPr>
          <a:xfrm>
            <a:off x="3414425" y="666545"/>
            <a:ext cx="3621056" cy="400110"/>
          </a:xfrm>
          <a:prstGeom prst="rect">
            <a:avLst/>
          </a:prstGeom>
        </p:spPr>
        <p:txBody>
          <a:bodyPr wrap="none">
            <a:spAutoFit/>
          </a:bodyPr>
          <a:lstStyle/>
          <a:p>
            <a:r>
              <a:rPr lang="en-US" altLang="ko-KR" sz="2000" b="1" dirty="0">
                <a:latin typeface="Calibri" panose="020F0502020204030204" pitchFamily="34" charset="0"/>
                <a:cs typeface="Calibri" panose="020F0502020204030204" pitchFamily="34" charset="0"/>
              </a:rPr>
              <a:t>Flash lamp is a pumping source. </a:t>
            </a:r>
          </a:p>
        </p:txBody>
      </p:sp>
      <p:sp>
        <p:nvSpPr>
          <p:cNvPr id="13" name="직사각형 12"/>
          <p:cNvSpPr/>
          <p:nvPr/>
        </p:nvSpPr>
        <p:spPr>
          <a:xfrm>
            <a:off x="2176953" y="1187071"/>
            <a:ext cx="6096000" cy="923330"/>
          </a:xfrm>
          <a:prstGeom prst="rect">
            <a:avLst/>
          </a:prstGeom>
        </p:spPr>
        <p:txBody>
          <a:bodyPr>
            <a:spAutoFit/>
          </a:bodyPr>
          <a:lstStyle/>
          <a:p>
            <a:r>
              <a:rPr lang="en-US" altLang="ko-KR" dirty="0">
                <a:latin typeface="Calibri" panose="020F0502020204030204" pitchFamily="34" charset="0"/>
                <a:cs typeface="Calibri" panose="020F0502020204030204" pitchFamily="34" charset="0"/>
              </a:rPr>
              <a:t>– it is </a:t>
            </a:r>
            <a:r>
              <a:rPr lang="en-US" altLang="ko-KR" dirty="0" err="1">
                <a:latin typeface="Calibri" panose="020F0502020204030204" pitchFamily="34" charset="0"/>
                <a:cs typeface="Calibri" panose="020F0502020204030204" pitchFamily="34" charset="0"/>
              </a:rPr>
              <a:t>Nd:Yag</a:t>
            </a:r>
            <a:r>
              <a:rPr lang="en-US" altLang="ko-KR" dirty="0">
                <a:latin typeface="Calibri" panose="020F0502020204030204" pitchFamily="34" charset="0"/>
                <a:cs typeface="Calibri" panose="020F0502020204030204" pitchFamily="34" charset="0"/>
              </a:rPr>
              <a:t>(</a:t>
            </a:r>
            <a:r>
              <a:rPr lang="en-US" altLang="ko-KR" dirty="0"/>
              <a:t>neodymium-doped yttrium aluminum garnet)</a:t>
            </a:r>
            <a:r>
              <a:rPr lang="en-US" altLang="ko-KR" dirty="0">
                <a:latin typeface="Calibri" panose="020F0502020204030204" pitchFamily="34" charset="0"/>
                <a:cs typeface="Calibri" panose="020F0502020204030204" pitchFamily="34" charset="0"/>
              </a:rPr>
              <a:t>, it is solid laser. The wavelength 1064nm is decided by the medium.   </a:t>
            </a:r>
          </a:p>
        </p:txBody>
      </p:sp>
    </p:spTree>
    <p:extLst>
      <p:ext uri="{BB962C8B-B14F-4D97-AF65-F5344CB8AC3E}">
        <p14:creationId xmlns:p14="http://schemas.microsoft.com/office/powerpoint/2010/main" val="36953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t="2214" b="3065"/>
          <a:stretch/>
        </p:blipFill>
        <p:spPr>
          <a:xfrm>
            <a:off x="1019957" y="547475"/>
            <a:ext cx="10151998" cy="5562116"/>
          </a:xfrm>
          <a:prstGeom prst="rect">
            <a:avLst/>
          </a:prstGeom>
        </p:spPr>
      </p:pic>
    </p:spTree>
    <p:extLst>
      <p:ext uri="{BB962C8B-B14F-4D97-AF65-F5344CB8AC3E}">
        <p14:creationId xmlns:p14="http://schemas.microsoft.com/office/powerpoint/2010/main" val="3037513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1064nm invisible laser, 532nm visible laser</a:t>
            </a:r>
            <a:endParaRPr lang="ko-KR" altLang="en-US" b="1" dirty="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2"/>
          <a:stretch>
            <a:fillRect/>
          </a:stretch>
        </p:blipFill>
        <p:spPr>
          <a:xfrm>
            <a:off x="2919153" y="1291676"/>
            <a:ext cx="5638800" cy="3476625"/>
          </a:xfrm>
          <a:prstGeom prst="rect">
            <a:avLst/>
          </a:prstGeom>
        </p:spPr>
      </p:pic>
    </p:spTree>
    <p:extLst>
      <p:ext uri="{BB962C8B-B14F-4D97-AF65-F5344CB8AC3E}">
        <p14:creationId xmlns:p14="http://schemas.microsoft.com/office/powerpoint/2010/main" val="1453840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5123" y="2375554"/>
            <a:ext cx="6108567" cy="2308324"/>
          </a:xfrm>
          <a:prstGeom prst="rect">
            <a:avLst/>
          </a:prstGeom>
          <a:noFill/>
        </p:spPr>
        <p:txBody>
          <a:bodyPr wrap="square" rtlCol="0">
            <a:spAutoFit/>
          </a:bodyPr>
          <a:lstStyle/>
          <a:p>
            <a:r>
              <a:rPr lang="en-US" altLang="ko-KR" sz="2400" b="1" dirty="0" smtClean="0">
                <a:latin typeface="Calibri" panose="020F0502020204030204" pitchFamily="34" charset="0"/>
                <a:cs typeface="Calibri" panose="020F0502020204030204" pitchFamily="34" charset="0"/>
              </a:rPr>
              <a:t>INVISIABLE LASER RADIATION</a:t>
            </a:r>
          </a:p>
          <a:p>
            <a:r>
              <a:rPr lang="en-US" altLang="ko-KR" sz="2400" b="1" dirty="0" smtClean="0">
                <a:latin typeface="Calibri" panose="020F0502020204030204" pitchFamily="34" charset="0"/>
                <a:cs typeface="Calibri" panose="020F0502020204030204" pitchFamily="34" charset="0"/>
              </a:rPr>
              <a:t>Avoid eye or skin exposure to direct or scattered radiation.</a:t>
            </a:r>
          </a:p>
          <a:p>
            <a:r>
              <a:rPr lang="en-US" altLang="ko-KR" sz="2400" b="1" dirty="0" smtClean="0">
                <a:latin typeface="Calibri" panose="020F0502020204030204" pitchFamily="34" charset="0"/>
                <a:cs typeface="Calibri" panose="020F0502020204030204" pitchFamily="34" charset="0"/>
              </a:rPr>
              <a:t>LASER SURGERY IN PROGRESS </a:t>
            </a:r>
          </a:p>
          <a:p>
            <a:r>
              <a:rPr lang="en-US" altLang="ko-KR" sz="2400" b="1" dirty="0" smtClean="0">
                <a:latin typeface="Calibri" panose="020F0502020204030204" pitchFamily="34" charset="0"/>
                <a:cs typeface="Calibri" panose="020F0502020204030204" pitchFamily="34" charset="0"/>
              </a:rPr>
              <a:t>SAFETY EYEWEAR REQUIRED</a:t>
            </a:r>
          </a:p>
          <a:p>
            <a:r>
              <a:rPr lang="en-US" altLang="ko-KR" sz="2400" b="1" dirty="0" smtClean="0">
                <a:latin typeface="Calibri" panose="020F0502020204030204" pitchFamily="34" charset="0"/>
                <a:cs typeface="Calibri" panose="020F0502020204030204" pitchFamily="34" charset="0"/>
              </a:rPr>
              <a:t>DO NOT LOOK DIRECTLY AT LASER LIGHTS</a:t>
            </a:r>
            <a:endParaRPr lang="ko-KR" altLang="en-US" sz="2400" b="1" dirty="0" smtClean="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1043038" y="2238293"/>
            <a:ext cx="3570006" cy="2582845"/>
          </a:xfrm>
          <a:prstGeom prst="rect">
            <a:avLst/>
          </a:prstGeom>
        </p:spPr>
      </p:pic>
      <p:sp>
        <p:nvSpPr>
          <p:cNvPr id="5" name="TextBox 4"/>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1064nm invisible laser, 532nm visible laser</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953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t="27028"/>
          <a:stretch/>
        </p:blipFill>
        <p:spPr>
          <a:xfrm>
            <a:off x="2709814" y="1168923"/>
            <a:ext cx="6368199" cy="4647021"/>
          </a:xfrm>
          <a:prstGeom prst="rect">
            <a:avLst/>
          </a:prstGeom>
        </p:spPr>
      </p:pic>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Laser safety goggles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410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사진 1/10"/>
          <p:cNvPicPr>
            <a:picLocks noChangeAspect="1" noChangeArrowheads="1"/>
          </p:cNvPicPr>
          <p:nvPr/>
        </p:nvPicPr>
        <p:blipFill rotWithShape="1">
          <a:blip r:embed="rId3">
            <a:extLst>
              <a:ext uri="{28A0092B-C50C-407E-A947-70E740481C1C}">
                <a14:useLocalDpi xmlns:a14="http://schemas.microsoft.com/office/drawing/2010/main" val="0"/>
              </a:ext>
            </a:extLst>
          </a:blip>
          <a:srcRect l="2569" t="52027" r="50659" b="21436"/>
          <a:stretch/>
        </p:blipFill>
        <p:spPr bwMode="auto">
          <a:xfrm>
            <a:off x="1011380" y="2202873"/>
            <a:ext cx="3919470" cy="2223654"/>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46195" y="128535"/>
            <a:ext cx="9752547" cy="400110"/>
          </a:xfrm>
          <a:prstGeom prst="rect">
            <a:avLst/>
          </a:prstGeom>
        </p:spPr>
        <p:txBody>
          <a:bodyPr wrap="square">
            <a:spAutoFit/>
          </a:bodyPr>
          <a:lstStyle/>
          <a:p>
            <a:r>
              <a:rPr lang="af-ZA" altLang="ko-KR" sz="2000" b="1" dirty="0">
                <a:solidFill>
                  <a:srgbClr val="333333"/>
                </a:solidFill>
                <a:latin typeface="Arial" panose="020B0604020202020204" pitchFamily="34" charset="0"/>
                <a:cs typeface="Arial" panose="020B0604020202020204" pitchFamily="34" charset="0"/>
              </a:rPr>
              <a:t>532nm, 1064nm Laser Safety Glasses Protective Laser Light Glasses Goggles</a:t>
            </a:r>
            <a:endParaRPr lang="ko-KR" altLang="en-US" sz="2000" dirty="0">
              <a:latin typeface="Arial" panose="020B0604020202020204" pitchFamily="34" charset="0"/>
              <a:cs typeface="Arial" panose="020B0604020202020204" pitchFamily="34" charset="0"/>
            </a:endParaRPr>
          </a:p>
        </p:txBody>
      </p:sp>
      <p:sp>
        <p:nvSpPr>
          <p:cNvPr id="8" name="직사각형 7"/>
          <p:cNvSpPr/>
          <p:nvPr/>
        </p:nvSpPr>
        <p:spPr>
          <a:xfrm>
            <a:off x="5193800" y="1530331"/>
            <a:ext cx="5569025" cy="4431983"/>
          </a:xfrm>
          <a:prstGeom prst="rect">
            <a:avLst/>
          </a:prstGeom>
        </p:spPr>
        <p:txBody>
          <a:bodyPr wrap="none">
            <a:spAutoFit/>
          </a:bodyPr>
          <a:lstStyle/>
          <a:p>
            <a:pPr marL="548640" indent="-285750">
              <a:spcBef>
                <a:spcPts val="1200"/>
              </a:spcBef>
              <a:spcAft>
                <a:spcPts val="1200"/>
              </a:spcAft>
              <a:buFont typeface="Arial" panose="020B0604020202020204" pitchFamily="34" charset="0"/>
              <a:buChar char="•"/>
            </a:pPr>
            <a:r>
              <a:rPr lang="af-ZA" altLang="ko-KR" dirty="0">
                <a:latin typeface="Arial" panose="020B0604020202020204" pitchFamily="34" charset="0"/>
                <a:cs typeface="Arial" panose="020B0604020202020204" pitchFamily="34" charset="0"/>
              </a:rPr>
              <a:t>O.D Optical </a:t>
            </a:r>
            <a:r>
              <a:rPr lang="af-ZA" altLang="ko-KR" dirty="0" smtClean="0">
                <a:latin typeface="Arial" panose="020B0604020202020204" pitchFamily="34" charset="0"/>
                <a:cs typeface="Arial" panose="020B0604020202020204" pitchFamily="34" charset="0"/>
              </a:rPr>
              <a:t>Density: 200 </a:t>
            </a:r>
            <a:r>
              <a:rPr lang="af-ZA" altLang="ko-KR" dirty="0">
                <a:latin typeface="Arial" panose="020B0604020202020204" pitchFamily="34" charset="0"/>
                <a:cs typeface="Arial" panose="020B0604020202020204" pitchFamily="34" charset="0"/>
              </a:rPr>
              <a:t>- 540nm O.D 6+</a:t>
            </a:r>
            <a:br>
              <a:rPr lang="af-ZA" altLang="ko-KR" dirty="0">
                <a:latin typeface="Arial" panose="020B0604020202020204" pitchFamily="34" charset="0"/>
                <a:cs typeface="Arial" panose="020B0604020202020204" pitchFamily="34" charset="0"/>
              </a:rPr>
            </a:br>
            <a:r>
              <a:rPr lang="af-ZA" altLang="ko-KR" dirty="0">
                <a:latin typeface="Arial" panose="020B0604020202020204" pitchFamily="34" charset="0"/>
                <a:cs typeface="Arial" panose="020B0604020202020204" pitchFamily="34" charset="0"/>
              </a:rPr>
              <a:t>                           </a:t>
            </a:r>
            <a:r>
              <a:rPr lang="af-ZA" altLang="ko-KR" dirty="0" smtClean="0">
                <a:latin typeface="Arial" panose="020B0604020202020204" pitchFamily="34" charset="0"/>
                <a:cs typeface="Arial" panose="020B0604020202020204" pitchFamily="34" charset="0"/>
              </a:rPr>
              <a:t>       900 </a:t>
            </a:r>
            <a:r>
              <a:rPr lang="af-ZA" altLang="ko-KR" dirty="0">
                <a:latin typeface="Arial" panose="020B0604020202020204" pitchFamily="34" charset="0"/>
                <a:cs typeface="Arial" panose="020B0604020202020204" pitchFamily="34" charset="0"/>
              </a:rPr>
              <a:t>- 1100nm O.D5+</a:t>
            </a:r>
          </a:p>
          <a:p>
            <a:pPr marL="548640" indent="-285750">
              <a:spcBef>
                <a:spcPts val="1200"/>
              </a:spcBef>
              <a:spcAft>
                <a:spcPts val="1200"/>
              </a:spcAft>
              <a:buFont typeface="Arial" panose="020B0604020202020204" pitchFamily="34" charset="0"/>
              <a:buChar char="•"/>
            </a:pPr>
            <a:r>
              <a:rPr lang="af-ZA" altLang="ko-KR" dirty="0">
                <a:latin typeface="Arial" panose="020B0604020202020204" pitchFamily="34" charset="0"/>
                <a:cs typeface="Arial" panose="020B0604020202020204" pitchFamily="34" charset="0"/>
              </a:rPr>
              <a:t>Protection Range:200 - 540nm &amp; 900 - 1100nm</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Transmittance: 30%</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Available for: </a:t>
            </a:r>
            <a:r>
              <a:rPr lang="af-ZA" altLang="ko-KR" dirty="0">
                <a:latin typeface="Arial" panose="020B0604020202020204" pitchFamily="34" charset="0"/>
                <a:cs typeface="Arial" panose="020B0604020202020204" pitchFamily="34" charset="0"/>
              </a:rPr>
              <a:t>532 &amp; 1064 </a:t>
            </a:r>
            <a:r>
              <a:rPr lang="af-ZA" altLang="ko-KR" dirty="0" smtClean="0">
                <a:latin typeface="Arial" panose="020B0604020202020204" pitchFamily="34" charset="0"/>
                <a:cs typeface="Arial" panose="020B0604020202020204" pitchFamily="34" charset="0"/>
              </a:rPr>
              <a:t>nm etc.</a:t>
            </a:r>
          </a:p>
          <a:p>
            <a:pPr marL="548640" indent="-285750">
              <a:spcBef>
                <a:spcPts val="1200"/>
              </a:spcBef>
              <a:spcAft>
                <a:spcPts val="1200"/>
              </a:spcAft>
              <a:buFont typeface="Arial" panose="020B0604020202020204" pitchFamily="34" charset="0"/>
              <a:buChar char="•"/>
            </a:pPr>
            <a:r>
              <a:rPr lang="af-ZA" altLang="ko-KR" dirty="0" smtClean="0">
                <a:latin typeface="Arial" panose="020B0604020202020204" pitchFamily="34" charset="0"/>
                <a:cs typeface="Arial" panose="020B0604020202020204" pitchFamily="34" charset="0"/>
              </a:rPr>
              <a:t>Rating </a:t>
            </a:r>
            <a:r>
              <a:rPr lang="af-ZA" altLang="ko-KR" dirty="0">
                <a:latin typeface="Arial" panose="020B0604020202020204" pitchFamily="34" charset="0"/>
                <a:cs typeface="Arial" panose="020B0604020202020204" pitchFamily="34" charset="0"/>
              </a:rPr>
              <a:t>(EU Standard): 315 - 540nm DIRM LB5</a:t>
            </a:r>
          </a:p>
          <a:p>
            <a:r>
              <a:rPr lang="af-ZA" altLang="ko-KR" dirty="0">
                <a:latin typeface="Arial" panose="020B0604020202020204" pitchFamily="34" charset="0"/>
                <a:cs typeface="Arial" panose="020B0604020202020204" pitchFamily="34" charset="0"/>
              </a:rPr>
              <a:t>                               </a:t>
            </a:r>
            <a:r>
              <a:rPr lang="af-ZA" altLang="ko-KR" dirty="0" smtClean="0">
                <a:latin typeface="Arial" panose="020B0604020202020204" pitchFamily="34" charset="0"/>
                <a:cs typeface="Arial" panose="020B0604020202020204" pitchFamily="34" charset="0"/>
              </a:rPr>
              <a:t>               900 </a:t>
            </a:r>
            <a:r>
              <a:rPr lang="af-ZA" altLang="ko-KR" dirty="0">
                <a:latin typeface="Arial" panose="020B0604020202020204" pitchFamily="34" charset="0"/>
                <a:cs typeface="Arial" panose="020B0604020202020204" pitchFamily="34" charset="0"/>
              </a:rPr>
              <a:t>- 1070nm DIR LB5</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Application: </a:t>
            </a:r>
            <a:r>
              <a:rPr lang="en-US" altLang="ko-KR" dirty="0" smtClean="0">
                <a:latin typeface="Arial" panose="020B0604020202020204" pitchFamily="34" charset="0"/>
                <a:cs typeface="Arial" panose="020B0604020202020204" pitchFamily="34" charset="0"/>
              </a:rPr>
              <a:t>ND:YAG</a:t>
            </a:r>
            <a:r>
              <a:rPr lang="en-US" altLang="ko-KR" dirty="0">
                <a:latin typeface="Arial" panose="020B0604020202020204" pitchFamily="34" charset="0"/>
                <a:cs typeface="Arial" panose="020B0604020202020204" pitchFamily="34" charset="0"/>
              </a:rPr>
              <a:t>, KTP, and Q-Switch</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According: CE EN207</a:t>
            </a:r>
          </a:p>
        </p:txBody>
      </p:sp>
    </p:spTree>
    <p:extLst>
      <p:ext uri="{BB962C8B-B14F-4D97-AF65-F5344CB8AC3E}">
        <p14:creationId xmlns:p14="http://schemas.microsoft.com/office/powerpoint/2010/main" val="3716929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10507" t="6567" r="21449" b="7611"/>
          <a:stretch/>
        </p:blipFill>
        <p:spPr>
          <a:xfrm>
            <a:off x="788194" y="1380620"/>
            <a:ext cx="5330952" cy="4896641"/>
          </a:xfrm>
          <a:prstGeom prst="rect">
            <a:avLst/>
          </a:prstGeom>
        </p:spPr>
      </p:pic>
      <p:sp>
        <p:nvSpPr>
          <p:cNvPr id="4" name="직사각형 3"/>
          <p:cNvSpPr/>
          <p:nvPr/>
        </p:nvSpPr>
        <p:spPr>
          <a:xfrm>
            <a:off x="6096000" y="2305615"/>
            <a:ext cx="5569153" cy="2123658"/>
          </a:xfrm>
          <a:prstGeom prst="rect">
            <a:avLst/>
          </a:prstGeom>
        </p:spPr>
        <p:txBody>
          <a:bodyPr wrap="none">
            <a:spAutoFit/>
          </a:bodyPr>
          <a:lstStyle/>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RHP Laser </a:t>
            </a:r>
            <a:r>
              <a:rPr lang="en-US" altLang="ko-KR" dirty="0">
                <a:latin typeface="Arial" panose="020B0604020202020204" pitchFamily="34" charset="0"/>
                <a:cs typeface="Arial" panose="020B0604020202020204" pitchFamily="34" charset="0"/>
              </a:rPr>
              <a:t>Safety </a:t>
            </a:r>
            <a:r>
              <a:rPr lang="en-US" altLang="ko-KR" dirty="0" smtClean="0">
                <a:latin typeface="Arial" panose="020B0604020202020204" pitchFamily="34" charset="0"/>
                <a:cs typeface="Arial" panose="020B0604020202020204" pitchFamily="34" charset="0"/>
              </a:rPr>
              <a:t>Goggles (for 650nm)</a:t>
            </a:r>
          </a:p>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Protection wavelength: OD4+ @600-700nm</a:t>
            </a:r>
          </a:p>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Transmittance: 50%</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Available to use </a:t>
            </a:r>
            <a:r>
              <a:rPr lang="en-US" altLang="ko-KR" dirty="0" smtClean="0">
                <a:latin typeface="Arial" panose="020B0604020202020204" pitchFamily="34" charset="0"/>
                <a:cs typeface="Arial" panose="020B0604020202020204" pitchFamily="34" charset="0"/>
              </a:rPr>
              <a:t>for </a:t>
            </a:r>
            <a:r>
              <a:rPr lang="en-US" altLang="ko-KR" dirty="0">
                <a:latin typeface="Arial" panose="020B0604020202020204" pitchFamily="34" charset="0"/>
                <a:cs typeface="Arial" panose="020B0604020202020204" pitchFamily="34" charset="0"/>
              </a:rPr>
              <a:t>635nm, 660nm, 694nm </a:t>
            </a:r>
            <a:r>
              <a:rPr lang="en-US" altLang="ko-KR" dirty="0" smtClean="0">
                <a:latin typeface="Arial" panose="020B0604020202020204" pitchFamily="34" charset="0"/>
                <a:cs typeface="Arial" panose="020B0604020202020204" pitchFamily="34" charset="0"/>
              </a:rPr>
              <a:t>etc</a:t>
            </a:r>
            <a:r>
              <a:rPr lang="en-US" altLang="ko-KR" dirty="0">
                <a:latin typeface="Arial" panose="020B0604020202020204" pitchFamily="34" charset="0"/>
                <a:cs typeface="Arial" panose="020B0604020202020204" pitchFamily="34" charset="0"/>
              </a:rPr>
              <a:t>.</a:t>
            </a:r>
          </a:p>
        </p:txBody>
      </p:sp>
      <p:sp>
        <p:nvSpPr>
          <p:cNvPr id="5" name="직사각형 4"/>
          <p:cNvSpPr/>
          <p:nvPr/>
        </p:nvSpPr>
        <p:spPr>
          <a:xfrm>
            <a:off x="156396" y="86354"/>
            <a:ext cx="4368696" cy="400110"/>
          </a:xfrm>
          <a:prstGeom prst="rect">
            <a:avLst/>
          </a:prstGeom>
        </p:spPr>
        <p:txBody>
          <a:bodyPr wrap="none">
            <a:spAutoFit/>
          </a:bodyPr>
          <a:lstStyle/>
          <a:p>
            <a:r>
              <a:rPr lang="en-US" altLang="ko-KR" sz="2000" b="1" dirty="0" smtClean="0">
                <a:latin typeface="Arial" panose="020B0604020202020204" pitchFamily="34" charset="0"/>
                <a:cs typeface="Arial" panose="020B0604020202020204" pitchFamily="34" charset="0"/>
              </a:rPr>
              <a:t>650nm RHP </a:t>
            </a:r>
            <a:r>
              <a:rPr lang="en-US" altLang="ko-KR" sz="2000" b="1" dirty="0">
                <a:latin typeface="Arial" panose="020B0604020202020204" pitchFamily="34" charset="0"/>
                <a:cs typeface="Arial" panose="020B0604020202020204" pitchFamily="34" charset="0"/>
              </a:rPr>
              <a:t>Laser Safety Goggles </a:t>
            </a:r>
            <a:endParaRPr lang="ko-KR"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777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2441" y="2281286"/>
            <a:ext cx="5250730" cy="1569660"/>
          </a:xfrm>
          <a:prstGeom prst="rect">
            <a:avLst/>
          </a:prstGeom>
          <a:noFill/>
        </p:spPr>
        <p:txBody>
          <a:bodyPr wrap="square" rtlCol="0">
            <a:spAutoFit/>
          </a:bodyPr>
          <a:lstStyle/>
          <a:p>
            <a:r>
              <a:rPr lang="en-US" altLang="ko-KR" sz="3200" b="1" dirty="0" err="1" smtClean="0">
                <a:latin typeface="Calibri" panose="020F0502020204030204" pitchFamily="34" charset="0"/>
                <a:cs typeface="Calibri" panose="020F0502020204030204" pitchFamily="34" charset="0"/>
              </a:rPr>
              <a:t>Nd</a:t>
            </a:r>
            <a:r>
              <a:rPr lang="en-US" altLang="ko-KR" sz="2800" dirty="0" smtClean="0">
                <a:latin typeface="Calibri" panose="020F0502020204030204" pitchFamily="34" charset="0"/>
                <a:cs typeface="Calibri" panose="020F0502020204030204" pitchFamily="34" charset="0"/>
              </a:rPr>
              <a:t>: neodymium</a:t>
            </a:r>
          </a:p>
          <a:p>
            <a:r>
              <a:rPr lang="en-US" altLang="ko-KR" sz="3200" b="1" dirty="0" smtClean="0">
                <a:latin typeface="Calibri" panose="020F0502020204030204" pitchFamily="34" charset="0"/>
                <a:cs typeface="Calibri" panose="020F0502020204030204" pitchFamily="34" charset="0"/>
              </a:rPr>
              <a:t>YAG</a:t>
            </a:r>
            <a:r>
              <a:rPr lang="en-US" altLang="ko-KR" sz="2800" dirty="0" smtClean="0">
                <a:latin typeface="Calibri" panose="020F0502020204030204" pitchFamily="34" charset="0"/>
                <a:cs typeface="Calibri" panose="020F0502020204030204" pitchFamily="34" charset="0"/>
              </a:rPr>
              <a:t>: yttrium-</a:t>
            </a:r>
            <a:r>
              <a:rPr lang="en-US" altLang="ko-KR" sz="2800" dirty="0" err="1" smtClean="0">
                <a:latin typeface="Calibri" panose="020F0502020204030204" pitchFamily="34" charset="0"/>
                <a:cs typeface="Calibri" panose="020F0502020204030204" pitchFamily="34" charset="0"/>
              </a:rPr>
              <a:t>aluminm</a:t>
            </a:r>
            <a:r>
              <a:rPr lang="en-US" altLang="ko-KR" sz="2800" dirty="0" smtClean="0">
                <a:latin typeface="Calibri" panose="020F0502020204030204" pitchFamily="34" charset="0"/>
                <a:cs typeface="Calibri" panose="020F0502020204030204" pitchFamily="34" charset="0"/>
              </a:rPr>
              <a:t>-garnet</a:t>
            </a:r>
          </a:p>
          <a:p>
            <a:r>
              <a:rPr lang="en-US" altLang="ko-KR" sz="3200" b="1" dirty="0" smtClean="0">
                <a:latin typeface="Calibri" panose="020F0502020204030204" pitchFamily="34" charset="0"/>
                <a:cs typeface="Calibri" panose="020F0502020204030204" pitchFamily="34" charset="0"/>
              </a:rPr>
              <a:t>Q-switched</a:t>
            </a:r>
            <a:r>
              <a:rPr lang="en-US" altLang="ko-KR" sz="2800" dirty="0" smtClean="0">
                <a:latin typeface="Calibri" panose="020F0502020204030204" pitchFamily="34" charset="0"/>
                <a:cs typeface="Calibri" panose="020F0502020204030204" pitchFamily="34" charset="0"/>
              </a:rPr>
              <a:t>: quality-switched </a:t>
            </a:r>
            <a:endParaRPr lang="ko-KR" altLang="en-US" sz="28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3704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l="3116" t="3479" r="14166"/>
          <a:stretch/>
        </p:blipFill>
        <p:spPr>
          <a:xfrm>
            <a:off x="769628" y="1313910"/>
            <a:ext cx="5326372" cy="4661451"/>
          </a:xfrm>
          <a:prstGeom prst="rect">
            <a:avLst/>
          </a:prstGeom>
        </p:spPr>
      </p:pic>
      <p:sp>
        <p:nvSpPr>
          <p:cNvPr id="4" name="직사각형 3"/>
          <p:cNvSpPr/>
          <p:nvPr/>
        </p:nvSpPr>
        <p:spPr>
          <a:xfrm>
            <a:off x="6193410" y="2521250"/>
            <a:ext cx="5696932" cy="2123658"/>
          </a:xfrm>
          <a:prstGeom prst="rect">
            <a:avLst/>
          </a:prstGeom>
        </p:spPr>
        <p:txBody>
          <a:bodyPr wrap="square">
            <a:spAutoFit/>
          </a:bodyPr>
          <a:lstStyle/>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RHP Laser </a:t>
            </a:r>
            <a:r>
              <a:rPr lang="en-US" altLang="ko-KR" dirty="0">
                <a:latin typeface="Arial" panose="020B0604020202020204" pitchFamily="34" charset="0"/>
                <a:cs typeface="Arial" panose="020B0604020202020204" pitchFamily="34" charset="0"/>
              </a:rPr>
              <a:t>Safety </a:t>
            </a:r>
            <a:r>
              <a:rPr lang="en-US" altLang="ko-KR" dirty="0" smtClean="0">
                <a:latin typeface="Arial" panose="020B0604020202020204" pitchFamily="34" charset="0"/>
                <a:cs typeface="Arial" panose="020B0604020202020204" pitchFamily="34" charset="0"/>
              </a:rPr>
              <a:t>Goggles (for 595nm)</a:t>
            </a:r>
          </a:p>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Protection wavelength: OD4+ @585-595nm</a:t>
            </a:r>
          </a:p>
          <a:p>
            <a:pPr marL="548640" indent="-285750">
              <a:spcBef>
                <a:spcPts val="1200"/>
              </a:spcBef>
              <a:spcAft>
                <a:spcPts val="1200"/>
              </a:spcAft>
              <a:buFont typeface="Arial" panose="020B0604020202020204" pitchFamily="34" charset="0"/>
              <a:buChar char="•"/>
            </a:pPr>
            <a:r>
              <a:rPr lang="en-US" altLang="ko-KR" dirty="0">
                <a:latin typeface="Arial" panose="020B0604020202020204" pitchFamily="34" charset="0"/>
                <a:cs typeface="Arial" panose="020B0604020202020204" pitchFamily="34" charset="0"/>
              </a:rPr>
              <a:t>Available to use for 585nm, 595nm</a:t>
            </a:r>
            <a:endParaRPr lang="en-US" altLang="ko-KR" dirty="0" smtClean="0">
              <a:latin typeface="Arial" panose="020B0604020202020204" pitchFamily="34" charset="0"/>
              <a:cs typeface="Arial" panose="020B0604020202020204" pitchFamily="34" charset="0"/>
            </a:endParaRPr>
          </a:p>
          <a:p>
            <a:pPr marL="548640" indent="-285750">
              <a:spcBef>
                <a:spcPts val="1200"/>
              </a:spcBef>
              <a:spcAft>
                <a:spcPts val="12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Transmittance: 30%</a:t>
            </a:r>
          </a:p>
        </p:txBody>
      </p:sp>
      <p:sp>
        <p:nvSpPr>
          <p:cNvPr id="5" name="직사각형 4"/>
          <p:cNvSpPr/>
          <p:nvPr/>
        </p:nvSpPr>
        <p:spPr>
          <a:xfrm>
            <a:off x="156396" y="86354"/>
            <a:ext cx="4368696" cy="400110"/>
          </a:xfrm>
          <a:prstGeom prst="rect">
            <a:avLst/>
          </a:prstGeom>
        </p:spPr>
        <p:txBody>
          <a:bodyPr wrap="none">
            <a:spAutoFit/>
          </a:bodyPr>
          <a:lstStyle/>
          <a:p>
            <a:r>
              <a:rPr lang="en-US" altLang="ko-KR" sz="2000" b="1" dirty="0" smtClean="0">
                <a:latin typeface="Arial" panose="020B0604020202020204" pitchFamily="34" charset="0"/>
                <a:cs typeface="Arial" panose="020B0604020202020204" pitchFamily="34" charset="0"/>
              </a:rPr>
              <a:t>595nm RHP </a:t>
            </a:r>
            <a:r>
              <a:rPr lang="en-US" altLang="ko-KR" sz="2000" b="1" dirty="0">
                <a:latin typeface="Arial" panose="020B0604020202020204" pitchFamily="34" charset="0"/>
                <a:cs typeface="Arial" panose="020B0604020202020204" pitchFamily="34" charset="0"/>
              </a:rPr>
              <a:t>Laser Safety Goggles </a:t>
            </a:r>
            <a:endParaRPr lang="ko-KR"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089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1064nm, 532nm two wavelength </a:t>
            </a:r>
            <a:endParaRPr lang="ko-KR" altLang="en-US" b="1" dirty="0">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rotWithShape="1">
          <a:blip r:embed="rId2"/>
          <a:srcRect b="11196"/>
          <a:stretch/>
        </p:blipFill>
        <p:spPr>
          <a:xfrm>
            <a:off x="2068672" y="1496974"/>
            <a:ext cx="7433548" cy="4950959"/>
          </a:xfrm>
          <a:prstGeom prst="rect">
            <a:avLst/>
          </a:prstGeom>
        </p:spPr>
      </p:pic>
      <p:sp>
        <p:nvSpPr>
          <p:cNvPr id="7" name="모서리가 둥근 직사각형 6"/>
          <p:cNvSpPr/>
          <p:nvPr/>
        </p:nvSpPr>
        <p:spPr>
          <a:xfrm>
            <a:off x="5785446" y="3317749"/>
            <a:ext cx="1124403" cy="9191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4260915" y="763571"/>
            <a:ext cx="3431357"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KTP  - split the wave length to half </a:t>
            </a:r>
          </a:p>
          <a:p>
            <a:r>
              <a:rPr lang="en-US" altLang="ko-KR" dirty="0" smtClean="0">
                <a:latin typeface="Calibri" panose="020F0502020204030204" pitchFamily="34" charset="0"/>
                <a:cs typeface="Calibri" panose="020F0502020204030204" pitchFamily="34" charset="0"/>
              </a:rPr>
              <a:t>1064nm -&gt; 532nm  </a:t>
            </a:r>
          </a:p>
          <a:p>
            <a:r>
              <a:rPr lang="en-US" altLang="ko-KR" dirty="0" smtClean="0">
                <a:latin typeface="Calibri" panose="020F0502020204030204" pitchFamily="34" charset="0"/>
                <a:cs typeface="Calibri" panose="020F0502020204030204" pitchFamily="34" charset="0"/>
              </a:rPr>
              <a:t>Green light</a:t>
            </a:r>
            <a:endParaRPr lang="ko-KR" altLang="en-US" dirty="0" smtClean="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3"/>
          <a:stretch>
            <a:fillRect/>
          </a:stretch>
        </p:blipFill>
        <p:spPr>
          <a:xfrm>
            <a:off x="9229800" y="882159"/>
            <a:ext cx="2354789" cy="1993015"/>
          </a:xfrm>
          <a:prstGeom prst="rect">
            <a:avLst/>
          </a:prstGeom>
        </p:spPr>
      </p:pic>
      <p:cxnSp>
        <p:nvCxnSpPr>
          <p:cNvPr id="8" name="직선 화살표 연결선 7"/>
          <p:cNvCxnSpPr/>
          <p:nvPr/>
        </p:nvCxnSpPr>
        <p:spPr>
          <a:xfrm flipV="1">
            <a:off x="7016950" y="2290639"/>
            <a:ext cx="2212850" cy="148670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79321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509980" y="1621409"/>
            <a:ext cx="11096625" cy="3571875"/>
          </a:xfrm>
          <a:prstGeom prst="rect">
            <a:avLst/>
          </a:prstGeom>
        </p:spPr>
      </p:pic>
    </p:spTree>
    <p:extLst>
      <p:ext uri="{BB962C8B-B14F-4D97-AF65-F5344CB8AC3E}">
        <p14:creationId xmlns:p14="http://schemas.microsoft.com/office/powerpoint/2010/main" val="3510215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21" y="984257"/>
            <a:ext cx="4656667" cy="461665"/>
          </a:xfrm>
          <a:prstGeom prst="rect">
            <a:avLst/>
          </a:prstGeom>
          <a:noFill/>
        </p:spPr>
        <p:txBody>
          <a:bodyPr wrap="square" rtlCol="0">
            <a:spAutoFit/>
          </a:bodyPr>
          <a:lstStyle/>
          <a:p>
            <a:r>
              <a:rPr lang="en-US" altLang="ko-KR" sz="2400" b="1" dirty="0" smtClean="0">
                <a:latin typeface="Calibri" panose="020F0502020204030204" pitchFamily="34" charset="0"/>
                <a:cs typeface="Calibri" panose="020F0502020204030204" pitchFamily="34" charset="0"/>
              </a:rPr>
              <a:t>1’st: Chromophore </a:t>
            </a:r>
          </a:p>
        </p:txBody>
      </p:sp>
      <p:sp>
        <p:nvSpPr>
          <p:cNvPr id="5" name="TextBox 4"/>
          <p:cNvSpPr txBox="1"/>
          <p:nvPr/>
        </p:nvSpPr>
        <p:spPr>
          <a:xfrm>
            <a:off x="3763281" y="213556"/>
            <a:ext cx="4532307" cy="523220"/>
          </a:xfrm>
          <a:prstGeom prst="rect">
            <a:avLst/>
          </a:prstGeom>
          <a:noFill/>
        </p:spPr>
        <p:txBody>
          <a:bodyPr wrap="square" rtlCol="0">
            <a:spAutoFit/>
          </a:bodyPr>
          <a:lstStyle/>
          <a:p>
            <a:r>
              <a:rPr lang="en-US" altLang="ko-KR" sz="2800" b="1" dirty="0" smtClean="0">
                <a:solidFill>
                  <a:srgbClr val="FF0000"/>
                </a:solidFill>
                <a:latin typeface="Calibri" panose="020F0502020204030204" pitchFamily="34" charset="0"/>
                <a:cs typeface="Calibri" panose="020F0502020204030204" pitchFamily="34" charset="0"/>
              </a:rPr>
              <a:t>Why we select 1064nm? </a:t>
            </a:r>
            <a:endParaRPr lang="ko-KR" altLang="en-US" sz="2800" b="1" dirty="0">
              <a:solidFill>
                <a:srgbClr val="FF0000"/>
              </a:solidFill>
              <a:latin typeface="Calibri" panose="020F0502020204030204" pitchFamily="34" charset="0"/>
              <a:cs typeface="Calibri" panose="020F0502020204030204" pitchFamily="34" charset="0"/>
            </a:endParaRPr>
          </a:p>
        </p:txBody>
      </p:sp>
      <p:sp>
        <p:nvSpPr>
          <p:cNvPr id="3" name="직사각형 2"/>
          <p:cNvSpPr/>
          <p:nvPr/>
        </p:nvSpPr>
        <p:spPr>
          <a:xfrm>
            <a:off x="0" y="5962419"/>
            <a:ext cx="4797595" cy="461665"/>
          </a:xfrm>
          <a:prstGeom prst="rect">
            <a:avLst/>
          </a:prstGeom>
        </p:spPr>
        <p:txBody>
          <a:bodyPr wrap="none">
            <a:spAutoFit/>
          </a:bodyPr>
          <a:lstStyle/>
          <a:p>
            <a:r>
              <a:rPr lang="en-US" altLang="ko-KR" sz="2400" b="1" dirty="0">
                <a:latin typeface="Calibri" panose="020F0502020204030204" pitchFamily="34" charset="0"/>
                <a:cs typeface="Calibri" panose="020F0502020204030204" pitchFamily="34" charset="0"/>
              </a:rPr>
              <a:t>2’nd: 1064nm laser absorption rate  </a:t>
            </a:r>
            <a:endParaRPr lang="ko-KR" altLang="en-US" sz="2400" b="1" dirty="0">
              <a:latin typeface="Calibri" panose="020F0502020204030204" pitchFamily="34" charset="0"/>
              <a:cs typeface="Calibri" panose="020F0502020204030204" pitchFamily="34" charset="0"/>
            </a:endParaRPr>
          </a:p>
        </p:txBody>
      </p:sp>
      <p:sp>
        <p:nvSpPr>
          <p:cNvPr id="14" name="TextBox 13"/>
          <p:cNvSpPr txBox="1"/>
          <p:nvPr/>
        </p:nvSpPr>
        <p:spPr>
          <a:xfrm>
            <a:off x="4649199" y="1180185"/>
            <a:ext cx="7292777"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1064nm laser targets </a:t>
            </a:r>
            <a:r>
              <a:rPr lang="en-US" altLang="ko-KR" b="1" dirty="0" smtClean="0">
                <a:solidFill>
                  <a:schemeClr val="accent5">
                    <a:lumMod val="75000"/>
                  </a:schemeClr>
                </a:solidFill>
                <a:latin typeface="Calibri" panose="020F0502020204030204" pitchFamily="34" charset="0"/>
                <a:cs typeface="Calibri" panose="020F0502020204030204" pitchFamily="34" charset="0"/>
              </a:rPr>
              <a:t>two  components </a:t>
            </a:r>
            <a:r>
              <a:rPr lang="en-US" altLang="ko-KR" dirty="0" smtClean="0">
                <a:latin typeface="Calibri" panose="020F0502020204030204" pitchFamily="34" charset="0"/>
                <a:cs typeface="Calibri" panose="020F0502020204030204" pitchFamily="34" charset="0"/>
              </a:rPr>
              <a:t>among three components what determine skin color</a:t>
            </a:r>
            <a:endParaRPr lang="ko-KR" altLang="en-US" dirty="0" smtClean="0">
              <a:latin typeface="Calibri" panose="020F0502020204030204" pitchFamily="34" charset="0"/>
              <a:cs typeface="Calibri" panose="020F0502020204030204" pitchFamily="34" charset="0"/>
            </a:endParaRPr>
          </a:p>
        </p:txBody>
      </p:sp>
      <p:grpSp>
        <p:nvGrpSpPr>
          <p:cNvPr id="25" name="그룹 24"/>
          <p:cNvGrpSpPr/>
          <p:nvPr/>
        </p:nvGrpSpPr>
        <p:grpSpPr>
          <a:xfrm>
            <a:off x="190521" y="1927445"/>
            <a:ext cx="6239228" cy="3591350"/>
            <a:chOff x="190521" y="1927445"/>
            <a:chExt cx="6239228" cy="3591350"/>
          </a:xfrm>
        </p:grpSpPr>
        <p:pic>
          <p:nvPicPr>
            <p:cNvPr id="7" name="그림 6"/>
            <p:cNvPicPr>
              <a:picLocks noChangeAspect="1"/>
            </p:cNvPicPr>
            <p:nvPr/>
          </p:nvPicPr>
          <p:blipFill>
            <a:blip r:embed="rId2"/>
            <a:stretch>
              <a:fillRect/>
            </a:stretch>
          </p:blipFill>
          <p:spPr>
            <a:xfrm>
              <a:off x="190521" y="2119409"/>
              <a:ext cx="4245005" cy="3399386"/>
            </a:xfrm>
            <a:prstGeom prst="rect">
              <a:avLst/>
            </a:prstGeom>
          </p:spPr>
        </p:pic>
        <p:pic>
          <p:nvPicPr>
            <p:cNvPr id="9" name="그림 8"/>
            <p:cNvPicPr>
              <a:picLocks noChangeAspect="1"/>
            </p:cNvPicPr>
            <p:nvPr/>
          </p:nvPicPr>
          <p:blipFill>
            <a:blip r:embed="rId3"/>
            <a:stretch>
              <a:fillRect/>
            </a:stretch>
          </p:blipFill>
          <p:spPr>
            <a:xfrm>
              <a:off x="4847188" y="1927445"/>
              <a:ext cx="1582561" cy="1260948"/>
            </a:xfrm>
            <a:prstGeom prst="rect">
              <a:avLst/>
            </a:prstGeom>
          </p:spPr>
        </p:pic>
        <p:sp>
          <p:nvSpPr>
            <p:cNvPr id="21" name="TextBox 20"/>
            <p:cNvSpPr txBox="1"/>
            <p:nvPr/>
          </p:nvSpPr>
          <p:spPr>
            <a:xfrm>
              <a:off x="5087893" y="3600109"/>
              <a:ext cx="1040922" cy="369332"/>
            </a:xfrm>
            <a:prstGeom prst="rect">
              <a:avLst/>
            </a:prstGeom>
            <a:solidFill>
              <a:srgbClr val="FFFF00"/>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Melanin</a:t>
              </a:r>
              <a:endParaRPr lang="ko-KR" altLang="en-US" dirty="0" smtClean="0">
                <a:latin typeface="Calibri" panose="020F0502020204030204" pitchFamily="34" charset="0"/>
                <a:cs typeface="Calibri" panose="020F0502020204030204" pitchFamily="34" charset="0"/>
              </a:endParaRPr>
            </a:p>
          </p:txBody>
        </p:sp>
      </p:grpSp>
      <p:grpSp>
        <p:nvGrpSpPr>
          <p:cNvPr id="29" name="그룹 28"/>
          <p:cNvGrpSpPr/>
          <p:nvPr/>
        </p:nvGrpSpPr>
        <p:grpSpPr>
          <a:xfrm>
            <a:off x="8639820" y="1988454"/>
            <a:ext cx="1726587" cy="1984824"/>
            <a:chOff x="8639820" y="1988454"/>
            <a:chExt cx="1726587" cy="1984824"/>
          </a:xfrm>
        </p:grpSpPr>
        <p:pic>
          <p:nvPicPr>
            <p:cNvPr id="11" name="그림 10"/>
            <p:cNvPicPr>
              <a:picLocks noChangeAspect="1"/>
            </p:cNvPicPr>
            <p:nvPr/>
          </p:nvPicPr>
          <p:blipFill>
            <a:blip r:embed="rId4"/>
            <a:stretch>
              <a:fillRect/>
            </a:stretch>
          </p:blipFill>
          <p:spPr>
            <a:xfrm>
              <a:off x="8639820" y="1988454"/>
              <a:ext cx="1597631" cy="1289801"/>
            </a:xfrm>
            <a:prstGeom prst="rect">
              <a:avLst/>
            </a:prstGeom>
          </p:spPr>
        </p:pic>
        <p:sp>
          <p:nvSpPr>
            <p:cNvPr id="23" name="TextBox 22"/>
            <p:cNvSpPr txBox="1"/>
            <p:nvPr/>
          </p:nvSpPr>
          <p:spPr>
            <a:xfrm>
              <a:off x="9024551" y="3603946"/>
              <a:ext cx="1341856"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Carotene</a:t>
              </a:r>
              <a:endParaRPr lang="ko-KR" altLang="en-US" dirty="0" smtClean="0">
                <a:latin typeface="Calibri" panose="020F0502020204030204" pitchFamily="34" charset="0"/>
                <a:cs typeface="Calibri" panose="020F0502020204030204" pitchFamily="34" charset="0"/>
              </a:endParaRPr>
            </a:p>
          </p:txBody>
        </p:sp>
      </p:grpSp>
      <p:grpSp>
        <p:nvGrpSpPr>
          <p:cNvPr id="28" name="그룹 27"/>
          <p:cNvGrpSpPr/>
          <p:nvPr/>
        </p:nvGrpSpPr>
        <p:grpSpPr>
          <a:xfrm>
            <a:off x="5425583" y="1968917"/>
            <a:ext cx="5993365" cy="4726303"/>
            <a:chOff x="5425583" y="1968917"/>
            <a:chExt cx="5993365" cy="4726303"/>
          </a:xfrm>
        </p:grpSpPr>
        <p:pic>
          <p:nvPicPr>
            <p:cNvPr id="10" name="그림 9"/>
            <p:cNvPicPr>
              <a:picLocks noChangeAspect="1"/>
            </p:cNvPicPr>
            <p:nvPr/>
          </p:nvPicPr>
          <p:blipFill>
            <a:blip r:embed="rId5"/>
            <a:stretch>
              <a:fillRect/>
            </a:stretch>
          </p:blipFill>
          <p:spPr>
            <a:xfrm>
              <a:off x="6776480" y="1968917"/>
              <a:ext cx="1471131" cy="1243629"/>
            </a:xfrm>
            <a:prstGeom prst="rect">
              <a:avLst/>
            </a:prstGeom>
          </p:spPr>
        </p:pic>
        <p:sp>
          <p:nvSpPr>
            <p:cNvPr id="22" name="TextBox 21"/>
            <p:cNvSpPr txBox="1"/>
            <p:nvPr/>
          </p:nvSpPr>
          <p:spPr>
            <a:xfrm>
              <a:off x="6905755" y="3634436"/>
              <a:ext cx="1341856" cy="369332"/>
            </a:xfrm>
            <a:prstGeom prst="rect">
              <a:avLst/>
            </a:prstGeom>
            <a:solidFill>
              <a:srgbClr val="FFFF00"/>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Hemoglobin</a:t>
              </a:r>
              <a:endParaRPr lang="ko-KR" altLang="en-US" dirty="0" smtClean="0">
                <a:latin typeface="Calibri" panose="020F0502020204030204" pitchFamily="34" charset="0"/>
                <a:cs typeface="Calibri" panose="020F0502020204030204" pitchFamily="34" charset="0"/>
              </a:endParaRPr>
            </a:p>
          </p:txBody>
        </p:sp>
        <p:pic>
          <p:nvPicPr>
            <p:cNvPr id="24" name="그림 23"/>
            <p:cNvPicPr>
              <a:picLocks noChangeAspect="1"/>
            </p:cNvPicPr>
            <p:nvPr/>
          </p:nvPicPr>
          <p:blipFill>
            <a:blip r:embed="rId6"/>
            <a:stretch>
              <a:fillRect/>
            </a:stretch>
          </p:blipFill>
          <p:spPr>
            <a:xfrm>
              <a:off x="5425583" y="4503132"/>
              <a:ext cx="3914442" cy="2192088"/>
            </a:xfrm>
            <a:prstGeom prst="rect">
              <a:avLst/>
            </a:prstGeom>
          </p:spPr>
        </p:pic>
        <p:sp>
          <p:nvSpPr>
            <p:cNvPr id="27" name="TextBox 26"/>
            <p:cNvSpPr txBox="1"/>
            <p:nvPr/>
          </p:nvSpPr>
          <p:spPr>
            <a:xfrm>
              <a:off x="9487246" y="4503132"/>
              <a:ext cx="1931702" cy="2031325"/>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Each red blood cell contains several hundred million hemoglobin molecules which transport oxygen  </a:t>
              </a:r>
              <a:endParaRPr lang="ko-KR" altLang="en-US" dirty="0" smtClean="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210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852816" y="731286"/>
            <a:ext cx="8486368" cy="5395428"/>
          </a:xfrm>
          <a:prstGeom prst="rect">
            <a:avLst/>
          </a:prstGeom>
        </p:spPr>
      </p:pic>
      <p:sp>
        <p:nvSpPr>
          <p:cNvPr id="3" name="직사각형 2"/>
          <p:cNvSpPr/>
          <p:nvPr/>
        </p:nvSpPr>
        <p:spPr>
          <a:xfrm>
            <a:off x="103694" y="0"/>
            <a:ext cx="3642344"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2’nd: 1064nm laser absorption rate  </a:t>
            </a:r>
            <a:endParaRPr lang="ko-KR" altLang="en-US" b="1" dirty="0">
              <a:latin typeface="Calibri" panose="020F0502020204030204" pitchFamily="34" charset="0"/>
              <a:cs typeface="Calibri" panose="020F0502020204030204" pitchFamily="34" charset="0"/>
            </a:endParaRPr>
          </a:p>
        </p:txBody>
      </p:sp>
      <p:sp>
        <p:nvSpPr>
          <p:cNvPr id="4" name="직사각형 3"/>
          <p:cNvSpPr/>
          <p:nvPr/>
        </p:nvSpPr>
        <p:spPr>
          <a:xfrm>
            <a:off x="5505254" y="1611984"/>
            <a:ext cx="810705" cy="537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3841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497442" y="1507792"/>
            <a:ext cx="4857750" cy="5029200"/>
          </a:xfrm>
          <a:prstGeom prst="rect">
            <a:avLst/>
          </a:prstGeom>
        </p:spPr>
      </p:pic>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Characteristic of 1064nm </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282805" y="584462"/>
            <a:ext cx="7456602"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It has appropriate absorption rate.</a:t>
            </a:r>
          </a:p>
          <a:p>
            <a:r>
              <a:rPr lang="en-US" altLang="ko-KR" dirty="0" smtClean="0">
                <a:latin typeface="Calibri" panose="020F0502020204030204" pitchFamily="34" charset="0"/>
                <a:cs typeface="Calibri" panose="020F0502020204030204" pitchFamily="34" charset="0"/>
              </a:rPr>
              <a:t>Its penetration depth is deepest, it is able to reach to the fat layer. </a:t>
            </a:r>
          </a:p>
          <a:p>
            <a:r>
              <a:rPr lang="en-US" altLang="ko-KR" dirty="0" smtClean="0">
                <a:latin typeface="Calibri" panose="020F0502020204030204" pitchFamily="34" charset="0"/>
                <a:cs typeface="Calibri" panose="020F0502020204030204" pitchFamily="34" charset="0"/>
              </a:rPr>
              <a:t>It is good to use for general skin care.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7054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532579" y="1359228"/>
            <a:ext cx="7126842" cy="4139543"/>
          </a:xfrm>
          <a:prstGeom prst="rect">
            <a:avLst/>
          </a:prstGeom>
        </p:spPr>
      </p:pic>
    </p:spTree>
    <p:extLst>
      <p:ext uri="{BB962C8B-B14F-4D97-AF65-F5344CB8AC3E}">
        <p14:creationId xmlns:p14="http://schemas.microsoft.com/office/powerpoint/2010/main" val="1651430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020300" y="209293"/>
            <a:ext cx="6151397" cy="6328196"/>
          </a:xfrm>
          <a:prstGeom prst="rect">
            <a:avLst/>
          </a:prstGeom>
        </p:spPr>
      </p:pic>
    </p:spTree>
    <p:extLst>
      <p:ext uri="{BB962C8B-B14F-4D97-AF65-F5344CB8AC3E}">
        <p14:creationId xmlns:p14="http://schemas.microsoft.com/office/powerpoint/2010/main" val="3590608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개체 1"/>
          <p:cNvGraphicFramePr>
            <a:graphicFrameLocks noChangeAspect="1"/>
          </p:cNvGraphicFramePr>
          <p:nvPr>
            <p:extLst>
              <p:ext uri="{D42A27DB-BD31-4B8C-83A1-F6EECF244321}">
                <p14:modId xmlns:p14="http://schemas.microsoft.com/office/powerpoint/2010/main" val="2770622207"/>
              </p:ext>
            </p:extLst>
          </p:nvPr>
        </p:nvGraphicFramePr>
        <p:xfrm>
          <a:off x="1141413" y="1323975"/>
          <a:ext cx="9829800" cy="3881438"/>
        </p:xfrm>
        <a:graphic>
          <a:graphicData uri="http://schemas.openxmlformats.org/presentationml/2006/ole">
            <mc:AlternateContent xmlns:mc="http://schemas.openxmlformats.org/markup-compatibility/2006">
              <mc:Choice xmlns:v="urn:schemas-microsoft-com:vml" Requires="v">
                <p:oleObj spid="_x0000_s1114" name="워크시트" r:id="rId3" imgW="9829741" imgH="3880828" progId="Excel.Sheet.12">
                  <p:embed/>
                </p:oleObj>
              </mc:Choice>
              <mc:Fallback>
                <p:oleObj name="워크시트" r:id="rId3" imgW="9829741" imgH="3880828" progId="Excel.Sheet.12">
                  <p:embed/>
                  <p:pic>
                    <p:nvPicPr>
                      <p:cNvPr id="0" name=""/>
                      <p:cNvPicPr/>
                      <p:nvPr/>
                    </p:nvPicPr>
                    <p:blipFill>
                      <a:blip r:embed="rId4"/>
                      <a:stretch>
                        <a:fillRect/>
                      </a:stretch>
                    </p:blipFill>
                    <p:spPr>
                      <a:xfrm>
                        <a:off x="1141413" y="1323975"/>
                        <a:ext cx="9829800" cy="3881438"/>
                      </a:xfrm>
                      <a:prstGeom prst="rect">
                        <a:avLst/>
                      </a:prstGeom>
                    </p:spPr>
                  </p:pic>
                </p:oleObj>
              </mc:Fallback>
            </mc:AlternateContent>
          </a:graphicData>
        </a:graphic>
      </p:graphicFrame>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Conversion Formula </a:t>
            </a:r>
            <a:endParaRPr lang="ko-KR" altLang="en-US" b="1" dirty="0">
              <a:latin typeface="Calibri" panose="020F0502020204030204" pitchFamily="34" charset="0"/>
              <a:cs typeface="Calibri" panose="020F0502020204030204" pitchFamily="34" charset="0"/>
            </a:endParaRPr>
          </a:p>
        </p:txBody>
      </p:sp>
      <p:sp>
        <p:nvSpPr>
          <p:cNvPr id="7" name="TextBox 6"/>
          <p:cNvSpPr txBox="1"/>
          <p:nvPr/>
        </p:nvSpPr>
        <p:spPr>
          <a:xfrm>
            <a:off x="6182437" y="759782"/>
            <a:ext cx="4119514" cy="584775"/>
          </a:xfrm>
          <a:prstGeom prst="rect">
            <a:avLst/>
          </a:prstGeom>
          <a:noFill/>
        </p:spPr>
        <p:txBody>
          <a:bodyPr wrap="square" rtlCol="0">
            <a:spAutoFit/>
          </a:bodyPr>
          <a:lstStyle/>
          <a:p>
            <a:r>
              <a:rPr lang="en-US" altLang="ko-KR" sz="3200" dirty="0" err="1" smtClean="0">
                <a:latin typeface="Calibri" panose="020F0502020204030204" pitchFamily="34" charset="0"/>
                <a:cs typeface="Calibri" panose="020F0502020204030204" pitchFamily="34" charset="0"/>
              </a:rPr>
              <a:t>Fluence</a:t>
            </a:r>
            <a:r>
              <a:rPr lang="en-US" altLang="ko-KR" sz="3200" dirty="0" smtClean="0">
                <a:latin typeface="Calibri" panose="020F0502020204030204" pitchFamily="34" charset="0"/>
                <a:cs typeface="Calibri" panose="020F0502020204030204" pitchFamily="34" charset="0"/>
              </a:rPr>
              <a:t> -&gt; Energy</a:t>
            </a:r>
            <a:endParaRPr lang="ko-KR" altLang="en-US" sz="3200" dirty="0" smtClean="0">
              <a:latin typeface="Calibri" panose="020F0502020204030204" pitchFamily="34" charset="0"/>
              <a:cs typeface="Calibri" panose="020F0502020204030204" pitchFamily="34" charset="0"/>
            </a:endParaRPr>
          </a:p>
        </p:txBody>
      </p:sp>
      <p:sp>
        <p:nvSpPr>
          <p:cNvPr id="8" name="TextBox 7"/>
          <p:cNvSpPr txBox="1"/>
          <p:nvPr/>
        </p:nvSpPr>
        <p:spPr>
          <a:xfrm>
            <a:off x="1387312" y="759782"/>
            <a:ext cx="4119514" cy="584775"/>
          </a:xfrm>
          <a:prstGeom prst="rect">
            <a:avLst/>
          </a:prstGeom>
          <a:noFill/>
        </p:spPr>
        <p:txBody>
          <a:bodyPr wrap="square" rtlCol="0">
            <a:spAutoFit/>
          </a:bodyPr>
          <a:lstStyle/>
          <a:p>
            <a:r>
              <a:rPr lang="en-US" altLang="ko-KR" sz="3200" dirty="0" smtClean="0">
                <a:latin typeface="Calibri" panose="020F0502020204030204" pitchFamily="34" charset="0"/>
                <a:cs typeface="Calibri" panose="020F0502020204030204" pitchFamily="34" charset="0"/>
              </a:rPr>
              <a:t>Energy -&gt; </a:t>
            </a:r>
            <a:r>
              <a:rPr lang="en-US" altLang="ko-KR" sz="3200" dirty="0" err="1" smtClean="0">
                <a:latin typeface="Calibri" panose="020F0502020204030204" pitchFamily="34" charset="0"/>
                <a:cs typeface="Calibri" panose="020F0502020204030204" pitchFamily="34" charset="0"/>
              </a:rPr>
              <a:t>Fluence</a:t>
            </a:r>
            <a:endParaRPr lang="ko-KR" altLang="en-US"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582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개체 1"/>
          <p:cNvGraphicFramePr>
            <a:graphicFrameLocks noChangeAspect="1"/>
          </p:cNvGraphicFramePr>
          <p:nvPr>
            <p:extLst>
              <p:ext uri="{D42A27DB-BD31-4B8C-83A1-F6EECF244321}">
                <p14:modId xmlns:p14="http://schemas.microsoft.com/office/powerpoint/2010/main" val="763818304"/>
              </p:ext>
            </p:extLst>
          </p:nvPr>
        </p:nvGraphicFramePr>
        <p:xfrm>
          <a:off x="1141413" y="1323975"/>
          <a:ext cx="9829800" cy="3881438"/>
        </p:xfrm>
        <a:graphic>
          <a:graphicData uri="http://schemas.openxmlformats.org/presentationml/2006/ole">
            <mc:AlternateContent xmlns:mc="http://schemas.openxmlformats.org/markup-compatibility/2006">
              <mc:Choice xmlns:v="urn:schemas-microsoft-com:vml" Requires="v">
                <p:oleObj spid="_x0000_s2081" name="워크시트" r:id="rId3" imgW="9829741" imgH="3880828" progId="Excel.Sheet.12">
                  <p:embed/>
                </p:oleObj>
              </mc:Choice>
              <mc:Fallback>
                <p:oleObj name="워크시트" r:id="rId3" imgW="9829741" imgH="3880828" progId="Excel.Sheet.12">
                  <p:embed/>
                  <p:pic>
                    <p:nvPicPr>
                      <p:cNvPr id="2" name="개체 1"/>
                      <p:cNvPicPr/>
                      <p:nvPr/>
                    </p:nvPicPr>
                    <p:blipFill>
                      <a:blip r:embed="rId4"/>
                      <a:stretch>
                        <a:fillRect/>
                      </a:stretch>
                    </p:blipFill>
                    <p:spPr>
                      <a:xfrm>
                        <a:off x="1141413" y="1323975"/>
                        <a:ext cx="9829800" cy="3881438"/>
                      </a:xfrm>
                      <a:prstGeom prst="rect">
                        <a:avLst/>
                      </a:prstGeom>
                    </p:spPr>
                  </p:pic>
                </p:oleObj>
              </mc:Fallback>
            </mc:AlternateContent>
          </a:graphicData>
        </a:graphic>
      </p:graphicFrame>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Conversion Formula </a:t>
            </a:r>
            <a:endParaRPr lang="ko-KR" altLang="en-US" b="1" dirty="0">
              <a:latin typeface="Calibri" panose="020F0502020204030204" pitchFamily="34" charset="0"/>
              <a:cs typeface="Calibri" panose="020F0502020204030204" pitchFamily="34" charset="0"/>
            </a:endParaRPr>
          </a:p>
        </p:txBody>
      </p:sp>
      <p:sp>
        <p:nvSpPr>
          <p:cNvPr id="7" name="TextBox 6"/>
          <p:cNvSpPr txBox="1"/>
          <p:nvPr/>
        </p:nvSpPr>
        <p:spPr>
          <a:xfrm>
            <a:off x="6182437" y="759782"/>
            <a:ext cx="4119514" cy="584775"/>
          </a:xfrm>
          <a:prstGeom prst="rect">
            <a:avLst/>
          </a:prstGeom>
          <a:noFill/>
        </p:spPr>
        <p:txBody>
          <a:bodyPr wrap="square" rtlCol="0">
            <a:spAutoFit/>
          </a:bodyPr>
          <a:lstStyle/>
          <a:p>
            <a:r>
              <a:rPr lang="en-US" altLang="ko-KR" sz="3200" dirty="0" err="1" smtClean="0">
                <a:latin typeface="Calibri" panose="020F0502020204030204" pitchFamily="34" charset="0"/>
                <a:cs typeface="Calibri" panose="020F0502020204030204" pitchFamily="34" charset="0"/>
              </a:rPr>
              <a:t>Fluence</a:t>
            </a:r>
            <a:r>
              <a:rPr lang="en-US" altLang="ko-KR" sz="3200" dirty="0" smtClean="0">
                <a:latin typeface="Calibri" panose="020F0502020204030204" pitchFamily="34" charset="0"/>
                <a:cs typeface="Calibri" panose="020F0502020204030204" pitchFamily="34" charset="0"/>
              </a:rPr>
              <a:t> -&gt; Energy</a:t>
            </a:r>
            <a:endParaRPr lang="ko-KR" altLang="en-US" sz="3200" dirty="0" smtClean="0">
              <a:latin typeface="Calibri" panose="020F0502020204030204" pitchFamily="34" charset="0"/>
              <a:cs typeface="Calibri" panose="020F0502020204030204" pitchFamily="34" charset="0"/>
            </a:endParaRPr>
          </a:p>
        </p:txBody>
      </p:sp>
      <p:sp>
        <p:nvSpPr>
          <p:cNvPr id="8" name="TextBox 7"/>
          <p:cNvSpPr txBox="1"/>
          <p:nvPr/>
        </p:nvSpPr>
        <p:spPr>
          <a:xfrm>
            <a:off x="1387312" y="759782"/>
            <a:ext cx="4119514" cy="584775"/>
          </a:xfrm>
          <a:prstGeom prst="rect">
            <a:avLst/>
          </a:prstGeom>
          <a:noFill/>
        </p:spPr>
        <p:txBody>
          <a:bodyPr wrap="square" rtlCol="0">
            <a:spAutoFit/>
          </a:bodyPr>
          <a:lstStyle/>
          <a:p>
            <a:r>
              <a:rPr lang="en-US" altLang="ko-KR" sz="3200" dirty="0" smtClean="0">
                <a:latin typeface="Calibri" panose="020F0502020204030204" pitchFamily="34" charset="0"/>
                <a:cs typeface="Calibri" panose="020F0502020204030204" pitchFamily="34" charset="0"/>
              </a:rPr>
              <a:t>Energy -&gt; </a:t>
            </a:r>
            <a:r>
              <a:rPr lang="en-US" altLang="ko-KR" sz="3200" dirty="0" err="1" smtClean="0">
                <a:latin typeface="Calibri" panose="020F0502020204030204" pitchFamily="34" charset="0"/>
                <a:cs typeface="Calibri" panose="020F0502020204030204" pitchFamily="34" charset="0"/>
              </a:rPr>
              <a:t>Fluence</a:t>
            </a:r>
            <a:endParaRPr lang="ko-KR" altLang="en-US" sz="3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839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265127" y="2424202"/>
            <a:ext cx="3975127" cy="1200329"/>
          </a:xfrm>
          <a:prstGeom prst="rect">
            <a:avLst/>
          </a:prstGeom>
        </p:spPr>
        <p:txBody>
          <a:bodyPr wrap="none">
            <a:spAutoFit/>
          </a:bodyPr>
          <a:lstStyle/>
          <a:p>
            <a:pPr algn="ctr"/>
            <a:r>
              <a:rPr lang="en-US" altLang="ko-KR" sz="3600" b="1" dirty="0" smtClean="0">
                <a:latin typeface="Calibri" panose="020F0502020204030204" pitchFamily="34" charset="0"/>
                <a:cs typeface="Calibri" panose="020F0502020204030204" pitchFamily="34" charset="0"/>
              </a:rPr>
              <a:t>Q-switched</a:t>
            </a:r>
          </a:p>
          <a:p>
            <a:pPr algn="ctr"/>
            <a:r>
              <a:rPr lang="en-US" altLang="ko-KR" sz="3600" b="1" dirty="0" smtClean="0">
                <a:latin typeface="Calibri" panose="020F0502020204030204" pitchFamily="34" charset="0"/>
                <a:cs typeface="Calibri" panose="020F0502020204030204" pitchFamily="34" charset="0"/>
              </a:rPr>
              <a:t>= </a:t>
            </a:r>
            <a:r>
              <a:rPr lang="en-US" altLang="ko-KR" sz="3600" b="1" dirty="0" err="1" smtClean="0">
                <a:latin typeface="Calibri" panose="020F0502020204030204" pitchFamily="34" charset="0"/>
                <a:cs typeface="Calibri" panose="020F0502020204030204" pitchFamily="34" charset="0"/>
              </a:rPr>
              <a:t>nano</a:t>
            </a:r>
            <a:r>
              <a:rPr lang="en-US" altLang="ko-KR" sz="3600" b="1" dirty="0" smtClean="0">
                <a:latin typeface="Calibri" panose="020F0502020204030204" pitchFamily="34" charset="0"/>
                <a:cs typeface="Calibri" panose="020F0502020204030204" pitchFamily="34" charset="0"/>
              </a:rPr>
              <a:t> second laser</a:t>
            </a:r>
            <a:endParaRPr lang="ko-KR" altLang="en-US" sz="3600" dirty="0"/>
          </a:p>
        </p:txBody>
      </p:sp>
    </p:spTree>
    <p:extLst>
      <p:ext uri="{BB962C8B-B14F-4D97-AF65-F5344CB8AC3E}">
        <p14:creationId xmlns:p14="http://schemas.microsoft.com/office/powerpoint/2010/main" val="2859430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25472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155" y="967115"/>
            <a:ext cx="10058400" cy="5793638"/>
          </a:xfrm>
          <a:prstGeom prst="rect">
            <a:avLst/>
          </a:prstGeom>
        </p:spPr>
      </p:pic>
      <p:sp>
        <p:nvSpPr>
          <p:cNvPr id="4" name="직사각형 3"/>
          <p:cNvSpPr/>
          <p:nvPr/>
        </p:nvSpPr>
        <p:spPr>
          <a:xfrm>
            <a:off x="1822647" y="6212149"/>
            <a:ext cx="1003300" cy="548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4798243" y="216817"/>
            <a:ext cx="2648932" cy="523220"/>
          </a:xfrm>
          <a:prstGeom prst="rect">
            <a:avLst/>
          </a:prstGeom>
          <a:noFill/>
          <a:ln>
            <a:solidFill>
              <a:schemeClr val="tx1">
                <a:lumMod val="85000"/>
                <a:lumOff val="15000"/>
              </a:schemeClr>
            </a:solidFill>
          </a:ln>
        </p:spPr>
        <p:txBody>
          <a:bodyPr wrap="square" rtlCol="0">
            <a:spAutoFit/>
          </a:bodyPr>
          <a:lstStyle/>
          <a:p>
            <a:pPr algn="ctr"/>
            <a:r>
              <a:rPr lang="en-US" altLang="ko-KR" sz="2800" b="1" dirty="0" err="1" smtClean="0">
                <a:latin typeface="Calibri" panose="020F0502020204030204" pitchFamily="34" charset="0"/>
                <a:cs typeface="Calibri" panose="020F0502020204030204" pitchFamily="34" charset="0"/>
              </a:rPr>
              <a:t>Finebeam</a:t>
            </a:r>
            <a:r>
              <a:rPr lang="en-US" altLang="ko-KR" sz="2800" b="1" dirty="0" smtClean="0">
                <a:latin typeface="Calibri" panose="020F0502020204030204" pitchFamily="34" charset="0"/>
                <a:cs typeface="Calibri" panose="020F0502020204030204" pitchFamily="34" charset="0"/>
              </a:rPr>
              <a:t> Dual</a:t>
            </a:r>
            <a:endParaRPr lang="ko-KR" altLang="en-US" sz="28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182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291" y="907800"/>
            <a:ext cx="301657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&lt;Inside of </a:t>
            </a:r>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Dual&gt;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7533586" y="907800"/>
            <a:ext cx="299615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&lt;Inside of </a:t>
            </a:r>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a:t>
            </a:r>
            <a:r>
              <a:rPr lang="en-US" altLang="ko-KR" dirty="0" err="1" smtClean="0">
                <a:latin typeface="Calibri" panose="020F0502020204030204" pitchFamily="34" charset="0"/>
                <a:cs typeface="Calibri" panose="020F0502020204030204" pitchFamily="34" charset="0"/>
              </a:rPr>
              <a:t>Qplus</a:t>
            </a:r>
            <a:r>
              <a:rPr lang="en-US" altLang="ko-KR" dirty="0" smtClean="0">
                <a:latin typeface="Calibri" panose="020F0502020204030204" pitchFamily="34" charset="0"/>
                <a:cs typeface="Calibri" panose="020F0502020204030204" pitchFamily="34" charset="0"/>
              </a:rPr>
              <a:t>&gt;</a:t>
            </a:r>
            <a:endParaRPr lang="ko-KR" altLang="en-US" dirty="0">
              <a:latin typeface="Calibri" panose="020F0502020204030204" pitchFamily="34" charset="0"/>
              <a:cs typeface="Calibri" panose="020F0502020204030204" pitchFamily="34" charset="0"/>
            </a:endParaRPr>
          </a:p>
        </p:txBody>
      </p:sp>
      <p:sp>
        <p:nvSpPr>
          <p:cNvPr id="7" name="TextBox 6"/>
          <p:cNvSpPr txBox="1"/>
          <p:nvPr/>
        </p:nvSpPr>
        <p:spPr>
          <a:xfrm>
            <a:off x="39627" y="3678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The difference of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Dual and </a:t>
            </a:r>
            <a:r>
              <a:rPr lang="en-US" altLang="ko-KR" b="1" dirty="0" err="1" smtClean="0">
                <a:latin typeface="Calibri" panose="020F0502020204030204" pitchFamily="34" charset="0"/>
                <a:cs typeface="Calibri" panose="020F0502020204030204" pitchFamily="34" charset="0"/>
              </a:rPr>
              <a:t>Qplus</a:t>
            </a:r>
            <a:endParaRPr lang="ko-KR" altLang="en-US" b="1"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631" y="1947580"/>
            <a:ext cx="4070550" cy="4099488"/>
          </a:xfrm>
          <a:prstGeom prst="rect">
            <a:avLst/>
          </a:prstGeom>
        </p:spPr>
      </p:pic>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67" y="2263053"/>
            <a:ext cx="3996203" cy="3784015"/>
          </a:xfrm>
          <a:prstGeom prst="rect">
            <a:avLst/>
          </a:prstGeom>
        </p:spPr>
      </p:pic>
    </p:spTree>
    <p:extLst>
      <p:ext uri="{BB962C8B-B14F-4D97-AF65-F5344CB8AC3E}">
        <p14:creationId xmlns:p14="http://schemas.microsoft.com/office/powerpoint/2010/main" val="2339601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Difference with Q-plus and Dual</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215900" y="590550"/>
            <a:ext cx="7782694" cy="4524315"/>
          </a:xfrm>
          <a:prstGeom prst="rect">
            <a:avLst/>
          </a:prstGeom>
          <a:noFill/>
        </p:spPr>
        <p:txBody>
          <a:bodyPr wrap="square" rtlCol="0">
            <a:spAutoFit/>
          </a:bodyPr>
          <a:lstStyle/>
          <a:p>
            <a:pPr marL="342900" indent="-342900">
              <a:buAutoNum type="arabicPeriod"/>
            </a:pPr>
            <a:r>
              <a:rPr lang="en-US" altLang="ko-KR" dirty="0" smtClean="0"/>
              <a:t>Shutter Unit: Dual – O, Q-Plus – X</a:t>
            </a:r>
          </a:p>
          <a:p>
            <a:r>
              <a:rPr lang="en-US" altLang="ko-KR" dirty="0"/>
              <a:t> </a:t>
            </a:r>
            <a:r>
              <a:rPr lang="en-US" altLang="ko-KR" dirty="0" smtClean="0"/>
              <a:t>    It is shutter to control pulse duration.</a:t>
            </a:r>
          </a:p>
          <a:p>
            <a:endParaRPr lang="en-US" altLang="ko-KR" dirty="0" smtClean="0"/>
          </a:p>
          <a:p>
            <a:pPr marL="342900" indent="-342900">
              <a:buAutoNum type="arabicPeriod" startAt="2"/>
            </a:pPr>
            <a:r>
              <a:rPr lang="en-US" altLang="ko-KR" dirty="0" smtClean="0"/>
              <a:t>The specification of Dual optics is higher than </a:t>
            </a:r>
            <a:r>
              <a:rPr lang="en-US" altLang="ko-KR" dirty="0" err="1" smtClean="0"/>
              <a:t>Qplus</a:t>
            </a:r>
            <a:endParaRPr lang="en-US" altLang="ko-KR" dirty="0" smtClean="0"/>
          </a:p>
          <a:p>
            <a:endParaRPr lang="en-US" altLang="ko-KR" dirty="0" smtClean="0"/>
          </a:p>
          <a:p>
            <a:r>
              <a:rPr lang="en-US" altLang="ko-KR" dirty="0" smtClean="0"/>
              <a:t>3.  Flash lamp Dual – Series connection</a:t>
            </a:r>
          </a:p>
          <a:p>
            <a:r>
              <a:rPr lang="en-US" altLang="ko-KR" dirty="0"/>
              <a:t> </a:t>
            </a:r>
            <a:r>
              <a:rPr lang="en-US" altLang="ko-KR" dirty="0" smtClean="0"/>
              <a:t>        Q-Plus – Parallel connection </a:t>
            </a:r>
          </a:p>
          <a:p>
            <a:r>
              <a:rPr lang="en-US" altLang="ko-KR" dirty="0" smtClean="0"/>
              <a:t>     </a:t>
            </a:r>
          </a:p>
          <a:p>
            <a:pPr marL="342900" indent="-342900">
              <a:buAutoNum type="arabicPeriod" startAt="4"/>
            </a:pPr>
            <a:r>
              <a:rPr lang="en-US" altLang="ko-KR" dirty="0" smtClean="0"/>
              <a:t>The power for Dual is stronger than </a:t>
            </a:r>
            <a:r>
              <a:rPr lang="en-US" altLang="ko-KR" dirty="0" err="1" smtClean="0"/>
              <a:t>Qplus</a:t>
            </a:r>
            <a:endParaRPr lang="en-US" altLang="ko-KR" dirty="0" smtClean="0"/>
          </a:p>
          <a:p>
            <a:endParaRPr lang="en-US" altLang="ko-KR" dirty="0" smtClean="0"/>
          </a:p>
          <a:p>
            <a:r>
              <a:rPr lang="en-US" altLang="ko-KR" dirty="0" smtClean="0"/>
              <a:t>5. Rod coating thickness for Dual is thicker than </a:t>
            </a:r>
            <a:r>
              <a:rPr lang="en-US" altLang="ko-KR" dirty="0" err="1" smtClean="0"/>
              <a:t>Qplus</a:t>
            </a:r>
            <a:endParaRPr lang="en-US" altLang="ko-KR" dirty="0" smtClean="0"/>
          </a:p>
          <a:p>
            <a:endParaRPr lang="en-US" altLang="ko-KR" dirty="0"/>
          </a:p>
          <a:p>
            <a:r>
              <a:rPr lang="en-US" altLang="ko-KR" dirty="0" smtClean="0"/>
              <a:t>6. </a:t>
            </a:r>
            <a:r>
              <a:rPr lang="en-US" altLang="ko-KR" dirty="0">
                <a:latin typeface="Calibri" panose="020F0502020204030204" pitchFamily="34" charset="0"/>
                <a:cs typeface="Calibri" panose="020F0502020204030204" pitchFamily="34" charset="0"/>
              </a:rPr>
              <a:t>Long pulse – Rod and reflector is bigger than </a:t>
            </a:r>
            <a:r>
              <a:rPr lang="en-US" altLang="ko-KR" dirty="0" err="1">
                <a:latin typeface="Calibri" panose="020F0502020204030204" pitchFamily="34" charset="0"/>
                <a:cs typeface="Calibri" panose="020F0502020204030204" pitchFamily="34" charset="0"/>
              </a:rPr>
              <a:t>Finebeam</a:t>
            </a:r>
            <a:r>
              <a:rPr lang="en-US" altLang="ko-KR" dirty="0">
                <a:latin typeface="Calibri" panose="020F0502020204030204" pitchFamily="34" charset="0"/>
                <a:cs typeface="Calibri" panose="020F0502020204030204" pitchFamily="34" charset="0"/>
              </a:rPr>
              <a:t> </a:t>
            </a:r>
            <a:r>
              <a:rPr lang="en-US" altLang="ko-KR" dirty="0" err="1">
                <a:latin typeface="Calibri" panose="020F0502020204030204" pitchFamily="34" charset="0"/>
                <a:cs typeface="Calibri" panose="020F0502020204030204" pitchFamily="34" charset="0"/>
              </a:rPr>
              <a:t>Qplus</a:t>
            </a:r>
            <a:endParaRPr lang="en-US" altLang="ko-KR" dirty="0">
              <a:latin typeface="Calibri" panose="020F0502020204030204" pitchFamily="34" charset="0"/>
              <a:cs typeface="Calibri" panose="020F0502020204030204" pitchFamily="34" charset="0"/>
            </a:endParaRPr>
          </a:p>
          <a:p>
            <a:endParaRPr lang="en-US" altLang="ko-KR" dirty="0" smtClean="0"/>
          </a:p>
          <a:p>
            <a:endParaRPr lang="en-US" altLang="ko-KR" dirty="0"/>
          </a:p>
          <a:p>
            <a:r>
              <a:rPr lang="ko-KR" altLang="en-US" dirty="0" smtClean="0"/>
              <a:t> </a:t>
            </a:r>
            <a:endParaRPr lang="ko-KR" altLang="en-US" dirty="0"/>
          </a:p>
        </p:txBody>
      </p:sp>
      <p:sp>
        <p:nvSpPr>
          <p:cNvPr id="4" name="TextBox 3"/>
          <p:cNvSpPr txBox="1"/>
          <p:nvPr/>
        </p:nvSpPr>
        <p:spPr>
          <a:xfrm>
            <a:off x="169006" y="4698512"/>
            <a:ext cx="6617616" cy="1200329"/>
          </a:xfrm>
          <a:prstGeom prst="rect">
            <a:avLst/>
          </a:prstGeom>
          <a:noFill/>
        </p:spPr>
        <p:txBody>
          <a:bodyPr wrap="square" rtlCol="0">
            <a:spAutoFit/>
          </a:bodyPr>
          <a:lstStyle/>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QSW –resonator technique </a:t>
            </a:r>
          </a:p>
          <a:p>
            <a:r>
              <a:rPr lang="en-US" altLang="ko-KR" dirty="0" smtClean="0">
                <a:latin typeface="Calibri" panose="020F0502020204030204" pitchFamily="34" charset="0"/>
                <a:cs typeface="Calibri" panose="020F0502020204030204" pitchFamily="34" charset="0"/>
              </a:rPr>
              <a:t>LPS – Power supply technique </a:t>
            </a:r>
          </a:p>
          <a:p>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 =&gt; control power, capacitor, cooling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1120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216199" y="1913341"/>
            <a:ext cx="2987299" cy="2895851"/>
          </a:xfrm>
          <a:prstGeom prst="rect">
            <a:avLst/>
          </a:prstGeom>
        </p:spPr>
      </p:pic>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Pockels</a:t>
            </a:r>
            <a:r>
              <a:rPr lang="en-US" altLang="ko-KR" b="1" dirty="0" smtClean="0">
                <a:latin typeface="Calibri" panose="020F0502020204030204" pitchFamily="34" charset="0"/>
                <a:cs typeface="Calibri" panose="020F0502020204030204" pitchFamily="34" charset="0"/>
              </a:rPr>
              <a:t> cell</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249276" y="543339"/>
            <a:ext cx="4350619" cy="369332"/>
          </a:xfrm>
          <a:prstGeom prst="rect">
            <a:avLst/>
          </a:prstGeom>
          <a:noFill/>
        </p:spPr>
        <p:txBody>
          <a:bodyPr wrap="square" rtlCol="0">
            <a:spAutoFit/>
          </a:bodyPr>
          <a:lstStyle/>
          <a:p>
            <a:r>
              <a:rPr lang="en-US" altLang="ko-KR" dirty="0" smtClean="0"/>
              <a:t>Core part for Q-Switch</a:t>
            </a:r>
            <a:endParaRPr lang="ko-KR" altLang="en-US" dirty="0"/>
          </a:p>
        </p:txBody>
      </p:sp>
      <p:sp>
        <p:nvSpPr>
          <p:cNvPr id="5" name="TextBox 4"/>
          <p:cNvSpPr txBox="1"/>
          <p:nvPr/>
        </p:nvSpPr>
        <p:spPr>
          <a:xfrm>
            <a:off x="7116012" y="3488422"/>
            <a:ext cx="1828800" cy="369332"/>
          </a:xfrm>
          <a:prstGeom prst="rect">
            <a:avLst/>
          </a:prstGeom>
          <a:noFill/>
        </p:spPr>
        <p:txBody>
          <a:bodyPr wrap="square" rtlCol="0">
            <a:spAutoFit/>
          </a:bodyPr>
          <a:lstStyle/>
          <a:p>
            <a:r>
              <a:rPr lang="en-US" altLang="ko-KR" dirty="0" smtClean="0"/>
              <a:t>Microsecond </a:t>
            </a:r>
            <a:endParaRPr lang="ko-KR" altLang="en-US" dirty="0"/>
          </a:p>
        </p:txBody>
      </p:sp>
      <p:sp>
        <p:nvSpPr>
          <p:cNvPr id="7" name="오른쪽 화살표 6"/>
          <p:cNvSpPr/>
          <p:nvPr/>
        </p:nvSpPr>
        <p:spPr>
          <a:xfrm rot="10800000">
            <a:off x="4378272" y="3295905"/>
            <a:ext cx="749296" cy="385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2924120" y="3361267"/>
            <a:ext cx="1828800" cy="369332"/>
          </a:xfrm>
          <a:prstGeom prst="rect">
            <a:avLst/>
          </a:prstGeom>
          <a:noFill/>
        </p:spPr>
        <p:txBody>
          <a:bodyPr wrap="square" rtlCol="0">
            <a:spAutoFit/>
          </a:bodyPr>
          <a:lstStyle/>
          <a:p>
            <a:r>
              <a:rPr lang="en-US" altLang="ko-KR" dirty="0" smtClean="0"/>
              <a:t>Nanosecond </a:t>
            </a:r>
            <a:endParaRPr lang="ko-KR" altLang="en-US" dirty="0"/>
          </a:p>
        </p:txBody>
      </p:sp>
      <p:sp>
        <p:nvSpPr>
          <p:cNvPr id="9" name="TextBox 8"/>
          <p:cNvSpPr txBox="1"/>
          <p:nvPr/>
        </p:nvSpPr>
        <p:spPr>
          <a:xfrm>
            <a:off x="2171511" y="2235291"/>
            <a:ext cx="2824747" cy="369332"/>
          </a:xfrm>
          <a:prstGeom prst="rect">
            <a:avLst/>
          </a:prstGeom>
          <a:noFill/>
        </p:spPr>
        <p:txBody>
          <a:bodyPr wrap="square" rtlCol="0">
            <a:spAutoFit/>
          </a:bodyPr>
          <a:lstStyle/>
          <a:p>
            <a:r>
              <a:rPr lang="en-US" altLang="ko-KR" dirty="0" smtClean="0"/>
              <a:t>It is called Q-Switching.</a:t>
            </a:r>
            <a:endParaRPr lang="ko-KR" altLang="en-US" dirty="0"/>
          </a:p>
        </p:txBody>
      </p:sp>
      <p:sp>
        <p:nvSpPr>
          <p:cNvPr id="10" name="TextBox 9"/>
          <p:cNvSpPr txBox="1"/>
          <p:nvPr/>
        </p:nvSpPr>
        <p:spPr>
          <a:xfrm>
            <a:off x="3638746" y="5608948"/>
            <a:ext cx="6909848" cy="369332"/>
          </a:xfrm>
          <a:prstGeom prst="rect">
            <a:avLst/>
          </a:prstGeom>
          <a:noFill/>
        </p:spPr>
        <p:txBody>
          <a:bodyPr wrap="square" rtlCol="0">
            <a:spAutoFit/>
          </a:bodyPr>
          <a:lstStyle/>
          <a:p>
            <a:r>
              <a:rPr lang="en-US" altLang="ko-KR" dirty="0" smtClean="0"/>
              <a:t>High performance </a:t>
            </a:r>
            <a:r>
              <a:rPr lang="en-US" altLang="ko-KR" dirty="0" err="1" smtClean="0"/>
              <a:t>Pockelcell</a:t>
            </a:r>
            <a:r>
              <a:rPr lang="en-US" altLang="ko-KR" dirty="0" smtClean="0"/>
              <a:t> installed </a:t>
            </a:r>
            <a:endParaRPr lang="ko-KR" altLang="en-US" dirty="0"/>
          </a:p>
        </p:txBody>
      </p:sp>
      <p:sp>
        <p:nvSpPr>
          <p:cNvPr id="11" name="TextBox 10"/>
          <p:cNvSpPr txBox="1"/>
          <p:nvPr/>
        </p:nvSpPr>
        <p:spPr>
          <a:xfrm>
            <a:off x="3674445" y="5978280"/>
            <a:ext cx="7807402"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Pulse width is decided by </a:t>
            </a:r>
            <a:r>
              <a:rPr lang="en-US" altLang="ko-KR" dirty="0" err="1" smtClean="0">
                <a:latin typeface="Calibri" panose="020F0502020204030204" pitchFamily="34" charset="0"/>
                <a:cs typeface="Calibri" panose="020F0502020204030204" pitchFamily="34" charset="0"/>
              </a:rPr>
              <a:t>pockelcell</a:t>
            </a:r>
            <a:r>
              <a:rPr lang="en-US" altLang="ko-KR" dirty="0" smtClean="0">
                <a:latin typeface="Calibri" panose="020F0502020204030204" pitchFamily="34" charset="0"/>
                <a:cs typeface="Calibri" panose="020F0502020204030204" pitchFamily="34" charset="0"/>
              </a:rPr>
              <a:t>. </a:t>
            </a:r>
            <a:r>
              <a:rPr lang="en-US" altLang="ko-KR" dirty="0">
                <a:latin typeface="Calibri" panose="020F0502020204030204" pitchFamily="34" charset="0"/>
                <a:cs typeface="Calibri" panose="020F0502020204030204" pitchFamily="34" charset="0"/>
              </a:rPr>
              <a:t>I</a:t>
            </a:r>
            <a:r>
              <a:rPr lang="en-US" altLang="ko-KR" dirty="0" smtClean="0">
                <a:latin typeface="Calibri" panose="020F0502020204030204" pitchFamily="34" charset="0"/>
                <a:cs typeface="Calibri" panose="020F0502020204030204" pitchFamily="34" charset="0"/>
              </a:rPr>
              <a:t>t is electro optics, crystal is in it. </a:t>
            </a:r>
            <a:endParaRPr lang="ko-KR" altLang="en-US" dirty="0" smtClean="0">
              <a:latin typeface="Calibri" panose="020F0502020204030204" pitchFamily="34" charset="0"/>
              <a:cs typeface="Calibri" panose="020F0502020204030204" pitchFamily="34" charset="0"/>
            </a:endParaRPr>
          </a:p>
        </p:txBody>
      </p:sp>
      <p:sp>
        <p:nvSpPr>
          <p:cNvPr id="14" name="오른쪽 화살표 13"/>
          <p:cNvSpPr/>
          <p:nvPr/>
        </p:nvSpPr>
        <p:spPr>
          <a:xfrm rot="10800000">
            <a:off x="7203498" y="3168749"/>
            <a:ext cx="749296" cy="3850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94724" y="922799"/>
            <a:ext cx="422320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Pulse duration: 5ns to 10ns control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9215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Pulse Duration: Laser type</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69680" y="801278"/>
            <a:ext cx="12022320" cy="2585323"/>
          </a:xfrm>
          <a:prstGeom prst="rect">
            <a:avLst/>
          </a:prstGeom>
          <a:noFill/>
        </p:spPr>
        <p:txBody>
          <a:bodyPr wrap="square" rtlCol="0">
            <a:spAutoFit/>
          </a:bodyPr>
          <a:lstStyle/>
          <a:p>
            <a:r>
              <a:rPr lang="en-US" altLang="ko-KR" dirty="0" smtClean="0"/>
              <a:t>Picosecond – one trillionth (1/10</a:t>
            </a:r>
            <a:r>
              <a:rPr lang="en-US" altLang="ko-KR" baseline="30000" dirty="0" smtClean="0"/>
              <a:t>12</a:t>
            </a:r>
            <a:r>
              <a:rPr lang="en-US" altLang="ko-KR" dirty="0" smtClean="0"/>
              <a:t>): Picosecond laser</a:t>
            </a:r>
          </a:p>
          <a:p>
            <a:endParaRPr lang="en-US" altLang="ko-KR" dirty="0"/>
          </a:p>
          <a:p>
            <a:r>
              <a:rPr lang="en-US" altLang="ko-KR" dirty="0" smtClean="0"/>
              <a:t>Nanosecond – one hundred millionth (1/10</a:t>
            </a:r>
            <a:r>
              <a:rPr lang="en-US" altLang="ko-KR" baseline="30000" dirty="0" smtClean="0"/>
              <a:t>9</a:t>
            </a:r>
            <a:r>
              <a:rPr lang="en-US" altLang="ko-KR" dirty="0" smtClean="0"/>
              <a:t>): Q-Switched laser</a:t>
            </a:r>
          </a:p>
          <a:p>
            <a:endParaRPr lang="en-US" altLang="ko-KR" dirty="0"/>
          </a:p>
          <a:p>
            <a:r>
              <a:rPr lang="en-US" altLang="ko-KR" b="1" dirty="0" smtClean="0">
                <a:solidFill>
                  <a:srgbClr val="00B0F0"/>
                </a:solidFill>
                <a:hlinkClick r:id="rId2" action="ppaction://hlinksldjump"/>
              </a:rPr>
              <a:t>Microsecond</a:t>
            </a:r>
            <a:r>
              <a:rPr lang="en-US" altLang="ko-KR" b="1" dirty="0" smtClean="0">
                <a:solidFill>
                  <a:srgbClr val="00B0F0"/>
                </a:solidFill>
              </a:rPr>
              <a:t> – one millionth </a:t>
            </a:r>
            <a:r>
              <a:rPr lang="en-US" altLang="ko-KR" b="1" dirty="0">
                <a:solidFill>
                  <a:srgbClr val="00B0F0"/>
                </a:solidFill>
              </a:rPr>
              <a:t>(</a:t>
            </a:r>
            <a:r>
              <a:rPr lang="en-US" altLang="ko-KR" b="1" dirty="0" smtClean="0">
                <a:solidFill>
                  <a:srgbClr val="00B0F0"/>
                </a:solidFill>
              </a:rPr>
              <a:t>1/10</a:t>
            </a:r>
            <a:r>
              <a:rPr lang="en-US" altLang="ko-KR" b="1" baseline="30000" dirty="0" smtClean="0">
                <a:solidFill>
                  <a:srgbClr val="00B0F0"/>
                </a:solidFill>
              </a:rPr>
              <a:t>6</a:t>
            </a:r>
            <a:r>
              <a:rPr lang="en-US" altLang="ko-KR" b="1" dirty="0" smtClean="0">
                <a:solidFill>
                  <a:srgbClr val="00B0F0"/>
                </a:solidFill>
              </a:rPr>
              <a:t>): Non-Q, Free Running, Quasi, Genesis, Spectra …(differently name it per brand) </a:t>
            </a:r>
          </a:p>
          <a:p>
            <a:endParaRPr lang="en-US" altLang="ko-KR" dirty="0">
              <a:solidFill>
                <a:srgbClr val="00B0F0"/>
              </a:solidFill>
            </a:endParaRPr>
          </a:p>
          <a:p>
            <a:r>
              <a:rPr lang="en-US" altLang="ko-KR" dirty="0" smtClean="0"/>
              <a:t>Millisecond – one thousandth (1/10</a:t>
            </a:r>
            <a:r>
              <a:rPr lang="en-US" altLang="ko-KR" baseline="30000" dirty="0" smtClean="0"/>
              <a:t>3</a:t>
            </a:r>
            <a:r>
              <a:rPr lang="en-US" altLang="ko-KR" dirty="0" smtClean="0"/>
              <a:t>)  -&gt; Long Pulsed laser</a:t>
            </a:r>
          </a:p>
          <a:p>
            <a:endParaRPr lang="ko-KR" altLang="en-US" dirty="0"/>
          </a:p>
        </p:txBody>
      </p:sp>
    </p:spTree>
    <p:extLst>
      <p:ext uri="{BB962C8B-B14F-4D97-AF65-F5344CB8AC3E}">
        <p14:creationId xmlns:p14="http://schemas.microsoft.com/office/powerpoint/2010/main" val="2753908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424586" y="1942313"/>
            <a:ext cx="7765093" cy="2846503"/>
          </a:xfrm>
          <a:prstGeom prst="rect">
            <a:avLst/>
          </a:prstGeom>
        </p:spPr>
      </p:pic>
      <p:sp>
        <p:nvSpPr>
          <p:cNvPr id="3" name="TextBox 2"/>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Laser beam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103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직선 연결선 1"/>
          <p:cNvCxnSpPr/>
          <p:nvPr/>
        </p:nvCxnSpPr>
        <p:spPr>
          <a:xfrm>
            <a:off x="2412682" y="3844879"/>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 name="직선 연결선 2"/>
          <p:cNvCxnSpPr/>
          <p:nvPr/>
        </p:nvCxnSpPr>
        <p:spPr>
          <a:xfrm flipV="1">
            <a:off x="2412682" y="2244679"/>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4" name="직사각형 3"/>
          <p:cNvSpPr/>
          <p:nvPr/>
        </p:nvSpPr>
        <p:spPr>
          <a:xfrm>
            <a:off x="3378318" y="2244679"/>
            <a:ext cx="304800" cy="1590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Pulse duration &amp; Peak power</a:t>
            </a:r>
            <a:endParaRPr lang="ko-KR" altLang="en-US" b="1" dirty="0">
              <a:latin typeface="Calibri" panose="020F0502020204030204" pitchFamily="34" charset="0"/>
              <a:cs typeface="Calibri" panose="020F0502020204030204" pitchFamily="34" charset="0"/>
            </a:endParaRPr>
          </a:p>
        </p:txBody>
      </p:sp>
      <p:sp>
        <p:nvSpPr>
          <p:cNvPr id="6" name="TextBox 5"/>
          <p:cNvSpPr txBox="1"/>
          <p:nvPr/>
        </p:nvSpPr>
        <p:spPr>
          <a:xfrm>
            <a:off x="3847946" y="5402261"/>
            <a:ext cx="180052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(5ns ~ 10ns)</a:t>
            </a:r>
            <a:endParaRPr lang="ko-KR" altLang="en-US" dirty="0" smtClean="0">
              <a:latin typeface="Calibri" panose="020F0502020204030204" pitchFamily="34" charset="0"/>
              <a:cs typeface="Calibri" panose="020F0502020204030204" pitchFamily="34" charset="0"/>
            </a:endParaRPr>
          </a:p>
        </p:txBody>
      </p:sp>
      <p:sp>
        <p:nvSpPr>
          <p:cNvPr id="8" name="object 70"/>
          <p:cNvSpPr/>
          <p:nvPr/>
        </p:nvSpPr>
        <p:spPr>
          <a:xfrm>
            <a:off x="3465841" y="6317106"/>
            <a:ext cx="897089" cy="193281"/>
          </a:xfrm>
          <a:prstGeom prst="rect">
            <a:avLst/>
          </a:prstGeom>
          <a:blipFill>
            <a:blip r:embed="rId2" cstate="print"/>
            <a:stretch>
              <a:fillRect/>
            </a:stretch>
          </a:blipFill>
        </p:spPr>
        <p:txBody>
          <a:bodyPr wrap="square" lIns="0" tIns="0" rIns="0" bIns="0" rtlCol="0"/>
          <a:lstStyle/>
          <a:p>
            <a:endParaRPr/>
          </a:p>
        </p:txBody>
      </p:sp>
      <p:sp>
        <p:nvSpPr>
          <p:cNvPr id="10" name="object 73"/>
          <p:cNvSpPr/>
          <p:nvPr/>
        </p:nvSpPr>
        <p:spPr>
          <a:xfrm>
            <a:off x="5754977" y="6314845"/>
            <a:ext cx="962533" cy="151511"/>
          </a:xfrm>
          <a:prstGeom prst="rect">
            <a:avLst/>
          </a:prstGeom>
          <a:blipFill>
            <a:blip r:embed="rId3" cstate="print"/>
            <a:stretch>
              <a:fillRect/>
            </a:stretch>
          </a:blipFill>
        </p:spPr>
        <p:txBody>
          <a:bodyPr wrap="square" lIns="0" tIns="0" rIns="0" bIns="0" rtlCol="0"/>
          <a:lstStyle/>
          <a:p>
            <a:endParaRPr/>
          </a:p>
        </p:txBody>
      </p:sp>
      <p:sp>
        <p:nvSpPr>
          <p:cNvPr id="11" name="TextBox 10"/>
          <p:cNvSpPr txBox="1"/>
          <p:nvPr/>
        </p:nvSpPr>
        <p:spPr>
          <a:xfrm>
            <a:off x="2526384" y="4894066"/>
            <a:ext cx="687214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Energy is stronger. -&gt; pulse duration is shorter, peak power rises .  </a:t>
            </a:r>
            <a:endParaRPr lang="ko-KR" altLang="en-US" dirty="0" smtClean="0">
              <a:latin typeface="Calibri" panose="020F0502020204030204" pitchFamily="34" charset="0"/>
              <a:cs typeface="Calibri" panose="020F0502020204030204" pitchFamily="34" charset="0"/>
            </a:endParaRPr>
          </a:p>
        </p:txBody>
      </p:sp>
      <p:cxnSp>
        <p:nvCxnSpPr>
          <p:cNvPr id="12" name="직선 연결선 11"/>
          <p:cNvCxnSpPr/>
          <p:nvPr/>
        </p:nvCxnSpPr>
        <p:spPr>
          <a:xfrm>
            <a:off x="6298096" y="3844879"/>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직선 연결선 12"/>
          <p:cNvCxnSpPr/>
          <p:nvPr/>
        </p:nvCxnSpPr>
        <p:spPr>
          <a:xfrm flipV="1">
            <a:off x="6298096" y="1263192"/>
            <a:ext cx="0" cy="2571623"/>
          </a:xfrm>
          <a:prstGeom prst="line">
            <a:avLst/>
          </a:prstGeom>
          <a:ln w="19050"/>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46872" y="3983743"/>
            <a:ext cx="121605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800mj</a:t>
            </a:r>
            <a:endParaRPr lang="ko-KR" altLang="en-US" dirty="0" smtClean="0">
              <a:latin typeface="Calibri" panose="020F0502020204030204" pitchFamily="34" charset="0"/>
              <a:cs typeface="Calibri" panose="020F0502020204030204" pitchFamily="34" charset="0"/>
            </a:endParaRPr>
          </a:p>
        </p:txBody>
      </p:sp>
      <p:sp>
        <p:nvSpPr>
          <p:cNvPr id="19" name="오른쪽 화살표 18"/>
          <p:cNvSpPr/>
          <p:nvPr/>
        </p:nvSpPr>
        <p:spPr>
          <a:xfrm>
            <a:off x="5165889" y="2677212"/>
            <a:ext cx="452486" cy="471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7263732" y="3983743"/>
            <a:ext cx="121605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1200mj</a:t>
            </a:r>
            <a:endParaRPr lang="ko-KR" altLang="en-US" dirty="0" smtClean="0">
              <a:latin typeface="Calibri" panose="020F0502020204030204" pitchFamily="34" charset="0"/>
              <a:cs typeface="Calibri" panose="020F0502020204030204" pitchFamily="34" charset="0"/>
            </a:endParaRPr>
          </a:p>
        </p:txBody>
      </p:sp>
      <p:sp>
        <p:nvSpPr>
          <p:cNvPr id="22" name="직사각형 21"/>
          <p:cNvSpPr/>
          <p:nvPr/>
        </p:nvSpPr>
        <p:spPr>
          <a:xfrm>
            <a:off x="7524919" y="1534946"/>
            <a:ext cx="231570" cy="2307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96135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직선 연결선 1"/>
          <p:cNvCxnSpPr/>
          <p:nvPr/>
        </p:nvCxnSpPr>
        <p:spPr>
          <a:xfrm>
            <a:off x="6231115" y="3737352"/>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 name="직선 연결선 2"/>
          <p:cNvCxnSpPr/>
          <p:nvPr/>
        </p:nvCxnSpPr>
        <p:spPr>
          <a:xfrm flipV="1">
            <a:off x="6231115" y="2137152"/>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4" name="직사각형 3"/>
          <p:cNvSpPr/>
          <p:nvPr/>
        </p:nvSpPr>
        <p:spPr>
          <a:xfrm>
            <a:off x="7196751" y="2137152"/>
            <a:ext cx="304800" cy="1590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bject 70"/>
          <p:cNvSpPr/>
          <p:nvPr/>
        </p:nvSpPr>
        <p:spPr>
          <a:xfrm>
            <a:off x="3465841" y="6317106"/>
            <a:ext cx="897089" cy="193281"/>
          </a:xfrm>
          <a:prstGeom prst="rect">
            <a:avLst/>
          </a:prstGeom>
          <a:blipFill>
            <a:blip r:embed="rId2" cstate="print"/>
            <a:stretch>
              <a:fillRect/>
            </a:stretch>
          </a:blipFill>
        </p:spPr>
        <p:txBody>
          <a:bodyPr wrap="square" lIns="0" tIns="0" rIns="0" bIns="0" rtlCol="0"/>
          <a:lstStyle/>
          <a:p>
            <a:endParaRPr/>
          </a:p>
        </p:txBody>
      </p:sp>
      <p:sp>
        <p:nvSpPr>
          <p:cNvPr id="10" name="object 73"/>
          <p:cNvSpPr/>
          <p:nvPr/>
        </p:nvSpPr>
        <p:spPr>
          <a:xfrm>
            <a:off x="5754977" y="6314845"/>
            <a:ext cx="962533" cy="151511"/>
          </a:xfrm>
          <a:prstGeom prst="rect">
            <a:avLst/>
          </a:prstGeom>
          <a:blipFill>
            <a:blip r:embed="rId3" cstate="print"/>
            <a:stretch>
              <a:fillRect/>
            </a:stretch>
          </a:blipFill>
        </p:spPr>
        <p:txBody>
          <a:bodyPr wrap="square" lIns="0" tIns="0" rIns="0" bIns="0" rtlCol="0"/>
          <a:lstStyle/>
          <a:p>
            <a:endParaRPr/>
          </a:p>
        </p:txBody>
      </p:sp>
      <p:sp>
        <p:nvSpPr>
          <p:cNvPr id="11" name="TextBox 10"/>
          <p:cNvSpPr txBox="1"/>
          <p:nvPr/>
        </p:nvSpPr>
        <p:spPr>
          <a:xfrm>
            <a:off x="2526384" y="4894066"/>
            <a:ext cx="687214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Energy is weaker. -&gt; Pulse duration is longer, peak power goes down.   </a:t>
            </a:r>
            <a:endParaRPr lang="ko-KR" altLang="en-US" dirty="0" smtClean="0">
              <a:latin typeface="Calibri" panose="020F0502020204030204" pitchFamily="34" charset="0"/>
              <a:cs typeface="Calibri" panose="020F0502020204030204" pitchFamily="34" charset="0"/>
            </a:endParaRPr>
          </a:p>
        </p:txBody>
      </p:sp>
      <p:cxnSp>
        <p:nvCxnSpPr>
          <p:cNvPr id="12" name="직선 연결선 11"/>
          <p:cNvCxnSpPr/>
          <p:nvPr/>
        </p:nvCxnSpPr>
        <p:spPr>
          <a:xfrm>
            <a:off x="2267179" y="3823728"/>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직선 연결선 12"/>
          <p:cNvCxnSpPr/>
          <p:nvPr/>
        </p:nvCxnSpPr>
        <p:spPr>
          <a:xfrm flipV="1">
            <a:off x="2267179" y="1242041"/>
            <a:ext cx="0" cy="2571623"/>
          </a:xfrm>
          <a:prstGeom prst="line">
            <a:avLst/>
          </a:prstGeom>
          <a:ln w="19050"/>
        </p:spPr>
        <p:style>
          <a:lnRef idx="1">
            <a:schemeClr val="dk1"/>
          </a:lnRef>
          <a:fillRef idx="0">
            <a:schemeClr val="dk1"/>
          </a:fillRef>
          <a:effectRef idx="0">
            <a:schemeClr val="dk1"/>
          </a:effectRef>
          <a:fontRef idx="minor">
            <a:schemeClr val="tx1"/>
          </a:fontRef>
        </p:style>
      </p:cxnSp>
      <p:sp>
        <p:nvSpPr>
          <p:cNvPr id="19" name="오른쪽 화살표 18"/>
          <p:cNvSpPr/>
          <p:nvPr/>
        </p:nvSpPr>
        <p:spPr>
          <a:xfrm>
            <a:off x="5165889" y="2677212"/>
            <a:ext cx="452486" cy="471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103782" y="104654"/>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Pulse duration &amp; Peak power</a:t>
            </a:r>
            <a:endParaRPr lang="ko-KR" altLang="en-US" b="1" dirty="0">
              <a:latin typeface="Calibri" panose="020F0502020204030204" pitchFamily="34" charset="0"/>
              <a:cs typeface="Calibri" panose="020F0502020204030204" pitchFamily="34" charset="0"/>
            </a:endParaRPr>
          </a:p>
        </p:txBody>
      </p:sp>
      <p:sp>
        <p:nvSpPr>
          <p:cNvPr id="20" name="TextBox 19"/>
          <p:cNvSpPr txBox="1"/>
          <p:nvPr/>
        </p:nvSpPr>
        <p:spPr>
          <a:xfrm>
            <a:off x="7011252" y="3761711"/>
            <a:ext cx="121605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800mj</a:t>
            </a:r>
            <a:endParaRPr lang="ko-KR" altLang="en-US" dirty="0" smtClean="0">
              <a:latin typeface="Calibri" panose="020F0502020204030204" pitchFamily="34" charset="0"/>
              <a:cs typeface="Calibri" panose="020F0502020204030204" pitchFamily="34" charset="0"/>
            </a:endParaRPr>
          </a:p>
        </p:txBody>
      </p:sp>
      <p:sp>
        <p:nvSpPr>
          <p:cNvPr id="21" name="TextBox 20"/>
          <p:cNvSpPr txBox="1"/>
          <p:nvPr/>
        </p:nvSpPr>
        <p:spPr>
          <a:xfrm>
            <a:off x="2926792" y="3833793"/>
            <a:ext cx="121605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1200mj</a:t>
            </a:r>
            <a:endParaRPr lang="ko-KR" altLang="en-US" dirty="0" smtClean="0">
              <a:latin typeface="Calibri" panose="020F0502020204030204" pitchFamily="34" charset="0"/>
              <a:cs typeface="Calibri" panose="020F0502020204030204" pitchFamily="34" charset="0"/>
            </a:endParaRPr>
          </a:p>
        </p:txBody>
      </p:sp>
      <p:sp>
        <p:nvSpPr>
          <p:cNvPr id="22" name="직사각형 21"/>
          <p:cNvSpPr/>
          <p:nvPr/>
        </p:nvSpPr>
        <p:spPr>
          <a:xfrm>
            <a:off x="3234271" y="1521088"/>
            <a:ext cx="231570" cy="2307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94315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6365829" y="1939879"/>
            <a:ext cx="2678611" cy="2057400"/>
            <a:chOff x="1436189" y="2362200"/>
            <a:chExt cx="2678611" cy="2057400"/>
          </a:xfrm>
        </p:grpSpPr>
        <p:sp>
          <p:nvSpPr>
            <p:cNvPr id="3" name="직사각형 2"/>
            <p:cNvSpPr/>
            <p:nvPr/>
          </p:nvSpPr>
          <p:spPr>
            <a:xfrm>
              <a:off x="1436189" y="2362200"/>
              <a:ext cx="267861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2133599" y="2581059"/>
              <a:ext cx="336801" cy="1686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p:cNvGrpSpPr/>
            <p:nvPr/>
          </p:nvGrpSpPr>
          <p:grpSpPr>
            <a:xfrm>
              <a:off x="1676400" y="2667000"/>
              <a:ext cx="2209800" cy="1600200"/>
              <a:chOff x="1676400" y="2667000"/>
              <a:chExt cx="2209800" cy="1600200"/>
            </a:xfrm>
          </p:grpSpPr>
          <p:cxnSp>
            <p:nvCxnSpPr>
              <p:cNvPr id="7" name="직선 연결선 6"/>
              <p:cNvCxnSpPr/>
              <p:nvPr/>
            </p:nvCxnSpPr>
            <p:spPr>
              <a:xfrm>
                <a:off x="1676400" y="4267200"/>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직선 연결선 7"/>
              <p:cNvCxnSpPr/>
              <p:nvPr/>
            </p:nvCxnSpPr>
            <p:spPr>
              <a:xfrm flipV="1">
                <a:off x="1676400" y="2667000"/>
                <a:ext cx="0" cy="1590136"/>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9" name="직선 연결선 8"/>
          <p:cNvCxnSpPr/>
          <p:nvPr/>
        </p:nvCxnSpPr>
        <p:spPr>
          <a:xfrm>
            <a:off x="2412682" y="3844879"/>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직선 연결선 9"/>
          <p:cNvCxnSpPr/>
          <p:nvPr/>
        </p:nvCxnSpPr>
        <p:spPr>
          <a:xfrm flipV="1">
            <a:off x="2412682" y="2244679"/>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057896" y="1594583"/>
            <a:ext cx="1485913" cy="369332"/>
          </a:xfrm>
          <a:prstGeom prst="rect">
            <a:avLst/>
          </a:prstGeom>
          <a:noFill/>
        </p:spPr>
        <p:txBody>
          <a:bodyPr wrap="square" rtlCol="0">
            <a:spAutoFit/>
          </a:bodyPr>
          <a:lstStyle/>
          <a:p>
            <a:r>
              <a:rPr lang="en-US" altLang="ko-KR" dirty="0" smtClean="0"/>
              <a:t>800mj</a:t>
            </a:r>
            <a:endParaRPr lang="ko-KR" altLang="en-US" dirty="0"/>
          </a:p>
        </p:txBody>
      </p:sp>
      <p:sp>
        <p:nvSpPr>
          <p:cNvPr id="16" name="TextBox 15"/>
          <p:cNvSpPr txBox="1"/>
          <p:nvPr/>
        </p:nvSpPr>
        <p:spPr>
          <a:xfrm>
            <a:off x="2910250" y="1033820"/>
            <a:ext cx="1452129" cy="369332"/>
          </a:xfrm>
          <a:prstGeom prst="rect">
            <a:avLst/>
          </a:prstGeom>
          <a:noFill/>
        </p:spPr>
        <p:txBody>
          <a:bodyPr wrap="square" rtlCol="0">
            <a:spAutoFit/>
          </a:bodyPr>
          <a:lstStyle/>
          <a:p>
            <a:r>
              <a:rPr lang="en-US" altLang="ko-KR" dirty="0" smtClean="0"/>
              <a:t>Single Pulse</a:t>
            </a:r>
            <a:endParaRPr lang="ko-KR" altLang="en-US" dirty="0"/>
          </a:p>
        </p:txBody>
      </p:sp>
      <p:sp>
        <p:nvSpPr>
          <p:cNvPr id="17" name="TextBox 16"/>
          <p:cNvSpPr txBox="1"/>
          <p:nvPr/>
        </p:nvSpPr>
        <p:spPr>
          <a:xfrm>
            <a:off x="7309607" y="1026714"/>
            <a:ext cx="730876" cy="378512"/>
          </a:xfrm>
          <a:prstGeom prst="rect">
            <a:avLst/>
          </a:prstGeom>
          <a:noFill/>
        </p:spPr>
        <p:txBody>
          <a:bodyPr wrap="square" rtlCol="0">
            <a:spAutoFit/>
          </a:bodyPr>
          <a:lstStyle/>
          <a:p>
            <a:r>
              <a:rPr lang="en-US" altLang="ko-KR" dirty="0" smtClean="0"/>
              <a:t>PDP</a:t>
            </a:r>
            <a:endParaRPr lang="ko-KR" altLang="en-US" dirty="0"/>
          </a:p>
        </p:txBody>
      </p:sp>
      <p:pic>
        <p:nvPicPr>
          <p:cNvPr id="19" name="그림 18"/>
          <p:cNvPicPr>
            <a:picLocks noChangeAspect="1"/>
          </p:cNvPicPr>
          <p:nvPr/>
        </p:nvPicPr>
        <p:blipFill>
          <a:blip r:embed="rId2"/>
          <a:stretch>
            <a:fillRect/>
          </a:stretch>
        </p:blipFill>
        <p:spPr>
          <a:xfrm>
            <a:off x="8001886" y="2143948"/>
            <a:ext cx="347502" cy="1700931"/>
          </a:xfrm>
          <a:prstGeom prst="rect">
            <a:avLst/>
          </a:prstGeom>
        </p:spPr>
      </p:pic>
      <p:sp>
        <p:nvSpPr>
          <p:cNvPr id="21" name="직사각형 20"/>
          <p:cNvSpPr/>
          <p:nvPr/>
        </p:nvSpPr>
        <p:spPr>
          <a:xfrm>
            <a:off x="3326880" y="2151342"/>
            <a:ext cx="336801" cy="1686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7200803" y="1594583"/>
            <a:ext cx="1485913" cy="369332"/>
          </a:xfrm>
          <a:prstGeom prst="rect">
            <a:avLst/>
          </a:prstGeom>
          <a:noFill/>
        </p:spPr>
        <p:txBody>
          <a:bodyPr wrap="square" rtlCol="0">
            <a:spAutoFit/>
          </a:bodyPr>
          <a:lstStyle/>
          <a:p>
            <a:r>
              <a:rPr lang="en-US" altLang="ko-KR" dirty="0" smtClean="0"/>
              <a:t>1,600mj</a:t>
            </a:r>
            <a:endParaRPr lang="ko-KR" altLang="en-US" dirty="0"/>
          </a:p>
        </p:txBody>
      </p:sp>
      <p:sp>
        <p:nvSpPr>
          <p:cNvPr id="23" name="TextBox 22"/>
          <p:cNvSpPr txBox="1"/>
          <p:nvPr/>
        </p:nvSpPr>
        <p:spPr>
          <a:xfrm>
            <a:off x="84348" y="43542"/>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Pulse duration &amp; Peak power in PDP mode</a:t>
            </a:r>
            <a:endParaRPr lang="ko-KR" altLang="en-US" b="1" dirty="0">
              <a:latin typeface="Calibri" panose="020F0502020204030204" pitchFamily="34" charset="0"/>
              <a:cs typeface="Calibri" panose="020F0502020204030204" pitchFamily="34" charset="0"/>
            </a:endParaRPr>
          </a:p>
        </p:txBody>
      </p:sp>
      <p:grpSp>
        <p:nvGrpSpPr>
          <p:cNvPr id="34" name="그룹 33"/>
          <p:cNvGrpSpPr/>
          <p:nvPr/>
        </p:nvGrpSpPr>
        <p:grpSpPr>
          <a:xfrm>
            <a:off x="2261034" y="4750938"/>
            <a:ext cx="2678611" cy="2057400"/>
            <a:chOff x="1436189" y="2362200"/>
            <a:chExt cx="2678611" cy="2057400"/>
          </a:xfrm>
        </p:grpSpPr>
        <p:sp>
          <p:nvSpPr>
            <p:cNvPr id="35" name="직사각형 34"/>
            <p:cNvSpPr/>
            <p:nvPr/>
          </p:nvSpPr>
          <p:spPr>
            <a:xfrm>
              <a:off x="1436189" y="2362200"/>
              <a:ext cx="267861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2133599" y="2581059"/>
              <a:ext cx="336801" cy="1686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7" name="그룹 36"/>
            <p:cNvGrpSpPr/>
            <p:nvPr/>
          </p:nvGrpSpPr>
          <p:grpSpPr>
            <a:xfrm>
              <a:off x="1676400" y="2667000"/>
              <a:ext cx="2209800" cy="1600200"/>
              <a:chOff x="1676400" y="2667000"/>
              <a:chExt cx="2209800" cy="1600200"/>
            </a:xfrm>
          </p:grpSpPr>
          <p:cxnSp>
            <p:nvCxnSpPr>
              <p:cNvPr id="38" name="직선 연결선 37"/>
              <p:cNvCxnSpPr/>
              <p:nvPr/>
            </p:nvCxnSpPr>
            <p:spPr>
              <a:xfrm>
                <a:off x="1676400" y="4267200"/>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직선 연결선 38"/>
              <p:cNvCxnSpPr/>
              <p:nvPr/>
            </p:nvCxnSpPr>
            <p:spPr>
              <a:xfrm flipV="1">
                <a:off x="1676400" y="2667000"/>
                <a:ext cx="0" cy="1590136"/>
              </a:xfrm>
              <a:prstGeom prst="line">
                <a:avLst/>
              </a:prstGeom>
              <a:ln w="19050"/>
            </p:spPr>
            <p:style>
              <a:lnRef idx="1">
                <a:schemeClr val="dk1"/>
              </a:lnRef>
              <a:fillRef idx="0">
                <a:schemeClr val="dk1"/>
              </a:fillRef>
              <a:effectRef idx="0">
                <a:schemeClr val="dk1"/>
              </a:effectRef>
              <a:fontRef idx="minor">
                <a:schemeClr val="tx1"/>
              </a:fontRef>
            </p:style>
          </p:cxnSp>
        </p:grpSp>
      </p:grpSp>
      <p:pic>
        <p:nvPicPr>
          <p:cNvPr id="40" name="그림 39"/>
          <p:cNvPicPr>
            <a:picLocks noChangeAspect="1"/>
          </p:cNvPicPr>
          <p:nvPr/>
        </p:nvPicPr>
        <p:blipFill>
          <a:blip r:embed="rId2"/>
          <a:stretch>
            <a:fillRect/>
          </a:stretch>
        </p:blipFill>
        <p:spPr>
          <a:xfrm>
            <a:off x="3897091" y="4955007"/>
            <a:ext cx="347502" cy="1700931"/>
          </a:xfrm>
          <a:prstGeom prst="rect">
            <a:avLst/>
          </a:prstGeom>
        </p:spPr>
      </p:pic>
      <p:sp>
        <p:nvSpPr>
          <p:cNvPr id="41" name="TextBox 40"/>
          <p:cNvSpPr txBox="1"/>
          <p:nvPr/>
        </p:nvSpPr>
        <p:spPr>
          <a:xfrm>
            <a:off x="3096008" y="4405642"/>
            <a:ext cx="1485913" cy="369332"/>
          </a:xfrm>
          <a:prstGeom prst="rect">
            <a:avLst/>
          </a:prstGeom>
          <a:noFill/>
        </p:spPr>
        <p:txBody>
          <a:bodyPr wrap="square" rtlCol="0">
            <a:spAutoFit/>
          </a:bodyPr>
          <a:lstStyle/>
          <a:p>
            <a:r>
              <a:rPr lang="en-US" altLang="ko-KR" dirty="0" smtClean="0"/>
              <a:t>1600mj</a:t>
            </a:r>
            <a:endParaRPr lang="ko-KR" altLang="en-US" dirty="0"/>
          </a:p>
        </p:txBody>
      </p:sp>
      <p:sp>
        <p:nvSpPr>
          <p:cNvPr id="43" name="직사각형 42"/>
          <p:cNvSpPr/>
          <p:nvPr/>
        </p:nvSpPr>
        <p:spPr>
          <a:xfrm>
            <a:off x="6518474" y="4687079"/>
            <a:ext cx="267861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사각형 43"/>
          <p:cNvSpPr/>
          <p:nvPr/>
        </p:nvSpPr>
        <p:spPr>
          <a:xfrm>
            <a:off x="7215884" y="4534680"/>
            <a:ext cx="285806"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5" name="그룹 44"/>
          <p:cNvGrpSpPr/>
          <p:nvPr/>
        </p:nvGrpSpPr>
        <p:grpSpPr>
          <a:xfrm>
            <a:off x="6758685" y="4991879"/>
            <a:ext cx="2209800" cy="1600200"/>
            <a:chOff x="1676400" y="2667000"/>
            <a:chExt cx="2209800" cy="1600200"/>
          </a:xfrm>
        </p:grpSpPr>
        <p:cxnSp>
          <p:nvCxnSpPr>
            <p:cNvPr id="46" name="직선 연결선 45"/>
            <p:cNvCxnSpPr/>
            <p:nvPr/>
          </p:nvCxnSpPr>
          <p:spPr>
            <a:xfrm>
              <a:off x="1676400" y="4267200"/>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직선 연결선 46"/>
            <p:cNvCxnSpPr/>
            <p:nvPr/>
          </p:nvCxnSpPr>
          <p:spPr>
            <a:xfrm flipV="1">
              <a:off x="1676400" y="2667000"/>
              <a:ext cx="0" cy="1590136"/>
            </a:xfrm>
            <a:prstGeom prst="line">
              <a:avLst/>
            </a:prstGeom>
            <a:ln w="19050"/>
          </p:spPr>
          <p:style>
            <a:lnRef idx="1">
              <a:schemeClr val="dk1"/>
            </a:lnRef>
            <a:fillRef idx="0">
              <a:schemeClr val="dk1"/>
            </a:fillRef>
            <a:effectRef idx="0">
              <a:schemeClr val="dk1"/>
            </a:effectRef>
            <a:fontRef idx="minor">
              <a:schemeClr val="tx1"/>
            </a:fontRef>
          </p:style>
        </p:cxnSp>
      </p:grpSp>
      <p:sp>
        <p:nvSpPr>
          <p:cNvPr id="49" name="TextBox 48"/>
          <p:cNvSpPr txBox="1"/>
          <p:nvPr/>
        </p:nvSpPr>
        <p:spPr>
          <a:xfrm>
            <a:off x="7329927" y="4165114"/>
            <a:ext cx="1485913" cy="369332"/>
          </a:xfrm>
          <a:prstGeom prst="rect">
            <a:avLst/>
          </a:prstGeom>
          <a:noFill/>
        </p:spPr>
        <p:txBody>
          <a:bodyPr wrap="square" rtlCol="0">
            <a:spAutoFit/>
          </a:bodyPr>
          <a:lstStyle/>
          <a:p>
            <a:r>
              <a:rPr lang="en-US" altLang="ko-KR" dirty="0" smtClean="0"/>
              <a:t>2200mj</a:t>
            </a:r>
            <a:endParaRPr lang="ko-KR" altLang="en-US" dirty="0"/>
          </a:p>
        </p:txBody>
      </p:sp>
      <p:cxnSp>
        <p:nvCxnSpPr>
          <p:cNvPr id="52" name="직선 화살표 연결선 51"/>
          <p:cNvCxnSpPr/>
          <p:nvPr/>
        </p:nvCxnSpPr>
        <p:spPr>
          <a:xfrm>
            <a:off x="3295245" y="5715779"/>
            <a:ext cx="601846"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3" name="직선 화살표 연결선 52"/>
          <p:cNvCxnSpPr/>
          <p:nvPr/>
        </p:nvCxnSpPr>
        <p:spPr>
          <a:xfrm flipV="1">
            <a:off x="7501756" y="5563380"/>
            <a:ext cx="847632" cy="8686"/>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42" name="직사각형 41"/>
          <p:cNvSpPr/>
          <p:nvPr/>
        </p:nvSpPr>
        <p:spPr>
          <a:xfrm>
            <a:off x="8349388" y="4502321"/>
            <a:ext cx="285806"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9501638" y="1939879"/>
            <a:ext cx="1941921" cy="1477328"/>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Pulse duration is same for single pulse 800mj and PDP mode 1,600mj.</a:t>
            </a:r>
            <a:endParaRPr lang="ko-KR" altLang="en-US" dirty="0" smtClean="0">
              <a:latin typeface="Calibri" panose="020F0502020204030204" pitchFamily="34" charset="0"/>
              <a:cs typeface="Calibri" panose="020F0502020204030204" pitchFamily="34" charset="0"/>
            </a:endParaRPr>
          </a:p>
        </p:txBody>
      </p:sp>
      <p:sp>
        <p:nvSpPr>
          <p:cNvPr id="48" name="TextBox 47"/>
          <p:cNvSpPr txBox="1"/>
          <p:nvPr/>
        </p:nvSpPr>
        <p:spPr>
          <a:xfrm>
            <a:off x="9482826" y="4165114"/>
            <a:ext cx="1941921" cy="2308324"/>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Pulse duration and the width between two pulses are different with 1,600mj and 2,200mj under of PDP mode.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116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0280" y="2771480"/>
            <a:ext cx="2253006" cy="923330"/>
          </a:xfrm>
          <a:prstGeom prst="rect">
            <a:avLst/>
          </a:prstGeom>
          <a:noFill/>
        </p:spPr>
        <p:txBody>
          <a:bodyPr wrap="square" rtlCol="0">
            <a:spAutoFit/>
          </a:bodyPr>
          <a:lstStyle/>
          <a:p>
            <a:r>
              <a:rPr lang="en-US" altLang="ko-KR" b="1" dirty="0">
                <a:solidFill>
                  <a:srgbClr val="FF0000"/>
                </a:solidFill>
                <a:latin typeface="Calibri" panose="020F0502020204030204" pitchFamily="34" charset="0"/>
                <a:cs typeface="Calibri" panose="020F0502020204030204" pitchFamily="34" charset="0"/>
              </a:rPr>
              <a:t>Pumping</a:t>
            </a:r>
            <a:r>
              <a:rPr lang="en-US" altLang="ko-KR" dirty="0">
                <a:latin typeface="Calibri" panose="020F0502020204030204" pitchFamily="34" charset="0"/>
                <a:cs typeface="Calibri" panose="020F0502020204030204" pitchFamily="34" charset="0"/>
              </a:rPr>
              <a:t>: The atoms or molecules absorb energy and floating.  </a:t>
            </a:r>
            <a:endParaRPr lang="ko-KR" altLang="en-US" dirty="0">
              <a:latin typeface="Calibri" panose="020F0502020204030204" pitchFamily="34" charset="0"/>
              <a:cs typeface="Calibri" panose="020F0502020204030204" pitchFamily="34" charset="0"/>
            </a:endParaRPr>
          </a:p>
        </p:txBody>
      </p:sp>
      <p:sp>
        <p:nvSpPr>
          <p:cNvPr id="4" name="TextBox 3"/>
          <p:cNvSpPr txBox="1"/>
          <p:nvPr/>
        </p:nvSpPr>
        <p:spPr>
          <a:xfrm>
            <a:off x="7852527" y="2771480"/>
            <a:ext cx="2253006"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When the applied energy is high enough, atoms emit photon </a:t>
            </a:r>
            <a:endParaRPr lang="ko-KR" altLang="en-US" dirty="0">
              <a:latin typeface="Calibri" panose="020F0502020204030204" pitchFamily="34" charset="0"/>
              <a:cs typeface="Calibri" panose="020F0502020204030204" pitchFamily="34" charset="0"/>
            </a:endParaRPr>
          </a:p>
        </p:txBody>
      </p:sp>
      <p:sp>
        <p:nvSpPr>
          <p:cNvPr id="5" name="직사각형 4"/>
          <p:cNvSpPr/>
          <p:nvPr/>
        </p:nvSpPr>
        <p:spPr>
          <a:xfrm>
            <a:off x="394354" y="4053028"/>
            <a:ext cx="11007364" cy="1200329"/>
          </a:xfrm>
          <a:prstGeom prst="rect">
            <a:avLst/>
          </a:prstGeom>
        </p:spPr>
        <p:txBody>
          <a:bodyPr wrap="square">
            <a:spAutoFit/>
          </a:bodyPr>
          <a:lstStyle/>
          <a:p>
            <a:r>
              <a:rPr lang="en-US" altLang="ko-KR" dirty="0"/>
              <a:t>Atoms that have absorbed energy through pumping are floating.</a:t>
            </a:r>
          </a:p>
          <a:p>
            <a:r>
              <a:rPr lang="en-US" altLang="ko-KR" dirty="0"/>
              <a:t>Originally, it was related to the orbit of an electron, but for convenience, it was expressed as if an atom were floating.</a:t>
            </a:r>
          </a:p>
          <a:p>
            <a:r>
              <a:rPr lang="en-US" altLang="ko-KR" dirty="0"/>
              <a:t>Then, when the energy is enough to emit a photon (light), it emits all the energy and stops floating</a:t>
            </a:r>
            <a:endParaRPr lang="ko-KR" altLang="en-US" dirty="0"/>
          </a:p>
        </p:txBody>
      </p:sp>
      <p:sp>
        <p:nvSpPr>
          <p:cNvPr id="6" name="직사각형 5"/>
          <p:cNvSpPr/>
          <p:nvPr/>
        </p:nvSpPr>
        <p:spPr>
          <a:xfrm>
            <a:off x="0" y="0"/>
            <a:ext cx="1885453"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Laser mechanism </a:t>
            </a:r>
            <a:endParaRPr lang="ko-KR" altLang="en-US" b="1" dirty="0">
              <a:latin typeface="Calibri" panose="020F0502020204030204" pitchFamily="34" charset="0"/>
              <a:cs typeface="Calibri" panose="020F0502020204030204" pitchFamily="34" charset="0"/>
            </a:endParaRPr>
          </a:p>
        </p:txBody>
      </p:sp>
      <p:pic>
        <p:nvPicPr>
          <p:cNvPr id="8" name="그림 7">
            <a:extLst>
              <a:ext uri="{FF2B5EF4-FFF2-40B4-BE49-F238E27FC236}">
                <a16:creationId xmlns:a16="http://schemas.microsoft.com/office/drawing/2014/main" id="{C0E58F51-7397-4F94-9642-383D94A8E91B}"/>
              </a:ext>
            </a:extLst>
          </p:cNvPr>
          <p:cNvPicPr>
            <a:picLocks noChangeAspect="1"/>
          </p:cNvPicPr>
          <p:nvPr/>
        </p:nvPicPr>
        <p:blipFill>
          <a:blip r:embed="rId2"/>
          <a:stretch>
            <a:fillRect/>
          </a:stretch>
        </p:blipFill>
        <p:spPr>
          <a:xfrm>
            <a:off x="4615084" y="779323"/>
            <a:ext cx="1847850" cy="1733550"/>
          </a:xfrm>
          <a:prstGeom prst="rect">
            <a:avLst/>
          </a:prstGeom>
        </p:spPr>
      </p:pic>
      <p:pic>
        <p:nvPicPr>
          <p:cNvPr id="9" name="그림 8">
            <a:extLst>
              <a:ext uri="{FF2B5EF4-FFF2-40B4-BE49-F238E27FC236}">
                <a16:creationId xmlns:a16="http://schemas.microsoft.com/office/drawing/2014/main" id="{1761D066-E66A-4AFF-B313-EEFA217DA72F}"/>
              </a:ext>
            </a:extLst>
          </p:cNvPr>
          <p:cNvPicPr>
            <a:picLocks noChangeAspect="1"/>
          </p:cNvPicPr>
          <p:nvPr/>
        </p:nvPicPr>
        <p:blipFill>
          <a:blip r:embed="rId3"/>
          <a:stretch>
            <a:fillRect/>
          </a:stretch>
        </p:blipFill>
        <p:spPr>
          <a:xfrm>
            <a:off x="1357663" y="1004854"/>
            <a:ext cx="1314450" cy="1314450"/>
          </a:xfrm>
          <a:prstGeom prst="rect">
            <a:avLst/>
          </a:prstGeom>
        </p:spPr>
      </p:pic>
      <p:pic>
        <p:nvPicPr>
          <p:cNvPr id="13" name="그림 12">
            <a:extLst>
              <a:ext uri="{FF2B5EF4-FFF2-40B4-BE49-F238E27FC236}">
                <a16:creationId xmlns:a16="http://schemas.microsoft.com/office/drawing/2014/main" id="{CCB896C6-B8BA-4E67-8CB9-627462DA92B8}"/>
              </a:ext>
            </a:extLst>
          </p:cNvPr>
          <p:cNvPicPr>
            <a:picLocks noChangeAspect="1"/>
          </p:cNvPicPr>
          <p:nvPr/>
        </p:nvPicPr>
        <p:blipFill>
          <a:blip r:embed="rId3"/>
          <a:stretch>
            <a:fillRect/>
          </a:stretch>
        </p:blipFill>
        <p:spPr>
          <a:xfrm>
            <a:off x="8047221" y="1004854"/>
            <a:ext cx="1314450" cy="1314450"/>
          </a:xfrm>
          <a:prstGeom prst="rect">
            <a:avLst/>
          </a:prstGeom>
        </p:spPr>
      </p:pic>
      <p:pic>
        <p:nvPicPr>
          <p:cNvPr id="15" name="그림 14">
            <a:extLst>
              <a:ext uri="{FF2B5EF4-FFF2-40B4-BE49-F238E27FC236}">
                <a16:creationId xmlns:a16="http://schemas.microsoft.com/office/drawing/2014/main" id="{2951EF1E-B42D-49FF-8B06-FF629217FE0D}"/>
              </a:ext>
            </a:extLst>
          </p:cNvPr>
          <p:cNvPicPr>
            <a:picLocks noChangeAspect="1"/>
          </p:cNvPicPr>
          <p:nvPr/>
        </p:nvPicPr>
        <p:blipFill>
          <a:blip r:embed="rId4"/>
          <a:stretch>
            <a:fillRect/>
          </a:stretch>
        </p:blipFill>
        <p:spPr>
          <a:xfrm>
            <a:off x="9330657" y="249713"/>
            <a:ext cx="1073549" cy="950744"/>
          </a:xfrm>
          <a:prstGeom prst="rect">
            <a:avLst/>
          </a:prstGeom>
        </p:spPr>
      </p:pic>
      <p:sp>
        <p:nvSpPr>
          <p:cNvPr id="16" name="화살표: 아래쪽 15">
            <a:extLst>
              <a:ext uri="{FF2B5EF4-FFF2-40B4-BE49-F238E27FC236}">
                <a16:creationId xmlns:a16="http://schemas.microsoft.com/office/drawing/2014/main" id="{4A7954C7-3A7A-43B0-BF4F-2A3DB550D212}"/>
              </a:ext>
            </a:extLst>
          </p:cNvPr>
          <p:cNvSpPr/>
          <p:nvPr/>
        </p:nvSpPr>
        <p:spPr>
          <a:xfrm rot="16200000">
            <a:off x="3206666" y="1272238"/>
            <a:ext cx="873865" cy="747719"/>
          </a:xfrm>
          <a:prstGeom prst="down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17" name="화살표: 아래쪽 16">
            <a:extLst>
              <a:ext uri="{FF2B5EF4-FFF2-40B4-BE49-F238E27FC236}">
                <a16:creationId xmlns:a16="http://schemas.microsoft.com/office/drawing/2014/main" id="{661DD95B-BB9C-46FA-97A2-E683152A5C98}"/>
              </a:ext>
            </a:extLst>
          </p:cNvPr>
          <p:cNvSpPr/>
          <p:nvPr/>
        </p:nvSpPr>
        <p:spPr>
          <a:xfrm rot="16200000">
            <a:off x="6818145" y="1272238"/>
            <a:ext cx="873865" cy="747719"/>
          </a:xfrm>
          <a:prstGeom prst="down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183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a:off x="6838972" y="3411108"/>
            <a:ext cx="1305613" cy="873129"/>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2"/>
          <a:stretch>
            <a:fillRect/>
          </a:stretch>
        </p:blipFill>
        <p:spPr>
          <a:xfrm>
            <a:off x="775871" y="1359816"/>
            <a:ext cx="4675351" cy="3902902"/>
          </a:xfrm>
          <a:prstGeom prst="rect">
            <a:avLst/>
          </a:prstGeom>
        </p:spPr>
      </p:pic>
      <p:sp>
        <p:nvSpPr>
          <p:cNvPr id="3" name="TextBox 2"/>
          <p:cNvSpPr txBox="1"/>
          <p:nvPr/>
        </p:nvSpPr>
        <p:spPr>
          <a:xfrm>
            <a:off x="84348" y="43542"/>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Population Inversion</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6928702" y="1359816"/>
            <a:ext cx="2630078" cy="2308324"/>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532nm 20mJ</a:t>
            </a:r>
          </a:p>
          <a:p>
            <a:r>
              <a:rPr lang="en-US" altLang="ko-KR" dirty="0" smtClean="0">
                <a:latin typeface="Calibri" panose="020F0502020204030204" pitchFamily="34" charset="0"/>
                <a:cs typeface="Calibri" panose="020F0502020204030204" pitchFamily="34" charset="0"/>
              </a:rPr>
              <a:t>±5mJ</a:t>
            </a:r>
          </a:p>
          <a:p>
            <a:r>
              <a:rPr lang="en-US" altLang="ko-KR" dirty="0" smtClean="0">
                <a:latin typeface="Calibri" panose="020F0502020204030204" pitchFamily="34" charset="0"/>
                <a:cs typeface="Calibri" panose="020F0502020204030204" pitchFamily="34" charset="0"/>
              </a:rPr>
              <a:t>Difference: 25% </a:t>
            </a:r>
          </a:p>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1,000mJ</a:t>
            </a:r>
          </a:p>
          <a:p>
            <a:r>
              <a:rPr lang="en-US" altLang="ko-KR" dirty="0" smtClean="0">
                <a:latin typeface="Calibri" panose="020F0502020204030204" pitchFamily="34" charset="0"/>
                <a:cs typeface="Calibri" panose="020F0502020204030204" pitchFamily="34" charset="0"/>
              </a:rPr>
              <a:t>±10 ~ 20mJ</a:t>
            </a:r>
          </a:p>
          <a:p>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Difference: 1 ~ 2% </a:t>
            </a:r>
          </a:p>
          <a:p>
            <a:endParaRPr lang="en-US" altLang="ko-KR" dirty="0" smtClean="0">
              <a:latin typeface="Calibri" panose="020F0502020204030204" pitchFamily="34" charset="0"/>
              <a:cs typeface="Calibri" panose="020F0502020204030204" pitchFamily="34" charset="0"/>
            </a:endParaRPr>
          </a:p>
        </p:txBody>
      </p:sp>
      <p:sp>
        <p:nvSpPr>
          <p:cNvPr id="5" name="TextBox 4"/>
          <p:cNvSpPr txBox="1"/>
          <p:nvPr/>
        </p:nvSpPr>
        <p:spPr>
          <a:xfrm>
            <a:off x="6989629" y="3411108"/>
            <a:ext cx="1197205"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Voltage</a:t>
            </a:r>
          </a:p>
          <a:p>
            <a:r>
              <a:rPr lang="en-US" altLang="ko-KR" dirty="0" smtClean="0">
                <a:latin typeface="Calibri" panose="020F0502020204030204" pitchFamily="34" charset="0"/>
                <a:cs typeface="Calibri" panose="020F0502020204030204" pitchFamily="34" charset="0"/>
              </a:rPr>
              <a:t>is high </a:t>
            </a:r>
            <a:endParaRPr lang="ko-KR" altLang="en-US" dirty="0" smtClean="0">
              <a:latin typeface="Calibri" panose="020F0502020204030204" pitchFamily="34" charset="0"/>
              <a:cs typeface="Calibri" panose="020F0502020204030204" pitchFamily="34" charset="0"/>
            </a:endParaRPr>
          </a:p>
        </p:txBody>
      </p:sp>
      <p:sp>
        <p:nvSpPr>
          <p:cNvPr id="11" name="TextBox 10"/>
          <p:cNvSpPr txBox="1"/>
          <p:nvPr/>
        </p:nvSpPr>
        <p:spPr>
          <a:xfrm>
            <a:off x="8540684" y="3391141"/>
            <a:ext cx="1418734" cy="923330"/>
          </a:xfrm>
          <a:prstGeom prst="rect">
            <a:avLst/>
          </a:prstGeom>
          <a:solidFill>
            <a:schemeClr val="accent6">
              <a:lumMod val="60000"/>
              <a:lumOff val="40000"/>
            </a:schemeClr>
          </a:solidFill>
          <a:scene3d>
            <a:camera prst="orthographicFront"/>
            <a:lightRig rig="threePt" dir="t"/>
          </a:scene3d>
          <a:sp3d>
            <a:bevelT prst="angle"/>
          </a:sp3d>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Population inversion occurs better </a:t>
            </a:r>
            <a:endParaRPr lang="ko-KR" altLang="en-US" dirty="0" smtClean="0">
              <a:latin typeface="Calibri" panose="020F0502020204030204" pitchFamily="34" charset="0"/>
              <a:cs typeface="Calibri" panose="020F0502020204030204" pitchFamily="34" charset="0"/>
            </a:endParaRPr>
          </a:p>
        </p:txBody>
      </p:sp>
      <p:sp>
        <p:nvSpPr>
          <p:cNvPr id="12" name="TextBox 11"/>
          <p:cNvSpPr txBox="1"/>
          <p:nvPr/>
        </p:nvSpPr>
        <p:spPr>
          <a:xfrm>
            <a:off x="10411905" y="3360907"/>
            <a:ext cx="1418734" cy="923330"/>
          </a:xfrm>
          <a:prstGeom prst="rect">
            <a:avLst/>
          </a:prstGeom>
          <a:solidFill>
            <a:schemeClr val="accent4">
              <a:lumMod val="60000"/>
              <a:lumOff val="40000"/>
            </a:schemeClr>
          </a:solidFill>
          <a:scene3d>
            <a:camera prst="orthographicFront"/>
            <a:lightRig rig="threePt" dir="t"/>
          </a:scene3d>
          <a:sp3d>
            <a:bevelT prst="angle"/>
          </a:sp3d>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More stable</a:t>
            </a:r>
          </a:p>
          <a:p>
            <a:pPr algn="ctr"/>
            <a:r>
              <a:rPr lang="en-US" altLang="ko-KR" dirty="0" smtClean="0">
                <a:latin typeface="Calibri" panose="020F0502020204030204" pitchFamily="34" charset="0"/>
                <a:cs typeface="Calibri" panose="020F0502020204030204" pitchFamily="34" charset="0"/>
              </a:rPr>
              <a:t>Energy </a:t>
            </a:r>
          </a:p>
          <a:p>
            <a:pPr algn="ctr"/>
            <a:r>
              <a:rPr lang="en-US" altLang="ko-KR" dirty="0" smtClean="0">
                <a:latin typeface="Calibri" panose="020F0502020204030204" pitchFamily="34" charset="0"/>
                <a:cs typeface="Calibri" panose="020F0502020204030204" pitchFamily="34" charset="0"/>
              </a:rPr>
              <a:t>Emission </a:t>
            </a:r>
            <a:endParaRPr lang="ko-KR" altLang="en-US" dirty="0" smtClean="0">
              <a:latin typeface="Calibri" panose="020F0502020204030204" pitchFamily="34" charset="0"/>
              <a:cs typeface="Calibri" panose="020F0502020204030204" pitchFamily="34" charset="0"/>
            </a:endParaRPr>
          </a:p>
        </p:txBody>
      </p:sp>
      <p:cxnSp>
        <p:nvCxnSpPr>
          <p:cNvPr id="15" name="직선 화살표 연결선 14"/>
          <p:cNvCxnSpPr/>
          <p:nvPr/>
        </p:nvCxnSpPr>
        <p:spPr>
          <a:xfrm>
            <a:off x="8215460" y="3847672"/>
            <a:ext cx="296943" cy="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p:nvPr/>
        </p:nvCxnSpPr>
        <p:spPr>
          <a:xfrm>
            <a:off x="10058574" y="3822572"/>
            <a:ext cx="296943" cy="513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그림 5">
            <a:hlinkClick r:id="rId3" action="ppaction://hlinkfile"/>
          </p:cNvPr>
          <p:cNvPicPr>
            <a:picLocks noChangeAspect="1"/>
          </p:cNvPicPr>
          <p:nvPr/>
        </p:nvPicPr>
        <p:blipFill>
          <a:blip r:embed="rId4"/>
          <a:stretch>
            <a:fillRect/>
          </a:stretch>
        </p:blipFill>
        <p:spPr>
          <a:xfrm>
            <a:off x="8925609" y="1047231"/>
            <a:ext cx="1359936" cy="1112416"/>
          </a:xfrm>
          <a:prstGeom prst="rect">
            <a:avLst/>
          </a:prstGeom>
        </p:spPr>
      </p:pic>
      <p:pic>
        <p:nvPicPr>
          <p:cNvPr id="7" name="그림 6">
            <a:hlinkClick r:id="rId5" action="ppaction://hlinkfile"/>
          </p:cNvPr>
          <p:cNvPicPr>
            <a:picLocks noChangeAspect="1"/>
          </p:cNvPicPr>
          <p:nvPr/>
        </p:nvPicPr>
        <p:blipFill>
          <a:blip r:embed="rId6"/>
          <a:stretch>
            <a:fillRect/>
          </a:stretch>
        </p:blipFill>
        <p:spPr>
          <a:xfrm>
            <a:off x="8925609" y="2309803"/>
            <a:ext cx="1359936" cy="930482"/>
          </a:xfrm>
          <a:prstGeom prst="rect">
            <a:avLst/>
          </a:prstGeom>
        </p:spPr>
      </p:pic>
      <p:sp>
        <p:nvSpPr>
          <p:cNvPr id="8" name="TextBox 7"/>
          <p:cNvSpPr txBox="1"/>
          <p:nvPr/>
        </p:nvSpPr>
        <p:spPr>
          <a:xfrm>
            <a:off x="6928702" y="4804968"/>
            <a:ext cx="2836388" cy="369332"/>
          </a:xfrm>
          <a:prstGeom prst="rect">
            <a:avLst/>
          </a:prstGeom>
          <a:solidFill>
            <a:schemeClr val="accent2">
              <a:lumMod val="60000"/>
              <a:lumOff val="40000"/>
            </a:schemeClr>
          </a:solidFill>
        </p:spPr>
        <p:txBody>
          <a:bodyPr wrap="square" rtlCol="0">
            <a:spAutoFit/>
          </a:bodyPr>
          <a:lstStyle/>
          <a:p>
            <a:pPr algn="ctr"/>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stability check</a:t>
            </a:r>
            <a:endParaRPr lang="ko-KR" altLang="en-US" dirty="0" smtClean="0">
              <a:latin typeface="Calibri" panose="020F0502020204030204" pitchFamily="34" charset="0"/>
              <a:cs typeface="Calibri" panose="020F0502020204030204" pitchFamily="34" charset="0"/>
            </a:endParaRPr>
          </a:p>
        </p:txBody>
      </p:sp>
      <p:pic>
        <p:nvPicPr>
          <p:cNvPr id="9" name="그림 8">
            <a:hlinkClick r:id="rId3" action="ppaction://hlinkfile"/>
          </p:cNvPr>
          <p:cNvPicPr>
            <a:picLocks noChangeAspect="1"/>
          </p:cNvPicPr>
          <p:nvPr/>
        </p:nvPicPr>
        <p:blipFill>
          <a:blip r:embed="rId7"/>
          <a:stretch>
            <a:fillRect/>
          </a:stretch>
        </p:blipFill>
        <p:spPr>
          <a:xfrm>
            <a:off x="10285545" y="1738656"/>
            <a:ext cx="483408" cy="377370"/>
          </a:xfrm>
          <a:prstGeom prst="rect">
            <a:avLst/>
          </a:prstGeom>
        </p:spPr>
      </p:pic>
      <p:pic>
        <p:nvPicPr>
          <p:cNvPr id="17" name="그림 16">
            <a:hlinkClick r:id="rId5" action="ppaction://hlinkfile"/>
          </p:cNvPr>
          <p:cNvPicPr>
            <a:picLocks noChangeAspect="1"/>
          </p:cNvPicPr>
          <p:nvPr/>
        </p:nvPicPr>
        <p:blipFill>
          <a:blip r:embed="rId7"/>
          <a:stretch>
            <a:fillRect/>
          </a:stretch>
        </p:blipFill>
        <p:spPr>
          <a:xfrm>
            <a:off x="10285545" y="2801834"/>
            <a:ext cx="570771" cy="445569"/>
          </a:xfrm>
          <a:prstGeom prst="rect">
            <a:avLst/>
          </a:prstGeom>
        </p:spPr>
      </p:pic>
      <p:pic>
        <p:nvPicPr>
          <p:cNvPr id="18" name="그림 17">
            <a:hlinkClick r:id="rId8" action="ppaction://hlinkfile"/>
          </p:cNvPr>
          <p:cNvPicPr>
            <a:picLocks noChangeAspect="1"/>
          </p:cNvPicPr>
          <p:nvPr/>
        </p:nvPicPr>
        <p:blipFill>
          <a:blip r:embed="rId7"/>
          <a:stretch>
            <a:fillRect/>
          </a:stretch>
        </p:blipFill>
        <p:spPr>
          <a:xfrm>
            <a:off x="9830983" y="4923393"/>
            <a:ext cx="455181" cy="355335"/>
          </a:xfrm>
          <a:prstGeom prst="rect">
            <a:avLst/>
          </a:prstGeom>
        </p:spPr>
      </p:pic>
    </p:spTree>
    <p:extLst>
      <p:ext uri="{BB962C8B-B14F-4D97-AF65-F5344CB8AC3E}">
        <p14:creationId xmlns:p14="http://schemas.microsoft.com/office/powerpoint/2010/main" val="3601535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2527019" y="2022588"/>
            <a:ext cx="6616981" cy="2613429"/>
          </a:xfrm>
          <a:prstGeom prst="rect">
            <a:avLst/>
          </a:prstGeom>
        </p:spPr>
      </p:pic>
      <p:sp>
        <p:nvSpPr>
          <p:cNvPr id="4" name="TextBox 3"/>
          <p:cNvSpPr txBox="1"/>
          <p:nvPr/>
        </p:nvSpPr>
        <p:spPr>
          <a:xfrm>
            <a:off x="3827282" y="3487918"/>
            <a:ext cx="895546"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(Pulse</a:t>
            </a:r>
          </a:p>
          <a:p>
            <a:r>
              <a:rPr lang="en-US" altLang="ko-KR" dirty="0" smtClean="0">
                <a:latin typeface="Calibri" panose="020F0502020204030204" pitchFamily="34" charset="0"/>
                <a:cs typeface="Calibri" panose="020F0502020204030204" pitchFamily="34" charset="0"/>
              </a:rPr>
              <a:t>Width) </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96253" y="82951"/>
            <a:ext cx="465666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Pulse</a:t>
            </a:r>
            <a:endParaRPr lang="ko-KR" altLang="en-US" b="1" dirty="0">
              <a:latin typeface="Calibri" panose="020F0502020204030204" pitchFamily="34" charset="0"/>
              <a:cs typeface="Calibri" panose="020F0502020204030204" pitchFamily="34" charset="0"/>
            </a:endParaRPr>
          </a:p>
        </p:txBody>
      </p:sp>
      <p:sp>
        <p:nvSpPr>
          <p:cNvPr id="7" name="TextBox 6"/>
          <p:cNvSpPr txBox="1"/>
          <p:nvPr/>
        </p:nvSpPr>
        <p:spPr>
          <a:xfrm>
            <a:off x="4275055" y="1004335"/>
            <a:ext cx="3337088" cy="646331"/>
          </a:xfrm>
          <a:prstGeom prst="rect">
            <a:avLst/>
          </a:prstGeom>
          <a:no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The number of pulse/second: Frequency</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21694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Technical difference of Active vs. Passive type Q-switched </a:t>
            </a:r>
            <a:endParaRPr lang="ko-KR" altLang="en-US" b="1" dirty="0">
              <a:latin typeface="Calibri" panose="020F0502020204030204" pitchFamily="34" charset="0"/>
              <a:cs typeface="Calibri" panose="020F050202020403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11551750"/>
              </p:ext>
            </p:extLst>
          </p:nvPr>
        </p:nvGraphicFramePr>
        <p:xfrm>
          <a:off x="1532379" y="733401"/>
          <a:ext cx="9600677" cy="4759960"/>
        </p:xfrm>
        <a:graphic>
          <a:graphicData uri="http://schemas.openxmlformats.org/drawingml/2006/table">
            <a:tbl>
              <a:tblPr firstRow="1" bandRow="1">
                <a:tableStyleId>{00A15C55-8517-42AA-B614-E9B94910E393}</a:tableStyleId>
              </a:tblPr>
              <a:tblGrid>
                <a:gridCol w="1920136">
                  <a:extLst>
                    <a:ext uri="{9D8B030D-6E8A-4147-A177-3AD203B41FA5}">
                      <a16:colId xmlns:a16="http://schemas.microsoft.com/office/drawing/2014/main" val="3570714762"/>
                    </a:ext>
                  </a:extLst>
                </a:gridCol>
                <a:gridCol w="3777844">
                  <a:extLst>
                    <a:ext uri="{9D8B030D-6E8A-4147-A177-3AD203B41FA5}">
                      <a16:colId xmlns:a16="http://schemas.microsoft.com/office/drawing/2014/main" val="132496035"/>
                    </a:ext>
                  </a:extLst>
                </a:gridCol>
                <a:gridCol w="3902697">
                  <a:extLst>
                    <a:ext uri="{9D8B030D-6E8A-4147-A177-3AD203B41FA5}">
                      <a16:colId xmlns:a16="http://schemas.microsoft.com/office/drawing/2014/main" val="2975609500"/>
                    </a:ext>
                  </a:extLst>
                </a:gridCol>
              </a:tblGrid>
              <a:tr h="370840">
                <a:tc>
                  <a:txBody>
                    <a:bodyPr/>
                    <a:lstStyle/>
                    <a:p>
                      <a:pPr algn="ctr" latinLnBrk="1"/>
                      <a:r>
                        <a:rPr lang="en-US" altLang="ko-KR" dirty="0" smtClean="0">
                          <a:latin typeface="Calibri" panose="020F0502020204030204" pitchFamily="34" charset="0"/>
                          <a:cs typeface="Calibri" panose="020F0502020204030204" pitchFamily="34" charset="0"/>
                        </a:rPr>
                        <a:t>Q-Switch</a:t>
                      </a:r>
                    </a:p>
                    <a:p>
                      <a:pPr algn="ctr" latinLnBrk="1"/>
                      <a:r>
                        <a:rPr lang="en-US" altLang="ko-KR" dirty="0" smtClean="0">
                          <a:latin typeface="Calibri" panose="020F0502020204030204" pitchFamily="34" charset="0"/>
                          <a:cs typeface="Calibri" panose="020F0502020204030204" pitchFamily="34" charset="0"/>
                        </a:rPr>
                        <a:t>type</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 Active</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Passive </a:t>
                      </a:r>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35991040"/>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Pulse</a:t>
                      </a:r>
                      <a:r>
                        <a:rPr lang="en-US" altLang="ko-KR" baseline="0" dirty="0" smtClean="0">
                          <a:latin typeface="Calibri" panose="020F0502020204030204" pitchFamily="34" charset="0"/>
                          <a:cs typeface="Calibri" panose="020F0502020204030204" pitchFamily="34" charset="0"/>
                        </a:rPr>
                        <a:t> duration</a:t>
                      </a:r>
                    </a:p>
                    <a:p>
                      <a:pPr algn="ctr" latinLnBrk="1"/>
                      <a:r>
                        <a:rPr lang="en-US" altLang="ko-KR" baseline="0" dirty="0" smtClean="0">
                          <a:latin typeface="Calibri" panose="020F0502020204030204" pitchFamily="34" charset="0"/>
                          <a:cs typeface="Calibri" panose="020F0502020204030204" pitchFamily="34" charset="0"/>
                        </a:rPr>
                        <a:t>Control by</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err="1" smtClean="0">
                          <a:latin typeface="Calibri" panose="020F0502020204030204" pitchFamily="34" charset="0"/>
                          <a:cs typeface="Calibri" panose="020F0502020204030204" pitchFamily="34" charset="0"/>
                        </a:rPr>
                        <a:t>Pockels</a:t>
                      </a:r>
                      <a:r>
                        <a:rPr lang="en-US" altLang="ko-KR" baseline="0" dirty="0" smtClean="0">
                          <a:latin typeface="Calibri" panose="020F0502020204030204" pitchFamily="34" charset="0"/>
                          <a:cs typeface="Calibri" panose="020F0502020204030204" pitchFamily="34" charset="0"/>
                        </a:rPr>
                        <a:t> cell</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It is controlled by</a:t>
                      </a:r>
                      <a:r>
                        <a:rPr lang="en-US" altLang="ko-KR" baseline="0" dirty="0" smtClean="0">
                          <a:latin typeface="Calibri" panose="020F0502020204030204" pitchFamily="34" charset="0"/>
                          <a:cs typeface="Calibri" panose="020F0502020204030204" pitchFamily="34" charset="0"/>
                        </a:rPr>
                        <a:t> e</a:t>
                      </a:r>
                      <a:r>
                        <a:rPr lang="en-US" altLang="ko-KR" dirty="0" smtClean="0">
                          <a:latin typeface="Calibri" panose="020F0502020204030204" pitchFamily="34" charset="0"/>
                          <a:cs typeface="Calibri" panose="020F0502020204030204" pitchFamily="34" charset="0"/>
                        </a:rPr>
                        <a:t>nergy</a:t>
                      </a:r>
                      <a:r>
                        <a:rPr lang="en-US" altLang="ko-KR" baseline="0" dirty="0" smtClean="0">
                          <a:latin typeface="Calibri" panose="020F0502020204030204" pitchFamily="34" charset="0"/>
                          <a:cs typeface="Calibri" panose="020F0502020204030204" pitchFamily="34" charset="0"/>
                        </a:rPr>
                        <a:t> amount</a:t>
                      </a:r>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72216344"/>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Pulse duration</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Only nanosecond laser</a:t>
                      </a:r>
                      <a:r>
                        <a:rPr lang="en-US" altLang="ko-KR" baseline="0" dirty="0" smtClean="0">
                          <a:latin typeface="Calibri" panose="020F0502020204030204" pitchFamily="34" charset="0"/>
                          <a:cs typeface="Calibri" panose="020F0502020204030204" pitchFamily="34" charset="0"/>
                        </a:rPr>
                        <a:t> is out</a:t>
                      </a:r>
                    </a:p>
                    <a:p>
                      <a:pPr algn="ctr" latinLnBrk="1"/>
                      <a:endParaRPr lang="en-US" altLang="ko-KR" baseline="0" dirty="0" smtClean="0">
                        <a:latin typeface="Calibri" panose="020F0502020204030204" pitchFamily="34" charset="0"/>
                        <a:cs typeface="Calibri" panose="020F0502020204030204" pitchFamily="34" charset="0"/>
                      </a:endParaRPr>
                    </a:p>
                    <a:p>
                      <a:pPr algn="ctr" latinLnBrk="1"/>
                      <a:r>
                        <a:rPr lang="en-US" altLang="ko-KR" u="sng" baseline="0" dirty="0" smtClean="0">
                          <a:latin typeface="Calibri" panose="020F0502020204030204" pitchFamily="34" charset="0"/>
                          <a:cs typeface="Calibri" panose="020F0502020204030204" pitchFamily="34" charset="0"/>
                        </a:rPr>
                        <a:t>Easy to control</a:t>
                      </a:r>
                      <a:endParaRPr lang="ko-KR" altLang="en-US" u="sng"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Nanosecond</a:t>
                      </a:r>
                      <a:r>
                        <a:rPr lang="en-US" altLang="ko-KR" baseline="0" dirty="0" smtClean="0">
                          <a:latin typeface="Calibri" panose="020F0502020204030204" pitchFamily="34" charset="0"/>
                          <a:cs typeface="Calibri" panose="020F0502020204030204" pitchFamily="34" charset="0"/>
                        </a:rPr>
                        <a:t> and microsecond is mixed(around 70% microsecond) </a:t>
                      </a:r>
                    </a:p>
                    <a:p>
                      <a:pPr algn="ctr" latinLnBrk="1"/>
                      <a:r>
                        <a:rPr lang="en-US" altLang="ko-KR" u="sng" baseline="0" dirty="0" smtClean="0">
                          <a:latin typeface="Calibri" panose="020F0502020204030204" pitchFamily="34" charset="0"/>
                          <a:cs typeface="Calibri" panose="020F0502020204030204" pitchFamily="34" charset="0"/>
                        </a:rPr>
                        <a:t>Hard to control</a:t>
                      </a:r>
                    </a:p>
                  </a:txBody>
                  <a:tcPr anchor="ctr"/>
                </a:tc>
                <a:extLst>
                  <a:ext uri="{0D108BD9-81ED-4DB2-BD59-A6C34878D82A}">
                    <a16:rowId xmlns:a16="http://schemas.microsoft.com/office/drawing/2014/main" val="2336736682"/>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Thermal</a:t>
                      </a:r>
                      <a:r>
                        <a:rPr lang="en-US" altLang="ko-KR" baseline="0" dirty="0" smtClean="0">
                          <a:latin typeface="Calibri" panose="020F0502020204030204" pitchFamily="34" charset="0"/>
                          <a:cs typeface="Calibri" panose="020F0502020204030204" pitchFamily="34" charset="0"/>
                        </a:rPr>
                        <a:t> effect</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Low </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High</a:t>
                      </a:r>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15011701"/>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Energy,</a:t>
                      </a:r>
                      <a:r>
                        <a:rPr lang="en-US" altLang="ko-KR" baseline="0" dirty="0" smtClean="0">
                          <a:latin typeface="Calibri" panose="020F0502020204030204" pitchFamily="34" charset="0"/>
                          <a:cs typeface="Calibri" panose="020F0502020204030204" pitchFamily="34" charset="0"/>
                        </a:rPr>
                        <a:t> pulse duration</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can be controlled</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can’t be controlled</a:t>
                      </a:r>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69275134"/>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PDP</a:t>
                      </a:r>
                      <a:r>
                        <a:rPr lang="en-US" altLang="ko-KR" baseline="0" dirty="0" smtClean="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pulse</a:t>
                      </a:r>
                    </a:p>
                    <a:p>
                      <a:pPr algn="ctr" latinLnBrk="1"/>
                      <a:r>
                        <a:rPr lang="en-US" altLang="ko-KR" dirty="0" smtClean="0">
                          <a:latin typeface="Calibri" panose="020F0502020204030204" pitchFamily="34" charset="0"/>
                          <a:cs typeface="Calibri" panose="020F0502020204030204" pitchFamily="34" charset="0"/>
                        </a:rPr>
                        <a:t>Multi</a:t>
                      </a:r>
                      <a:r>
                        <a:rPr lang="en-US" altLang="ko-KR" baseline="0" dirty="0" smtClean="0">
                          <a:latin typeface="Calibri" panose="020F0502020204030204" pitchFamily="34" charset="0"/>
                          <a:cs typeface="Calibri" panose="020F0502020204030204" pitchFamily="34" charset="0"/>
                        </a:rPr>
                        <a:t> pulse </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Stable</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Unstable</a:t>
                      </a:r>
                    </a:p>
                    <a:p>
                      <a:pPr algn="ctr" latinLnBrk="1"/>
                      <a:r>
                        <a:rPr lang="en-US" altLang="ko-KR" dirty="0" smtClean="0">
                          <a:latin typeface="Calibri" panose="020F0502020204030204" pitchFamily="34" charset="0"/>
                          <a:cs typeface="Calibri" panose="020F0502020204030204" pitchFamily="34" charset="0"/>
                        </a:rPr>
                        <a:t>(Depends on voltage) </a:t>
                      </a:r>
                      <a:endParaRPr lang="ko-KR" altLang="en-US" dirty="0" smtClean="0">
                        <a:latin typeface="Calibri" panose="020F0502020204030204" pitchFamily="34" charset="0"/>
                        <a:cs typeface="Calibri" panose="020F0502020204030204" pitchFamily="34" charset="0"/>
                      </a:endParaRPr>
                    </a:p>
                    <a:p>
                      <a:pPr algn="ctr" latinLnBrk="1"/>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22541313"/>
                  </a:ext>
                </a:extLst>
              </a:tr>
              <a:tr h="370840">
                <a:tc>
                  <a:txBody>
                    <a:bodyPr/>
                    <a:lstStyle/>
                    <a:p>
                      <a:pPr algn="ctr" latinLnBrk="1"/>
                      <a:r>
                        <a:rPr lang="en-US" altLang="ko-KR" dirty="0" smtClean="0">
                          <a:latin typeface="Calibri" panose="020F0502020204030204" pitchFamily="34" charset="0"/>
                          <a:cs typeface="Calibri" panose="020F0502020204030204" pitchFamily="34" charset="0"/>
                        </a:rPr>
                        <a:t>Damage threshold</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High</a:t>
                      </a:r>
                    </a:p>
                    <a:p>
                      <a:pPr algn="ctr" latinLnBrk="1"/>
                      <a:r>
                        <a:rPr lang="en-US" altLang="ko-KR" dirty="0" smtClean="0">
                          <a:latin typeface="Calibri" panose="020F0502020204030204" pitchFamily="34" charset="0"/>
                          <a:cs typeface="Calibri" panose="020F0502020204030204" pitchFamily="34" charset="0"/>
                        </a:rPr>
                        <a:t>(high durability)</a:t>
                      </a:r>
                      <a:endParaRPr lang="ko-KR" altLang="en-US"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dirty="0" smtClean="0">
                          <a:latin typeface="Calibri" panose="020F0502020204030204" pitchFamily="34" charset="0"/>
                          <a:cs typeface="Calibri" panose="020F0502020204030204" pitchFamily="34" charset="0"/>
                        </a:rPr>
                        <a:t>Low</a:t>
                      </a:r>
                    </a:p>
                    <a:p>
                      <a:pPr algn="ctr" latinLnBrk="1"/>
                      <a:r>
                        <a:rPr lang="en-US" altLang="ko-KR" dirty="0" smtClean="0">
                          <a:latin typeface="Calibri" panose="020F0502020204030204" pitchFamily="34" charset="0"/>
                          <a:cs typeface="Calibri" panose="020F0502020204030204" pitchFamily="34" charset="0"/>
                        </a:rPr>
                        <a:t>(low</a:t>
                      </a:r>
                      <a:r>
                        <a:rPr lang="en-US" altLang="ko-KR" baseline="0" dirty="0" smtClean="0">
                          <a:latin typeface="Calibri" panose="020F0502020204030204" pitchFamily="34" charset="0"/>
                          <a:cs typeface="Calibri" panose="020F0502020204030204" pitchFamily="34" charset="0"/>
                        </a:rPr>
                        <a:t> durability)</a:t>
                      </a:r>
                      <a:endParaRPr lang="ko-KR" alt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36800295"/>
                  </a:ext>
                </a:extLst>
              </a:tr>
            </a:tbl>
          </a:graphicData>
        </a:graphic>
      </p:graphicFrame>
    </p:spTree>
    <p:extLst>
      <p:ext uri="{BB962C8B-B14F-4D97-AF65-F5344CB8AC3E}">
        <p14:creationId xmlns:p14="http://schemas.microsoft.com/office/powerpoint/2010/main" val="31901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2505445" y="613417"/>
            <a:ext cx="6063520" cy="1819056"/>
          </a:xfrm>
          <a:prstGeom prst="rect">
            <a:avLst/>
          </a:prstGeom>
        </p:spPr>
      </p:pic>
      <p:pic>
        <p:nvPicPr>
          <p:cNvPr id="5" name="그림 4"/>
          <p:cNvPicPr>
            <a:picLocks noChangeAspect="1"/>
          </p:cNvPicPr>
          <p:nvPr/>
        </p:nvPicPr>
        <p:blipFill>
          <a:blip r:embed="rId3"/>
          <a:stretch>
            <a:fillRect/>
          </a:stretch>
        </p:blipFill>
        <p:spPr>
          <a:xfrm>
            <a:off x="3356336" y="2847695"/>
            <a:ext cx="5212629" cy="3592418"/>
          </a:xfrm>
          <a:prstGeom prst="rect">
            <a:avLst/>
          </a:prstGeom>
        </p:spPr>
      </p:pic>
      <p:sp>
        <p:nvSpPr>
          <p:cNvPr id="6" name="TextBox 5"/>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Resonator for Passive method VS. ACTIVE method resonator </a:t>
            </a:r>
            <a:endParaRPr lang="ko-KR" altLang="en-US" b="1" dirty="0">
              <a:latin typeface="Calibri" panose="020F0502020204030204" pitchFamily="34" charset="0"/>
              <a:cs typeface="Calibri" panose="020F0502020204030204" pitchFamily="34" charset="0"/>
            </a:endParaRPr>
          </a:p>
        </p:txBody>
      </p:sp>
      <p:sp>
        <p:nvSpPr>
          <p:cNvPr id="2" name="TextBox 1"/>
          <p:cNvSpPr txBox="1"/>
          <p:nvPr/>
        </p:nvSpPr>
        <p:spPr>
          <a:xfrm>
            <a:off x="348791" y="904973"/>
            <a:ext cx="1055802" cy="369332"/>
          </a:xfrm>
          <a:prstGeom prst="rect">
            <a:avLst/>
          </a:prstGeom>
          <a:noFill/>
          <a:ln>
            <a:solidFill>
              <a:schemeClr val="tx1"/>
            </a:solidFill>
          </a:ln>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Passive </a:t>
            </a:r>
            <a:endParaRPr lang="ko-KR" altLang="en-US" dirty="0" smtClean="0">
              <a:latin typeface="Calibri" panose="020F0502020204030204" pitchFamily="34" charset="0"/>
              <a:cs typeface="Calibri" panose="020F0502020204030204" pitchFamily="34" charset="0"/>
            </a:endParaRPr>
          </a:p>
        </p:txBody>
      </p:sp>
      <p:sp>
        <p:nvSpPr>
          <p:cNvPr id="7" name="TextBox 6"/>
          <p:cNvSpPr txBox="1"/>
          <p:nvPr/>
        </p:nvSpPr>
        <p:spPr>
          <a:xfrm>
            <a:off x="348791" y="4892510"/>
            <a:ext cx="1055802" cy="369332"/>
          </a:xfrm>
          <a:prstGeom prst="rect">
            <a:avLst/>
          </a:prstGeom>
          <a:noFill/>
          <a:ln>
            <a:solidFill>
              <a:schemeClr val="tx1"/>
            </a:solidFill>
          </a:ln>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Active</a:t>
            </a:r>
            <a:endParaRPr lang="ko-KR" altLang="en-US" dirty="0" smtClean="0">
              <a:latin typeface="Calibri" panose="020F0502020204030204" pitchFamily="34" charset="0"/>
              <a:cs typeface="Calibri" panose="020F0502020204030204" pitchFamily="34" charset="0"/>
            </a:endParaRPr>
          </a:p>
        </p:txBody>
      </p:sp>
      <p:sp>
        <p:nvSpPr>
          <p:cNvPr id="8" name="TextBox 7"/>
          <p:cNvSpPr txBox="1"/>
          <p:nvPr/>
        </p:nvSpPr>
        <p:spPr>
          <a:xfrm>
            <a:off x="5191211" y="559728"/>
            <a:ext cx="2444502" cy="307777"/>
          </a:xfrm>
          <a:prstGeom prst="rect">
            <a:avLst/>
          </a:prstGeom>
          <a:noFill/>
        </p:spPr>
        <p:txBody>
          <a:bodyPr wrap="square" rtlCol="0">
            <a:spAutoFit/>
          </a:bodyPr>
          <a:lstStyle/>
          <a:p>
            <a:r>
              <a:rPr lang="en-US" altLang="ko-KR" sz="1400" dirty="0" smtClean="0"/>
              <a:t>SESAM – 1/10 size of rod</a:t>
            </a:r>
            <a:endParaRPr lang="ko-KR" altLang="en-US" sz="1400" dirty="0"/>
          </a:p>
        </p:txBody>
      </p:sp>
    </p:spTree>
    <p:extLst>
      <p:ext uri="{BB962C8B-B14F-4D97-AF65-F5344CB8AC3E}">
        <p14:creationId xmlns:p14="http://schemas.microsoft.com/office/powerpoint/2010/main" val="2254764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055373" y="2045618"/>
            <a:ext cx="3924119" cy="2611322"/>
          </a:xfrm>
          <a:prstGeom prst="rect">
            <a:avLst/>
          </a:prstGeom>
        </p:spPr>
      </p:pic>
      <p:sp>
        <p:nvSpPr>
          <p:cNvPr id="4" name="TextBox 3"/>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How different Active method VS. Passive method</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566544" y="5359339"/>
            <a:ext cx="5043340" cy="646331"/>
          </a:xfrm>
          <a:prstGeom prst="rect">
            <a:avLst/>
          </a:prstGeom>
          <a:noFill/>
        </p:spPr>
        <p:txBody>
          <a:bodyPr wrap="square" rtlCol="0">
            <a:spAutoFit/>
          </a:bodyPr>
          <a:lstStyle/>
          <a:p>
            <a:r>
              <a:rPr lang="en-US" altLang="ko-KR" dirty="0" smtClean="0"/>
              <a:t>Active laser is like a dam –controlled water by gate</a:t>
            </a:r>
            <a:endParaRPr lang="ko-KR" altLang="en-US" dirty="0"/>
          </a:p>
        </p:txBody>
      </p:sp>
      <p:sp>
        <p:nvSpPr>
          <p:cNvPr id="6" name="TextBox 5"/>
          <p:cNvSpPr txBox="1"/>
          <p:nvPr/>
        </p:nvSpPr>
        <p:spPr>
          <a:xfrm>
            <a:off x="7345052" y="5174965"/>
            <a:ext cx="3627634" cy="646331"/>
          </a:xfrm>
          <a:prstGeom prst="rect">
            <a:avLst/>
          </a:prstGeom>
          <a:noFill/>
        </p:spPr>
        <p:txBody>
          <a:bodyPr wrap="square" rtlCol="0">
            <a:spAutoFit/>
          </a:bodyPr>
          <a:lstStyle/>
          <a:p>
            <a:r>
              <a:rPr lang="en-US" altLang="ko-KR" dirty="0" smtClean="0"/>
              <a:t>Passive is like a bath –uncontrollable water from bath</a:t>
            </a:r>
            <a:endParaRPr lang="ko-KR" altLang="en-US" dirty="0"/>
          </a:p>
        </p:txBody>
      </p:sp>
      <p:sp>
        <p:nvSpPr>
          <p:cNvPr id="9" name="TextBox 8"/>
          <p:cNvSpPr txBox="1"/>
          <p:nvPr/>
        </p:nvSpPr>
        <p:spPr>
          <a:xfrm>
            <a:off x="1055373" y="1563263"/>
            <a:ext cx="2827612" cy="369332"/>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Pockels</a:t>
            </a:r>
            <a:r>
              <a:rPr lang="en-US" altLang="ko-KR" dirty="0" smtClean="0">
                <a:latin typeface="Calibri" panose="020F0502020204030204" pitchFamily="34" charset="0"/>
                <a:cs typeface="Calibri" panose="020F0502020204030204" pitchFamily="34" charset="0"/>
              </a:rPr>
              <a:t> cell is like a dam. </a:t>
            </a:r>
            <a:endParaRPr lang="ko-KR" altLang="en-US" dirty="0" smtClean="0">
              <a:latin typeface="Calibri" panose="020F0502020204030204" pitchFamily="34" charset="0"/>
              <a:cs typeface="Calibri" panose="020F0502020204030204" pitchFamily="34" charset="0"/>
            </a:endParaRPr>
          </a:p>
        </p:txBody>
      </p:sp>
      <p:sp>
        <p:nvSpPr>
          <p:cNvPr id="10" name="TextBox 9"/>
          <p:cNvSpPr txBox="1"/>
          <p:nvPr/>
        </p:nvSpPr>
        <p:spPr>
          <a:xfrm>
            <a:off x="7672990" y="1220321"/>
            <a:ext cx="2827612" cy="369332"/>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Sesam</a:t>
            </a:r>
            <a:r>
              <a:rPr lang="en-US" altLang="ko-KR" dirty="0" smtClean="0">
                <a:latin typeface="Calibri" panose="020F0502020204030204" pitchFamily="34" charset="0"/>
                <a:cs typeface="Calibri" panose="020F0502020204030204" pitchFamily="34" charset="0"/>
              </a:rPr>
              <a:t> is like a bath. </a:t>
            </a:r>
            <a:endParaRPr lang="ko-KR" altLang="en-US" dirty="0" smtClean="0">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3"/>
          <a:stretch>
            <a:fillRect/>
          </a:stretch>
        </p:blipFill>
        <p:spPr>
          <a:xfrm>
            <a:off x="6315275" y="2045618"/>
            <a:ext cx="5543043" cy="2526384"/>
          </a:xfrm>
          <a:prstGeom prst="rect">
            <a:avLst/>
          </a:prstGeom>
        </p:spPr>
      </p:pic>
    </p:spTree>
    <p:extLst>
      <p:ext uri="{BB962C8B-B14F-4D97-AF65-F5344CB8AC3E}">
        <p14:creationId xmlns:p14="http://schemas.microsoft.com/office/powerpoint/2010/main" val="1784292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2425725833"/>
              </p:ext>
            </p:extLst>
          </p:nvPr>
        </p:nvGraphicFramePr>
        <p:xfrm>
          <a:off x="891352" y="559411"/>
          <a:ext cx="10618776" cy="5681134"/>
        </p:xfrm>
        <a:graphic>
          <a:graphicData uri="http://schemas.openxmlformats.org/drawingml/2006/table">
            <a:tbl>
              <a:tblPr firstRow="1" bandRow="1">
                <a:tableStyleId>{00A15C55-8517-42AA-B614-E9B94910E393}</a:tableStyleId>
              </a:tblPr>
              <a:tblGrid>
                <a:gridCol w="2851089">
                  <a:extLst>
                    <a:ext uri="{9D8B030D-6E8A-4147-A177-3AD203B41FA5}">
                      <a16:colId xmlns:a16="http://schemas.microsoft.com/office/drawing/2014/main" val="2131854101"/>
                    </a:ext>
                  </a:extLst>
                </a:gridCol>
                <a:gridCol w="3940404">
                  <a:extLst>
                    <a:ext uri="{9D8B030D-6E8A-4147-A177-3AD203B41FA5}">
                      <a16:colId xmlns:a16="http://schemas.microsoft.com/office/drawing/2014/main" val="397037446"/>
                    </a:ext>
                  </a:extLst>
                </a:gridCol>
                <a:gridCol w="3827283">
                  <a:extLst>
                    <a:ext uri="{9D8B030D-6E8A-4147-A177-3AD203B41FA5}">
                      <a16:colId xmlns:a16="http://schemas.microsoft.com/office/drawing/2014/main" val="1942504017"/>
                    </a:ext>
                  </a:extLst>
                </a:gridCol>
              </a:tblGrid>
              <a:tr h="506509">
                <a:tc>
                  <a:txBody>
                    <a:bodyPr/>
                    <a:lstStyle/>
                    <a:p>
                      <a:pPr algn="ctr" latinLnBrk="1"/>
                      <a:endParaRPr lang="ko-KR" altLang="en-US" dirty="0"/>
                    </a:p>
                  </a:txBody>
                  <a:tcPr/>
                </a:tc>
                <a:tc>
                  <a:txBody>
                    <a:bodyPr/>
                    <a:lstStyle/>
                    <a:p>
                      <a:pPr algn="ctr" latinLnBrk="1"/>
                      <a:r>
                        <a:rPr lang="en-US" altLang="ko-KR" dirty="0" smtClean="0"/>
                        <a:t>Active</a:t>
                      </a:r>
                      <a:endParaRPr lang="ko-KR" altLang="en-US" dirty="0"/>
                    </a:p>
                  </a:txBody>
                  <a:tcPr/>
                </a:tc>
                <a:tc>
                  <a:txBody>
                    <a:bodyPr/>
                    <a:lstStyle/>
                    <a:p>
                      <a:pPr algn="ctr" latinLnBrk="1"/>
                      <a:r>
                        <a:rPr lang="en-US" altLang="ko-KR" dirty="0" smtClean="0"/>
                        <a:t> Passive</a:t>
                      </a:r>
                      <a:r>
                        <a:rPr lang="en-US" altLang="ko-KR" baseline="0" dirty="0" smtClean="0"/>
                        <a:t> </a:t>
                      </a:r>
                      <a:endParaRPr lang="ko-KR" altLang="en-US" dirty="0"/>
                    </a:p>
                  </a:txBody>
                  <a:tcPr/>
                </a:tc>
                <a:extLst>
                  <a:ext uri="{0D108BD9-81ED-4DB2-BD59-A6C34878D82A}">
                    <a16:rowId xmlns:a16="http://schemas.microsoft.com/office/drawing/2014/main" val="33366591"/>
                  </a:ext>
                </a:extLst>
              </a:tr>
              <a:tr h="874248">
                <a:tc>
                  <a:txBody>
                    <a:bodyPr/>
                    <a:lstStyle/>
                    <a:p>
                      <a:pPr latinLnBrk="1"/>
                      <a:r>
                        <a:rPr lang="en-US" altLang="ko-KR" dirty="0" smtClean="0"/>
                        <a:t>Major difference </a:t>
                      </a:r>
                      <a:endParaRPr lang="ko-KR" altLang="en-US" dirty="0"/>
                    </a:p>
                  </a:txBody>
                  <a:tcPr/>
                </a:tc>
                <a:tc>
                  <a:txBody>
                    <a:bodyPr/>
                    <a:lstStyle/>
                    <a:p>
                      <a:pPr latinLnBrk="1"/>
                      <a:r>
                        <a:rPr lang="en-US" altLang="ko-KR" dirty="0" smtClean="0">
                          <a:solidFill>
                            <a:srgbClr val="FF0000"/>
                          </a:solidFill>
                        </a:rPr>
                        <a:t>Has</a:t>
                      </a:r>
                      <a:r>
                        <a:rPr lang="en-US" altLang="ko-KR" baseline="0" dirty="0" smtClean="0">
                          <a:solidFill>
                            <a:srgbClr val="FF0000"/>
                          </a:solidFill>
                        </a:rPr>
                        <a:t> power to break pigment in dermis</a:t>
                      </a:r>
                      <a:endParaRPr lang="ko-KR" altLang="en-US" dirty="0">
                        <a:solidFill>
                          <a:srgbClr val="FF0000"/>
                        </a:solidFill>
                      </a:endParaRPr>
                    </a:p>
                  </a:txBody>
                  <a:tcPr/>
                </a:tc>
                <a:tc>
                  <a:txBody>
                    <a:bodyPr/>
                    <a:lstStyle/>
                    <a:p>
                      <a:pPr latinLnBrk="1"/>
                      <a:r>
                        <a:rPr lang="en-US" altLang="ko-KR" dirty="0" smtClean="0">
                          <a:solidFill>
                            <a:srgbClr val="FF0000"/>
                          </a:solidFill>
                        </a:rPr>
                        <a:t>Doesn’t have power</a:t>
                      </a:r>
                      <a:r>
                        <a:rPr lang="en-US" altLang="ko-KR" baseline="0" dirty="0" smtClean="0">
                          <a:solidFill>
                            <a:srgbClr val="FF0000"/>
                          </a:solidFill>
                        </a:rPr>
                        <a:t> to break pigment in dermis</a:t>
                      </a:r>
                      <a:endParaRPr lang="ko-KR" altLang="en-US" dirty="0">
                        <a:solidFill>
                          <a:srgbClr val="FF0000"/>
                        </a:solidFill>
                      </a:endParaRPr>
                    </a:p>
                  </a:txBody>
                  <a:tcPr/>
                </a:tc>
                <a:extLst>
                  <a:ext uri="{0D108BD9-81ED-4DB2-BD59-A6C34878D82A}">
                    <a16:rowId xmlns:a16="http://schemas.microsoft.com/office/drawing/2014/main" val="2410541689"/>
                  </a:ext>
                </a:extLst>
              </a:tr>
              <a:tr h="56736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What makes the difference</a:t>
                      </a:r>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err="1" smtClean="0"/>
                        <a:t>Pockels</a:t>
                      </a:r>
                      <a:r>
                        <a:rPr lang="en-US" altLang="ko-KR" baseline="0" dirty="0" smtClean="0"/>
                        <a:t> cell</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(Electro optics) </a:t>
                      </a:r>
                    </a:p>
                  </a:txBody>
                  <a:tcPr/>
                </a:tc>
                <a:tc>
                  <a:txBody>
                    <a:bodyPr/>
                    <a:lstStyle/>
                    <a:p>
                      <a:pPr latinLnBrk="1"/>
                      <a:r>
                        <a:rPr lang="en-US" altLang="ko-KR" baseline="0" dirty="0" err="1" smtClean="0"/>
                        <a:t>Sesam</a:t>
                      </a:r>
                      <a:r>
                        <a:rPr lang="en-US" altLang="ko-KR" baseline="0" dirty="0" smtClean="0"/>
                        <a:t>: depends on the coating thickness, the amount of laser emission is decided. </a:t>
                      </a:r>
                    </a:p>
                  </a:txBody>
                  <a:tcPr/>
                </a:tc>
                <a:extLst>
                  <a:ext uri="{0D108BD9-81ED-4DB2-BD59-A6C34878D82A}">
                    <a16:rowId xmlns:a16="http://schemas.microsoft.com/office/drawing/2014/main" val="3150956857"/>
                  </a:ext>
                </a:extLst>
              </a:tr>
              <a:tr h="237295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Performance </a:t>
                      </a:r>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Pulse energy and pulse duration can be controlled.</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Pulse duration and energy is regular.</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So doctor can easily expect the treatment result, it is especially so good to treat pigment. </a:t>
                      </a:r>
                    </a:p>
                  </a:txBody>
                  <a:tcPr/>
                </a:tc>
                <a:tc>
                  <a:txBody>
                    <a:bodyPr/>
                    <a:lstStyle/>
                    <a:p>
                      <a:pPr latinLnBrk="1"/>
                      <a:r>
                        <a:rPr lang="en-US" altLang="ko-KR" dirty="0" smtClean="0"/>
                        <a:t>Pulse</a:t>
                      </a:r>
                      <a:r>
                        <a:rPr lang="en-US" altLang="ko-KR" baseline="0" dirty="0" smtClean="0"/>
                        <a:t> energy and pulse duration can’t be controlled. </a:t>
                      </a:r>
                    </a:p>
                    <a:p>
                      <a:pPr latinLnBrk="1"/>
                      <a:r>
                        <a:rPr lang="en-US" altLang="ko-KR" baseline="0" dirty="0" smtClean="0"/>
                        <a:t>Pulse duration is long and irregular. Energy per pulse is irregular and not stable. </a:t>
                      </a:r>
                    </a:p>
                    <a:p>
                      <a:pPr latinLnBrk="1"/>
                      <a:r>
                        <a:rPr lang="en-US" altLang="ko-KR" baseline="0" dirty="0" smtClean="0"/>
                        <a:t>So it is hard to expect the pigment treatment result. </a:t>
                      </a:r>
                    </a:p>
                  </a:txBody>
                  <a:tcPr/>
                </a:tc>
                <a:extLst>
                  <a:ext uri="{0D108BD9-81ED-4DB2-BD59-A6C34878D82A}">
                    <a16:rowId xmlns:a16="http://schemas.microsoft.com/office/drawing/2014/main" val="1193002352"/>
                  </a:ext>
                </a:extLst>
              </a:tr>
              <a:tr h="506509">
                <a:tc>
                  <a:txBody>
                    <a:bodyPr/>
                    <a:lstStyle/>
                    <a:p>
                      <a:pPr latinLnBrk="1"/>
                      <a:r>
                        <a:rPr lang="en-US" altLang="ko-KR" dirty="0" smtClean="0"/>
                        <a:t>Pulse width </a:t>
                      </a:r>
                      <a:endParaRPr lang="ko-KR" altLang="en-US" dirty="0"/>
                    </a:p>
                  </a:txBody>
                  <a:tcPr/>
                </a:tc>
                <a:tc>
                  <a:txBody>
                    <a:bodyPr/>
                    <a:lstStyle/>
                    <a:p>
                      <a:pPr latinLnBrk="1"/>
                      <a:r>
                        <a:rPr lang="en-US" altLang="ko-KR" dirty="0" smtClean="0"/>
                        <a:t>5</a:t>
                      </a:r>
                      <a:r>
                        <a:rPr lang="en-US" altLang="ko-KR" baseline="0" dirty="0" smtClean="0"/>
                        <a:t> to 25 ns</a:t>
                      </a:r>
                      <a:endParaRPr lang="ko-KR" altLang="en-US" dirty="0"/>
                    </a:p>
                  </a:txBody>
                  <a:tcPr/>
                </a:tc>
                <a:tc>
                  <a:txBody>
                    <a:bodyPr/>
                    <a:lstStyle/>
                    <a:p>
                      <a:pPr latinLnBrk="1"/>
                      <a:r>
                        <a:rPr lang="en-US" altLang="ko-KR" dirty="0" smtClean="0"/>
                        <a:t>100ns(irregular) </a:t>
                      </a:r>
                      <a:endParaRPr lang="ko-KR" altLang="en-US" dirty="0"/>
                    </a:p>
                  </a:txBody>
                  <a:tcPr/>
                </a:tc>
                <a:extLst>
                  <a:ext uri="{0D108BD9-81ED-4DB2-BD59-A6C34878D82A}">
                    <a16:rowId xmlns:a16="http://schemas.microsoft.com/office/drawing/2014/main" val="3942644281"/>
                  </a:ext>
                </a:extLst>
              </a:tr>
              <a:tr h="506509">
                <a:tc>
                  <a:txBody>
                    <a:bodyPr/>
                    <a:lstStyle/>
                    <a:p>
                      <a:pPr latinLnBrk="1"/>
                      <a:r>
                        <a:rPr lang="en-US" altLang="ko-KR" dirty="0" smtClean="0"/>
                        <a:t>Indication</a:t>
                      </a:r>
                      <a:endParaRPr lang="ko-KR" altLang="en-US" dirty="0"/>
                    </a:p>
                  </a:txBody>
                  <a:tcPr/>
                </a:tc>
                <a:tc>
                  <a:txBody>
                    <a:bodyPr/>
                    <a:lstStyle/>
                    <a:p>
                      <a:pPr latinLnBrk="1"/>
                      <a:r>
                        <a:rPr lang="en-US" altLang="ko-KR" dirty="0" smtClean="0"/>
                        <a:t>Good</a:t>
                      </a:r>
                      <a:r>
                        <a:rPr lang="en-US" altLang="ko-KR" baseline="0" dirty="0" smtClean="0"/>
                        <a:t> for dermis pigment</a:t>
                      </a:r>
                      <a:endParaRPr lang="ko-KR" altLang="en-US" dirty="0"/>
                    </a:p>
                  </a:txBody>
                  <a:tcPr/>
                </a:tc>
                <a:tc>
                  <a:txBody>
                    <a:bodyPr/>
                    <a:lstStyle/>
                    <a:p>
                      <a:pPr latinLnBrk="1"/>
                      <a:r>
                        <a:rPr lang="en-US" altLang="ko-KR" dirty="0" smtClean="0"/>
                        <a:t>epidermis</a:t>
                      </a:r>
                      <a:r>
                        <a:rPr lang="en-US" altLang="ko-KR" baseline="0" dirty="0" smtClean="0"/>
                        <a:t> pigment</a:t>
                      </a:r>
                      <a:endParaRPr lang="ko-KR" altLang="en-US" dirty="0"/>
                    </a:p>
                  </a:txBody>
                  <a:tcPr/>
                </a:tc>
                <a:extLst>
                  <a:ext uri="{0D108BD9-81ED-4DB2-BD59-A6C34878D82A}">
                    <a16:rowId xmlns:a16="http://schemas.microsoft.com/office/drawing/2014/main" val="3409279049"/>
                  </a:ext>
                </a:extLst>
              </a:tr>
            </a:tbl>
          </a:graphicData>
        </a:graphic>
      </p:graphicFrame>
      <p:sp>
        <p:nvSpPr>
          <p:cNvPr id="3" name="TextBox 2"/>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Clinical difference of Active vs. Passive type Q-switched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986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905865" y="2470513"/>
            <a:ext cx="3978720" cy="1771547"/>
          </a:xfrm>
          <a:prstGeom prst="rect">
            <a:avLst/>
          </a:prstGeom>
          <a:noFill/>
        </p:spPr>
      </p:pic>
      <p:grpSp>
        <p:nvGrpSpPr>
          <p:cNvPr id="3" name="그룹 2"/>
          <p:cNvGrpSpPr/>
          <p:nvPr/>
        </p:nvGrpSpPr>
        <p:grpSpPr>
          <a:xfrm>
            <a:off x="2772118" y="1859038"/>
            <a:ext cx="246214" cy="344804"/>
            <a:chOff x="729348" y="1656715"/>
            <a:chExt cx="246214" cy="344804"/>
          </a:xfrm>
        </p:grpSpPr>
        <p:sp>
          <p:nvSpPr>
            <p:cNvPr id="4" name="Freeform 3"/>
            <p:cNvSpPr/>
            <p:nvPr/>
          </p:nvSpPr>
          <p:spPr>
            <a:xfrm>
              <a:off x="729348" y="1669415"/>
              <a:ext cx="246214" cy="319404"/>
            </a:xfrm>
            <a:custGeom>
              <a:avLst/>
              <a:gdLst>
                <a:gd name="connsiteX0" fmla="*/ 41033 w 246214"/>
                <a:gd name="connsiteY0" fmla="*/ 0 h 319404"/>
                <a:gd name="connsiteX1" fmla="*/ 205181 w 246214"/>
                <a:gd name="connsiteY1" fmla="*/ 0 h 319404"/>
                <a:gd name="connsiteX2" fmla="*/ 246214 w 246214"/>
                <a:gd name="connsiteY2" fmla="*/ 159765 h 319404"/>
                <a:gd name="connsiteX3" fmla="*/ 205181 w 246214"/>
                <a:gd name="connsiteY3" fmla="*/ 319404 h 319404"/>
                <a:gd name="connsiteX4" fmla="*/ 41033 w 246214"/>
                <a:gd name="connsiteY4" fmla="*/ 319404 h 319404"/>
                <a:gd name="connsiteX5" fmla="*/ 0 w 246214"/>
                <a:gd name="connsiteY5" fmla="*/ 159765 h 319404"/>
                <a:gd name="connsiteX6" fmla="*/ 41033 w 246214"/>
                <a:gd name="connsiteY6" fmla="*/ 0 h 3194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46214" h="319404">
                  <a:moveTo>
                    <a:pt x="41033" y="0"/>
                  </a:moveTo>
                  <a:lnTo>
                    <a:pt x="205181" y="0"/>
                  </a:lnTo>
                  <a:cubicBezTo>
                    <a:pt x="227838" y="0"/>
                    <a:pt x="246214" y="71501"/>
                    <a:pt x="246214" y="159765"/>
                  </a:cubicBezTo>
                  <a:cubicBezTo>
                    <a:pt x="246214" y="247903"/>
                    <a:pt x="227838" y="319404"/>
                    <a:pt x="205181" y="319404"/>
                  </a:cubicBezTo>
                  <a:lnTo>
                    <a:pt x="41033" y="319404"/>
                  </a:lnTo>
                  <a:cubicBezTo>
                    <a:pt x="18364" y="319404"/>
                    <a:pt x="0" y="247903"/>
                    <a:pt x="0" y="159765"/>
                  </a:cubicBezTo>
                  <a:cubicBezTo>
                    <a:pt x="0" y="71501"/>
                    <a:pt x="18364" y="0"/>
                    <a:pt x="41033" y="0"/>
                  </a:cubicBezTo>
                </a:path>
              </a:pathLst>
            </a:custGeom>
            <a:solidFill>
              <a:srgbClr val="4A452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돋움" pitchFamily="50" charset="-127"/>
              </a:endParaRPr>
            </a:p>
          </p:txBody>
        </p:sp>
        <p:sp>
          <p:nvSpPr>
            <p:cNvPr id="5" name="Freeform 3"/>
            <p:cNvSpPr/>
            <p:nvPr/>
          </p:nvSpPr>
          <p:spPr>
            <a:xfrm>
              <a:off x="880783" y="1656715"/>
              <a:ext cx="66446" cy="344804"/>
            </a:xfrm>
            <a:custGeom>
              <a:avLst/>
              <a:gdLst>
                <a:gd name="connsiteX0" fmla="*/ 53746 w 66446"/>
                <a:gd name="connsiteY0" fmla="*/ 332104 h 344804"/>
                <a:gd name="connsiteX1" fmla="*/ 12700 w 66446"/>
                <a:gd name="connsiteY1" fmla="*/ 172465 h 344804"/>
                <a:gd name="connsiteX2" fmla="*/ 53746 w 66446"/>
                <a:gd name="connsiteY2" fmla="*/ 12700 h 344804"/>
              </a:gdLst>
              <a:ahLst/>
              <a:cxnLst>
                <a:cxn ang="0">
                  <a:pos x="connsiteX0" y="connsiteY0"/>
                </a:cxn>
                <a:cxn ang="1">
                  <a:pos x="connsiteX1" y="connsiteY1"/>
                </a:cxn>
                <a:cxn ang="2">
                  <a:pos x="connsiteX2" y="connsiteY2"/>
                </a:cxn>
              </a:cxnLst>
              <a:rect l="l" t="t" r="r" b="b"/>
              <a:pathLst>
                <a:path w="66446" h="344804">
                  <a:moveTo>
                    <a:pt x="53746" y="332104"/>
                  </a:moveTo>
                  <a:cubicBezTo>
                    <a:pt x="31076" y="332104"/>
                    <a:pt x="12700" y="260603"/>
                    <a:pt x="12700" y="172465"/>
                  </a:cubicBezTo>
                  <a:cubicBezTo>
                    <a:pt x="12700" y="84201"/>
                    <a:pt x="31076" y="12700"/>
                    <a:pt x="53746" y="12700"/>
                  </a:cubicBez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돋움" pitchFamily="50" charset="-127"/>
              </a:endParaRPr>
            </a:p>
          </p:txBody>
        </p:sp>
      </p:grpSp>
      <p:sp>
        <p:nvSpPr>
          <p:cNvPr id="6" name="TextBox 5"/>
          <p:cNvSpPr txBox="1"/>
          <p:nvPr/>
        </p:nvSpPr>
        <p:spPr>
          <a:xfrm>
            <a:off x="1583702" y="4336765"/>
            <a:ext cx="3685881" cy="646331"/>
          </a:xfrm>
          <a:prstGeom prst="rect">
            <a:avLst/>
          </a:prstGeom>
          <a:noFill/>
        </p:spPr>
        <p:txBody>
          <a:bodyPr wrap="square" rtlCol="0">
            <a:spAutoFit/>
          </a:bodyPr>
          <a:lstStyle/>
          <a:p>
            <a:r>
              <a:rPr lang="en-US" altLang="ko-KR" dirty="0" err="1" smtClean="0"/>
              <a:t>Curas</a:t>
            </a:r>
            <a:r>
              <a:rPr lang="en-US" altLang="ko-KR" dirty="0" smtClean="0"/>
              <a:t> – M mode</a:t>
            </a:r>
          </a:p>
          <a:p>
            <a:r>
              <a:rPr lang="en-US" altLang="ko-KR" dirty="0" err="1" smtClean="0"/>
              <a:t>Rucas</a:t>
            </a:r>
            <a:r>
              <a:rPr lang="en-US" altLang="ko-KR" dirty="0" smtClean="0"/>
              <a:t> – G 1064, PTPS</a:t>
            </a:r>
            <a:endParaRPr lang="ko-KR" altLang="en-US" dirty="0"/>
          </a:p>
        </p:txBody>
      </p:sp>
      <p:sp>
        <p:nvSpPr>
          <p:cNvPr id="7" name="TextBox 6"/>
          <p:cNvSpPr txBox="1"/>
          <p:nvPr/>
        </p:nvSpPr>
        <p:spPr>
          <a:xfrm>
            <a:off x="1439342" y="1407701"/>
            <a:ext cx="3157979" cy="369332"/>
          </a:xfrm>
          <a:prstGeom prst="rect">
            <a:avLst/>
          </a:prstGeom>
          <a:noFill/>
        </p:spPr>
        <p:txBody>
          <a:bodyPr wrap="square" rtlCol="0">
            <a:spAutoFit/>
          </a:bodyPr>
          <a:lstStyle/>
          <a:p>
            <a:r>
              <a:rPr lang="en-US" altLang="ko-KR" dirty="0" smtClean="0"/>
              <a:t>SESAM – 1/10 size of rod</a:t>
            </a:r>
            <a:endParaRPr lang="ko-KR" altLang="en-US" dirty="0"/>
          </a:p>
        </p:txBody>
      </p:sp>
      <p:pic>
        <p:nvPicPr>
          <p:cNvPr id="8" name="그림 7"/>
          <p:cNvPicPr>
            <a:picLocks noChangeAspect="1"/>
          </p:cNvPicPr>
          <p:nvPr/>
        </p:nvPicPr>
        <p:blipFill>
          <a:blip r:embed="rId3"/>
          <a:stretch>
            <a:fillRect/>
          </a:stretch>
        </p:blipFill>
        <p:spPr>
          <a:xfrm>
            <a:off x="8137134" y="2121722"/>
            <a:ext cx="1950889" cy="1725318"/>
          </a:xfrm>
          <a:prstGeom prst="rect">
            <a:avLst/>
          </a:prstGeom>
        </p:spPr>
      </p:pic>
      <p:sp>
        <p:nvSpPr>
          <p:cNvPr id="9" name="TextBox 8"/>
          <p:cNvSpPr txBox="1"/>
          <p:nvPr/>
        </p:nvSpPr>
        <p:spPr>
          <a:xfrm>
            <a:off x="7458403" y="4336765"/>
            <a:ext cx="3721787" cy="1477328"/>
          </a:xfrm>
          <a:prstGeom prst="rect">
            <a:avLst/>
          </a:prstGeom>
          <a:noFill/>
        </p:spPr>
        <p:txBody>
          <a:bodyPr wrap="square" rtlCol="0">
            <a:spAutoFit/>
          </a:bodyPr>
          <a:lstStyle/>
          <a:p>
            <a:r>
              <a:rPr lang="en-US" altLang="ko-KR" dirty="0" smtClean="0"/>
              <a:t>Low price China made </a:t>
            </a:r>
            <a:r>
              <a:rPr lang="en-US" altLang="ko-KR" dirty="0" err="1" smtClean="0"/>
              <a:t>Nd:Yag</a:t>
            </a:r>
            <a:r>
              <a:rPr lang="en-US" altLang="ko-KR" dirty="0" smtClean="0"/>
              <a:t> mainly for eyebrow tattoo removing purpose because the skin thickness of forehead is thin. </a:t>
            </a:r>
          </a:p>
          <a:p>
            <a:endParaRPr lang="ko-KR" altLang="en-US" dirty="0"/>
          </a:p>
        </p:txBody>
      </p:sp>
    </p:spTree>
    <p:extLst>
      <p:ext uri="{BB962C8B-B14F-4D97-AF65-F5344CB8AC3E}">
        <p14:creationId xmlns:p14="http://schemas.microsoft.com/office/powerpoint/2010/main" val="1705785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98816" y="3755419"/>
            <a:ext cx="9905148" cy="2741654"/>
          </a:xfrm>
          <a:prstGeom prst="rect">
            <a:avLst/>
          </a:prstGeom>
        </p:spPr>
      </p:pic>
      <p:pic>
        <p:nvPicPr>
          <p:cNvPr id="3" name="그림 2"/>
          <p:cNvPicPr>
            <a:picLocks noChangeAspect="1"/>
          </p:cNvPicPr>
          <p:nvPr/>
        </p:nvPicPr>
        <p:blipFill>
          <a:blip r:embed="rId3"/>
          <a:stretch>
            <a:fillRect/>
          </a:stretch>
        </p:blipFill>
        <p:spPr>
          <a:xfrm>
            <a:off x="5241304" y="8575"/>
            <a:ext cx="2129225" cy="3312128"/>
          </a:xfrm>
          <a:prstGeom prst="rect">
            <a:avLst/>
          </a:prstGeom>
        </p:spPr>
      </p:pic>
      <p:sp>
        <p:nvSpPr>
          <p:cNvPr id="4" name="TextBox 3"/>
          <p:cNvSpPr txBox="1"/>
          <p:nvPr/>
        </p:nvSpPr>
        <p:spPr>
          <a:xfrm>
            <a:off x="3912125" y="1132903"/>
            <a:ext cx="1489435"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M1064</a:t>
            </a:r>
          </a:p>
        </p:txBody>
      </p:sp>
      <p:sp>
        <p:nvSpPr>
          <p:cNvPr id="5" name="TextBox 4"/>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Passive method  - 6 pulse </a:t>
            </a:r>
            <a:endParaRPr lang="ko-KR" altLang="en-US" b="1" dirty="0">
              <a:latin typeface="Calibri" panose="020F0502020204030204" pitchFamily="34" charset="0"/>
              <a:cs typeface="Calibri" panose="020F0502020204030204" pitchFamily="34" charset="0"/>
            </a:endParaRPr>
          </a:p>
        </p:txBody>
      </p:sp>
      <p:sp>
        <p:nvSpPr>
          <p:cNvPr id="6" name="TextBox 5"/>
          <p:cNvSpPr txBox="1"/>
          <p:nvPr/>
        </p:nvSpPr>
        <p:spPr>
          <a:xfrm>
            <a:off x="3912125" y="763571"/>
            <a:ext cx="1329179"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CURAS</a:t>
            </a:r>
            <a:endParaRPr lang="ko-KR" altLang="en-US" dirty="0" smtClean="0">
              <a:latin typeface="Calibri" panose="020F0502020204030204" pitchFamily="34" charset="0"/>
              <a:cs typeface="Calibri" panose="020F0502020204030204" pitchFamily="34" charset="0"/>
            </a:endParaRPr>
          </a:p>
        </p:txBody>
      </p:sp>
      <p:sp>
        <p:nvSpPr>
          <p:cNvPr id="7" name="TextBox 6"/>
          <p:cNvSpPr txBox="1"/>
          <p:nvPr/>
        </p:nvSpPr>
        <p:spPr>
          <a:xfrm>
            <a:off x="5025722" y="4758849"/>
            <a:ext cx="960300" cy="367397"/>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400mJ</a:t>
            </a:r>
            <a:endParaRPr lang="ko-KR" altLang="en-US" dirty="0" smtClean="0">
              <a:latin typeface="Calibri" panose="020F0502020204030204" pitchFamily="34" charset="0"/>
              <a:cs typeface="Calibri" panose="020F0502020204030204" pitchFamily="34" charset="0"/>
            </a:endParaRPr>
          </a:p>
        </p:txBody>
      </p:sp>
      <p:sp>
        <p:nvSpPr>
          <p:cNvPr id="9" name="TextBox 8"/>
          <p:cNvSpPr txBox="1"/>
          <p:nvPr/>
        </p:nvSpPr>
        <p:spPr>
          <a:xfrm>
            <a:off x="1484742" y="4756914"/>
            <a:ext cx="1187777"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1,300mJ</a:t>
            </a:r>
            <a:endParaRPr lang="ko-KR" altLang="en-US" dirty="0" smtClean="0">
              <a:latin typeface="Calibri" panose="020F0502020204030204" pitchFamily="34" charset="0"/>
              <a:cs typeface="Calibri" panose="020F0502020204030204" pitchFamily="34" charset="0"/>
            </a:endParaRPr>
          </a:p>
        </p:txBody>
      </p:sp>
      <p:sp>
        <p:nvSpPr>
          <p:cNvPr id="10" name="TextBox 9"/>
          <p:cNvSpPr txBox="1"/>
          <p:nvPr/>
        </p:nvSpPr>
        <p:spPr>
          <a:xfrm>
            <a:off x="2672519" y="4756914"/>
            <a:ext cx="1187777"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1,600mJ</a:t>
            </a:r>
            <a:endParaRPr lang="ko-KR" altLang="en-US" dirty="0" smtClean="0">
              <a:latin typeface="Calibri" panose="020F0502020204030204" pitchFamily="34" charset="0"/>
              <a:cs typeface="Calibri" panose="020F0502020204030204" pitchFamily="34" charset="0"/>
            </a:endParaRPr>
          </a:p>
        </p:txBody>
      </p:sp>
      <p:sp>
        <p:nvSpPr>
          <p:cNvPr id="11" name="TextBox 10"/>
          <p:cNvSpPr txBox="1"/>
          <p:nvPr/>
        </p:nvSpPr>
        <p:spPr>
          <a:xfrm>
            <a:off x="3837944" y="4743865"/>
            <a:ext cx="1187777"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3,500mJ</a:t>
            </a:r>
            <a:endParaRPr lang="ko-KR" altLang="en-US" dirty="0" smtClean="0">
              <a:latin typeface="Calibri" panose="020F0502020204030204" pitchFamily="34" charset="0"/>
              <a:cs typeface="Calibri" panose="020F0502020204030204" pitchFamily="34" charset="0"/>
            </a:endParaRPr>
          </a:p>
        </p:txBody>
      </p:sp>
      <p:sp>
        <p:nvSpPr>
          <p:cNvPr id="12" name="TextBox 11"/>
          <p:cNvSpPr txBox="1"/>
          <p:nvPr/>
        </p:nvSpPr>
        <p:spPr>
          <a:xfrm>
            <a:off x="6039124" y="4766836"/>
            <a:ext cx="960300" cy="367397"/>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2,100mJ</a:t>
            </a:r>
            <a:endParaRPr lang="ko-KR" altLang="en-US" dirty="0" smtClean="0">
              <a:latin typeface="Calibri" panose="020F0502020204030204" pitchFamily="34" charset="0"/>
              <a:cs typeface="Calibri" panose="020F0502020204030204" pitchFamily="34" charset="0"/>
            </a:endParaRPr>
          </a:p>
        </p:txBody>
      </p:sp>
      <p:sp>
        <p:nvSpPr>
          <p:cNvPr id="13" name="TextBox 12"/>
          <p:cNvSpPr txBox="1"/>
          <p:nvPr/>
        </p:nvSpPr>
        <p:spPr>
          <a:xfrm>
            <a:off x="8392326" y="4766836"/>
            <a:ext cx="960300" cy="367397"/>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3</a:t>
            </a:r>
            <a:r>
              <a:rPr lang="en-US" altLang="ko-KR" dirty="0" smtClean="0">
                <a:latin typeface="Calibri" panose="020F0502020204030204" pitchFamily="34" charset="0"/>
                <a:cs typeface="Calibri" panose="020F0502020204030204" pitchFamily="34" charset="0"/>
              </a:rPr>
              <a:t>00mJ</a:t>
            </a:r>
            <a:endParaRPr lang="ko-KR" altLang="en-US" dirty="0" smtClean="0">
              <a:latin typeface="Calibri" panose="020F0502020204030204" pitchFamily="34" charset="0"/>
              <a:cs typeface="Calibri" panose="020F0502020204030204" pitchFamily="34" charset="0"/>
            </a:endParaRPr>
          </a:p>
        </p:txBody>
      </p:sp>
      <p:sp>
        <p:nvSpPr>
          <p:cNvPr id="14" name="TextBox 13"/>
          <p:cNvSpPr txBox="1"/>
          <p:nvPr/>
        </p:nvSpPr>
        <p:spPr>
          <a:xfrm>
            <a:off x="1484742" y="6439029"/>
            <a:ext cx="98038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 ~ 20ns</a:t>
            </a:r>
            <a:endParaRPr lang="ko-KR" altLang="en-US" dirty="0" smtClean="0">
              <a:latin typeface="Calibri" panose="020F0502020204030204" pitchFamily="34" charset="0"/>
              <a:cs typeface="Calibri" panose="020F0502020204030204" pitchFamily="34" charset="0"/>
            </a:endParaRPr>
          </a:p>
        </p:txBody>
      </p:sp>
      <p:sp>
        <p:nvSpPr>
          <p:cNvPr id="15" name="TextBox 14"/>
          <p:cNvSpPr txBox="1"/>
          <p:nvPr/>
        </p:nvSpPr>
        <p:spPr>
          <a:xfrm>
            <a:off x="2672519" y="6466580"/>
            <a:ext cx="98038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 ~ 20ns</a:t>
            </a:r>
            <a:endParaRPr lang="ko-KR" altLang="en-US" dirty="0" smtClean="0">
              <a:latin typeface="Calibri" panose="020F0502020204030204" pitchFamily="34" charset="0"/>
              <a:cs typeface="Calibri" panose="020F0502020204030204" pitchFamily="34" charset="0"/>
            </a:endParaRPr>
          </a:p>
        </p:txBody>
      </p:sp>
      <p:sp>
        <p:nvSpPr>
          <p:cNvPr id="16" name="TextBox 15"/>
          <p:cNvSpPr txBox="1"/>
          <p:nvPr/>
        </p:nvSpPr>
        <p:spPr>
          <a:xfrm>
            <a:off x="3827323" y="6468051"/>
            <a:ext cx="980388"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  300µs</a:t>
            </a:r>
            <a:endParaRPr lang="ko-KR" altLang="en-US" dirty="0" smtClean="0">
              <a:latin typeface="Calibri" panose="020F0502020204030204" pitchFamily="34" charset="0"/>
              <a:cs typeface="Calibri" panose="020F0502020204030204" pitchFamily="34" charset="0"/>
            </a:endParaRPr>
          </a:p>
        </p:txBody>
      </p:sp>
      <p:sp>
        <p:nvSpPr>
          <p:cNvPr id="17" name="TextBox 16"/>
          <p:cNvSpPr txBox="1"/>
          <p:nvPr/>
        </p:nvSpPr>
        <p:spPr>
          <a:xfrm>
            <a:off x="4986821" y="6478485"/>
            <a:ext cx="98038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5~20ns</a:t>
            </a:r>
            <a:endParaRPr lang="ko-KR" altLang="en-US" dirty="0" smtClean="0">
              <a:latin typeface="Calibri" panose="020F0502020204030204" pitchFamily="34" charset="0"/>
              <a:cs typeface="Calibri" panose="020F0502020204030204" pitchFamily="34" charset="0"/>
            </a:endParaRPr>
          </a:p>
        </p:txBody>
      </p:sp>
      <p:sp>
        <p:nvSpPr>
          <p:cNvPr id="18" name="TextBox 17"/>
          <p:cNvSpPr txBox="1"/>
          <p:nvPr/>
        </p:nvSpPr>
        <p:spPr>
          <a:xfrm>
            <a:off x="6060840" y="6468051"/>
            <a:ext cx="980388"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100ns</a:t>
            </a:r>
            <a:endParaRPr lang="ko-KR" altLang="en-US" dirty="0" smtClean="0">
              <a:latin typeface="Calibri" panose="020F0502020204030204" pitchFamily="34" charset="0"/>
              <a:cs typeface="Calibri" panose="020F0502020204030204" pitchFamily="34" charset="0"/>
            </a:endParaRPr>
          </a:p>
        </p:txBody>
      </p:sp>
      <p:sp>
        <p:nvSpPr>
          <p:cNvPr id="19" name="TextBox 18"/>
          <p:cNvSpPr txBox="1"/>
          <p:nvPr/>
        </p:nvSpPr>
        <p:spPr>
          <a:xfrm>
            <a:off x="8294357" y="6487779"/>
            <a:ext cx="180175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200 ~300 µs</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4698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384644" y="1140644"/>
            <a:ext cx="2701382" cy="4763383"/>
          </a:xfrm>
          <a:prstGeom prst="rect">
            <a:avLst/>
          </a:prstGeom>
        </p:spPr>
      </p:pic>
      <p:pic>
        <p:nvPicPr>
          <p:cNvPr id="3" name="그림 2"/>
          <p:cNvPicPr>
            <a:picLocks noChangeAspect="1"/>
          </p:cNvPicPr>
          <p:nvPr/>
        </p:nvPicPr>
        <p:blipFill rotWithShape="1">
          <a:blip r:embed="rId3"/>
          <a:srcRect l="53162" t="15089" b="10415"/>
          <a:stretch/>
        </p:blipFill>
        <p:spPr>
          <a:xfrm>
            <a:off x="2262433" y="960233"/>
            <a:ext cx="3421930" cy="5124204"/>
          </a:xfrm>
          <a:prstGeom prst="rect">
            <a:avLst/>
          </a:prstGeom>
        </p:spPr>
      </p:pic>
      <p:sp>
        <p:nvSpPr>
          <p:cNvPr id="5" name="직사각형 4"/>
          <p:cNvSpPr/>
          <p:nvPr/>
        </p:nvSpPr>
        <p:spPr>
          <a:xfrm>
            <a:off x="3384223" y="4128940"/>
            <a:ext cx="2092750" cy="216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3384223" y="3770722"/>
            <a:ext cx="1772239" cy="2168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96253" y="82951"/>
            <a:ext cx="7030411"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Passive method</a:t>
            </a:r>
            <a:endParaRPr lang="ko-KR" altLang="en-US" b="1" dirty="0">
              <a:latin typeface="Calibri" panose="020F0502020204030204" pitchFamily="34" charset="0"/>
              <a:cs typeface="Calibri" panose="020F0502020204030204" pitchFamily="34" charset="0"/>
            </a:endParaRPr>
          </a:p>
        </p:txBody>
      </p:sp>
      <p:sp>
        <p:nvSpPr>
          <p:cNvPr id="8" name="TextBox 7"/>
          <p:cNvSpPr txBox="1"/>
          <p:nvPr/>
        </p:nvSpPr>
        <p:spPr>
          <a:xfrm>
            <a:off x="9086026" y="3074824"/>
            <a:ext cx="1489435"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G1064nm</a:t>
            </a:r>
          </a:p>
          <a:p>
            <a:r>
              <a:rPr lang="en-US" altLang="ko-KR" dirty="0" smtClean="0">
                <a:latin typeface="Calibri" panose="020F0502020204030204" pitchFamily="34" charset="0"/>
                <a:cs typeface="Calibri" panose="020F0502020204030204" pitchFamily="34" charset="0"/>
              </a:rPr>
              <a:t>PTP S </a:t>
            </a:r>
          </a:p>
        </p:txBody>
      </p:sp>
      <p:sp>
        <p:nvSpPr>
          <p:cNvPr id="9" name="TextBox 8"/>
          <p:cNvSpPr txBox="1"/>
          <p:nvPr/>
        </p:nvSpPr>
        <p:spPr>
          <a:xfrm>
            <a:off x="9121717" y="2705492"/>
            <a:ext cx="1329179"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LUCAS</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4548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82951"/>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Difference with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Dual long pulse and Long pulse alone laser </a:t>
            </a:r>
            <a:endParaRPr lang="ko-KR" altLang="en-US" b="1" dirty="0">
              <a:latin typeface="Calibri" panose="020F0502020204030204" pitchFamily="34" charset="0"/>
              <a:cs typeface="Calibri" panose="020F0502020204030204" pitchFamily="34" charset="0"/>
            </a:endParaRPr>
          </a:p>
        </p:txBody>
      </p:sp>
      <p:sp>
        <p:nvSpPr>
          <p:cNvPr id="7" name="TextBox 6"/>
          <p:cNvSpPr txBox="1"/>
          <p:nvPr/>
        </p:nvSpPr>
        <p:spPr>
          <a:xfrm>
            <a:off x="263948" y="3671419"/>
            <a:ext cx="6061435" cy="1200329"/>
          </a:xfrm>
          <a:prstGeom prst="rect">
            <a:avLst/>
          </a:prstGeom>
          <a:noFill/>
        </p:spPr>
        <p:txBody>
          <a:bodyPr wrap="square" rtlCol="0">
            <a:spAutoFit/>
          </a:bodyPr>
          <a:lstStyle/>
          <a:p>
            <a:r>
              <a:rPr lang="en-US" altLang="ko-KR" dirty="0" smtClean="0"/>
              <a:t>Pulse duration: 2 ~ 3ms</a:t>
            </a:r>
          </a:p>
          <a:p>
            <a:r>
              <a:rPr lang="en-US" altLang="ko-KR" dirty="0" smtClean="0"/>
              <a:t>Pulse train Method </a:t>
            </a:r>
          </a:p>
          <a:p>
            <a:r>
              <a:rPr lang="en-US" altLang="ko-KR" dirty="0" smtClean="0"/>
              <a:t>(it is </a:t>
            </a:r>
            <a:r>
              <a:rPr lang="en-US" altLang="ko-KR" dirty="0">
                <a:latin typeface="Calibri" panose="020F0502020204030204" pitchFamily="34" charset="0"/>
                <a:cs typeface="Calibri" panose="020F0502020204030204" pitchFamily="34" charset="0"/>
              </a:rPr>
              <a:t>s</a:t>
            </a:r>
            <a:r>
              <a:rPr lang="en-US" altLang="ko-KR" dirty="0" smtClean="0">
                <a:latin typeface="Calibri" panose="020F0502020204030204" pitchFamily="34" charset="0"/>
                <a:cs typeface="Calibri" panose="020F0502020204030204" pitchFamily="34" charset="0"/>
              </a:rPr>
              <a:t>ame </a:t>
            </a:r>
            <a:r>
              <a:rPr lang="en-US" altLang="ko-KR" dirty="0">
                <a:latin typeface="Calibri" panose="020F0502020204030204" pitchFamily="34" charset="0"/>
                <a:cs typeface="Calibri" panose="020F0502020204030204" pitchFamily="34" charset="0"/>
              </a:rPr>
              <a:t>with Candela Gentle </a:t>
            </a:r>
            <a:r>
              <a:rPr lang="en-US" altLang="ko-KR" dirty="0" smtClean="0">
                <a:latin typeface="Calibri" panose="020F0502020204030204" pitchFamily="34" charset="0"/>
                <a:cs typeface="Calibri" panose="020F0502020204030204" pitchFamily="34" charset="0"/>
              </a:rPr>
              <a:t>max) </a:t>
            </a:r>
            <a:endParaRPr lang="en-US" altLang="ko-KR" dirty="0">
              <a:latin typeface="Calibri" panose="020F0502020204030204" pitchFamily="34" charset="0"/>
              <a:cs typeface="Calibri" panose="020F0502020204030204" pitchFamily="34" charset="0"/>
            </a:endParaRPr>
          </a:p>
          <a:p>
            <a:r>
              <a:rPr lang="en-US" altLang="ko-KR" dirty="0" smtClean="0"/>
              <a:t>: 2ms + 3ms</a:t>
            </a:r>
            <a:endParaRPr lang="ko-KR" altLang="en-US" dirty="0"/>
          </a:p>
        </p:txBody>
      </p:sp>
      <p:sp>
        <p:nvSpPr>
          <p:cNvPr id="13" name="직사각형 12"/>
          <p:cNvSpPr/>
          <p:nvPr/>
        </p:nvSpPr>
        <p:spPr>
          <a:xfrm>
            <a:off x="263948" y="1280003"/>
            <a:ext cx="267861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961359" y="2379871"/>
            <a:ext cx="304800" cy="805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5" name="직선 연결선 14"/>
          <p:cNvCxnSpPr/>
          <p:nvPr/>
        </p:nvCxnSpPr>
        <p:spPr>
          <a:xfrm>
            <a:off x="504159" y="3185003"/>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직선 연결선 15"/>
          <p:cNvCxnSpPr/>
          <p:nvPr/>
        </p:nvCxnSpPr>
        <p:spPr>
          <a:xfrm flipV="1">
            <a:off x="504159" y="1584803"/>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17" name="직사각형 16"/>
          <p:cNvSpPr/>
          <p:nvPr/>
        </p:nvSpPr>
        <p:spPr>
          <a:xfrm>
            <a:off x="1723358" y="2379871"/>
            <a:ext cx="304800" cy="795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541691" y="3185003"/>
            <a:ext cx="1630837" cy="369332"/>
          </a:xfrm>
          <a:prstGeom prst="rect">
            <a:avLst/>
          </a:prstGeom>
          <a:noFill/>
        </p:spPr>
        <p:txBody>
          <a:bodyPr wrap="square" rtlCol="0">
            <a:spAutoFit/>
          </a:bodyPr>
          <a:lstStyle/>
          <a:p>
            <a:r>
              <a:rPr lang="en-US" altLang="ko-KR" dirty="0"/>
              <a:t>2</a:t>
            </a:r>
            <a:r>
              <a:rPr lang="en-US" altLang="ko-KR" dirty="0" smtClean="0"/>
              <a:t> ~ 3ms</a:t>
            </a:r>
            <a:endParaRPr lang="ko-KR" altLang="en-US" dirty="0"/>
          </a:p>
        </p:txBody>
      </p:sp>
      <p:sp>
        <p:nvSpPr>
          <p:cNvPr id="11" name="TextBox 10"/>
          <p:cNvSpPr txBox="1"/>
          <p:nvPr/>
        </p:nvSpPr>
        <p:spPr>
          <a:xfrm>
            <a:off x="6892563" y="3766211"/>
            <a:ext cx="6061435" cy="646331"/>
          </a:xfrm>
          <a:prstGeom prst="rect">
            <a:avLst/>
          </a:prstGeom>
          <a:noFill/>
        </p:spPr>
        <p:txBody>
          <a:bodyPr wrap="square" rtlCol="0">
            <a:spAutoFit/>
          </a:bodyPr>
          <a:lstStyle/>
          <a:p>
            <a:r>
              <a:rPr lang="en-US" altLang="ko-KR" dirty="0" smtClean="0"/>
              <a:t>Pulse duration: 5 ~ 10ms</a:t>
            </a:r>
          </a:p>
          <a:p>
            <a:r>
              <a:rPr lang="en-US" altLang="ko-KR" dirty="0" smtClean="0"/>
              <a:t>10ms + 10ms – 20ms</a:t>
            </a:r>
            <a:endParaRPr lang="ko-KR" altLang="en-US" dirty="0"/>
          </a:p>
        </p:txBody>
      </p:sp>
      <p:sp>
        <p:nvSpPr>
          <p:cNvPr id="18" name="TextBox 17"/>
          <p:cNvSpPr txBox="1"/>
          <p:nvPr/>
        </p:nvSpPr>
        <p:spPr>
          <a:xfrm>
            <a:off x="6892563" y="5907659"/>
            <a:ext cx="4656844" cy="369332"/>
          </a:xfrm>
          <a:prstGeom prst="rect">
            <a:avLst/>
          </a:prstGeom>
          <a:noFill/>
        </p:spPr>
        <p:txBody>
          <a:bodyPr wrap="square" rtlCol="0">
            <a:spAutoFit/>
          </a:bodyPr>
          <a:lstStyle/>
          <a:p>
            <a:r>
              <a:rPr lang="en-US" altLang="ko-KR" dirty="0" smtClean="0"/>
              <a:t>Beam delivery method: fiber</a:t>
            </a:r>
            <a:endParaRPr lang="ko-KR" altLang="en-US" dirty="0"/>
          </a:p>
        </p:txBody>
      </p:sp>
      <p:cxnSp>
        <p:nvCxnSpPr>
          <p:cNvPr id="21" name="직선 연결선 20"/>
          <p:cNvCxnSpPr/>
          <p:nvPr/>
        </p:nvCxnSpPr>
        <p:spPr>
          <a:xfrm>
            <a:off x="7208187" y="3185003"/>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직선 연결선 21"/>
          <p:cNvCxnSpPr/>
          <p:nvPr/>
        </p:nvCxnSpPr>
        <p:spPr>
          <a:xfrm flipV="1">
            <a:off x="7208187" y="1584803"/>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23" name="직사각형 22"/>
          <p:cNvSpPr/>
          <p:nvPr/>
        </p:nvSpPr>
        <p:spPr>
          <a:xfrm>
            <a:off x="8427385" y="2379871"/>
            <a:ext cx="537505" cy="795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p:cNvPicPr>
            <a:picLocks noChangeAspect="1"/>
          </p:cNvPicPr>
          <p:nvPr/>
        </p:nvPicPr>
        <p:blipFill>
          <a:blip r:embed="rId2"/>
          <a:stretch>
            <a:fillRect/>
          </a:stretch>
        </p:blipFill>
        <p:spPr>
          <a:xfrm>
            <a:off x="7540394" y="2364101"/>
            <a:ext cx="554784" cy="810838"/>
          </a:xfrm>
          <a:prstGeom prst="rect">
            <a:avLst/>
          </a:prstGeom>
        </p:spPr>
      </p:pic>
      <p:sp>
        <p:nvSpPr>
          <p:cNvPr id="9" name="TextBox 8"/>
          <p:cNvSpPr txBox="1"/>
          <p:nvPr/>
        </p:nvSpPr>
        <p:spPr>
          <a:xfrm>
            <a:off x="263948" y="4870887"/>
            <a:ext cx="4458881" cy="923330"/>
          </a:xfrm>
          <a:prstGeom prst="rect">
            <a:avLst/>
          </a:prstGeom>
          <a:solidFill>
            <a:srgbClr val="FFFF00"/>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=&gt; Less burden on the flash lamps</a:t>
            </a:r>
          </a:p>
          <a:p>
            <a:r>
              <a:rPr lang="en-US" altLang="ko-KR" dirty="0" smtClean="0">
                <a:latin typeface="Calibri" panose="020F0502020204030204" pitchFamily="34" charset="0"/>
                <a:cs typeface="Calibri" panose="020F0502020204030204" pitchFamily="34" charset="0"/>
              </a:rPr>
              <a:t>     Less painful </a:t>
            </a:r>
          </a:p>
          <a:p>
            <a:r>
              <a:rPr lang="en-US" altLang="ko-KR" dirty="0" smtClean="0">
                <a:latin typeface="Calibri" panose="020F0502020204030204" pitchFamily="34" charset="0"/>
                <a:cs typeface="Calibri" panose="020F0502020204030204" pitchFamily="34" charset="0"/>
              </a:rPr>
              <a:t>     Less thermal damage</a:t>
            </a:r>
          </a:p>
        </p:txBody>
      </p:sp>
      <p:sp>
        <p:nvSpPr>
          <p:cNvPr id="19" name="TextBox 18"/>
          <p:cNvSpPr txBox="1"/>
          <p:nvPr/>
        </p:nvSpPr>
        <p:spPr>
          <a:xfrm>
            <a:off x="164966" y="5886550"/>
            <a:ext cx="4656844" cy="369332"/>
          </a:xfrm>
          <a:prstGeom prst="rect">
            <a:avLst/>
          </a:prstGeom>
          <a:noFill/>
        </p:spPr>
        <p:txBody>
          <a:bodyPr wrap="square" rtlCol="0">
            <a:spAutoFit/>
          </a:bodyPr>
          <a:lstStyle/>
          <a:p>
            <a:r>
              <a:rPr lang="en-US" altLang="ko-KR" dirty="0" smtClean="0"/>
              <a:t>Beam delivery method: articulated arm </a:t>
            </a:r>
            <a:endParaRPr lang="ko-KR" altLang="en-US" dirty="0"/>
          </a:p>
        </p:txBody>
      </p:sp>
      <p:sp>
        <p:nvSpPr>
          <p:cNvPr id="5" name="TextBox 4"/>
          <p:cNvSpPr txBox="1"/>
          <p:nvPr/>
        </p:nvSpPr>
        <p:spPr>
          <a:xfrm>
            <a:off x="698977" y="999241"/>
            <a:ext cx="1827407"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Dual</a:t>
            </a:r>
            <a:endParaRPr lang="ko-KR" altLang="en-US" b="1" dirty="0" smtClean="0">
              <a:latin typeface="Calibri" panose="020F0502020204030204" pitchFamily="34" charset="0"/>
              <a:cs typeface="Calibri" panose="020F0502020204030204" pitchFamily="34" charset="0"/>
            </a:endParaRPr>
          </a:p>
        </p:txBody>
      </p:sp>
      <p:sp>
        <p:nvSpPr>
          <p:cNvPr id="20" name="TextBox 19"/>
          <p:cNvSpPr txBox="1"/>
          <p:nvPr/>
        </p:nvSpPr>
        <p:spPr>
          <a:xfrm>
            <a:off x="7040727" y="884754"/>
            <a:ext cx="254471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Long pulse alone laser</a:t>
            </a:r>
            <a:endParaRPr lang="ko-KR" altLang="en-US" b="1" dirty="0" smtClean="0">
              <a:latin typeface="Calibri" panose="020F0502020204030204" pitchFamily="34" charset="0"/>
              <a:cs typeface="Calibri" panose="020F0502020204030204" pitchFamily="34" charset="0"/>
            </a:endParaRPr>
          </a:p>
        </p:txBody>
      </p:sp>
      <p:sp>
        <p:nvSpPr>
          <p:cNvPr id="6" name="직사각형 5"/>
          <p:cNvSpPr/>
          <p:nvPr/>
        </p:nvSpPr>
        <p:spPr>
          <a:xfrm>
            <a:off x="7221308" y="3152737"/>
            <a:ext cx="1192955" cy="369332"/>
          </a:xfrm>
          <a:prstGeom prst="rect">
            <a:avLst/>
          </a:prstGeom>
        </p:spPr>
        <p:txBody>
          <a:bodyPr wrap="none">
            <a:spAutoFit/>
          </a:bodyPr>
          <a:lstStyle/>
          <a:p>
            <a:r>
              <a:rPr lang="en-US" altLang="ko-KR" dirty="0"/>
              <a:t>5 ~ 10ms</a:t>
            </a:r>
          </a:p>
        </p:txBody>
      </p:sp>
      <p:sp>
        <p:nvSpPr>
          <p:cNvPr id="8" name="TextBox 7"/>
          <p:cNvSpPr txBox="1"/>
          <p:nvPr/>
        </p:nvSpPr>
        <p:spPr>
          <a:xfrm>
            <a:off x="212101" y="6348215"/>
            <a:ext cx="456257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Spot size: 10mm</a:t>
            </a:r>
            <a:endParaRPr lang="ko-KR" altLang="en-US" dirty="0" smtClean="0">
              <a:latin typeface="Calibri" panose="020F0502020204030204" pitchFamily="34" charset="0"/>
              <a:cs typeface="Calibri" panose="020F0502020204030204" pitchFamily="34" charset="0"/>
            </a:endParaRPr>
          </a:p>
        </p:txBody>
      </p:sp>
      <p:sp>
        <p:nvSpPr>
          <p:cNvPr id="24" name="TextBox 23"/>
          <p:cNvSpPr txBox="1"/>
          <p:nvPr/>
        </p:nvSpPr>
        <p:spPr>
          <a:xfrm>
            <a:off x="6986834" y="6418630"/>
            <a:ext cx="456257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Spot size: 10 ~ 20mm</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1649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BB470321-792B-41B4-A187-33D942CA86D1}"/>
              </a:ext>
            </a:extLst>
          </p:cNvPr>
          <p:cNvPicPr>
            <a:picLocks noChangeAspect="1"/>
          </p:cNvPicPr>
          <p:nvPr/>
        </p:nvPicPr>
        <p:blipFill>
          <a:blip r:embed="rId2"/>
          <a:stretch>
            <a:fillRect/>
          </a:stretch>
        </p:blipFill>
        <p:spPr>
          <a:xfrm>
            <a:off x="2006555" y="3258410"/>
            <a:ext cx="5193141" cy="3150028"/>
          </a:xfrm>
          <a:prstGeom prst="rect">
            <a:avLst/>
          </a:prstGeom>
        </p:spPr>
      </p:pic>
      <p:sp>
        <p:nvSpPr>
          <p:cNvPr id="7" name="TextBox 6"/>
          <p:cNvSpPr txBox="1"/>
          <p:nvPr/>
        </p:nvSpPr>
        <p:spPr>
          <a:xfrm>
            <a:off x="9453181" y="1472407"/>
            <a:ext cx="1970202" cy="1200329"/>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In the resonator, there are abundant number of atoms.  </a:t>
            </a:r>
            <a:endParaRPr lang="ko-KR" altLang="en-US" dirty="0">
              <a:latin typeface="Calibri" panose="020F0502020204030204" pitchFamily="34" charset="0"/>
              <a:cs typeface="Calibri" panose="020F0502020204030204" pitchFamily="34" charset="0"/>
            </a:endParaRPr>
          </a:p>
        </p:txBody>
      </p:sp>
      <p:sp>
        <p:nvSpPr>
          <p:cNvPr id="8" name="TextBox 7"/>
          <p:cNvSpPr txBox="1"/>
          <p:nvPr/>
        </p:nvSpPr>
        <p:spPr>
          <a:xfrm>
            <a:off x="9453181" y="4296259"/>
            <a:ext cx="1970202"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Pumping</a:t>
            </a:r>
          </a:p>
          <a:p>
            <a:r>
              <a:rPr lang="en-US" altLang="ko-KR" dirty="0">
                <a:latin typeface="Calibri" panose="020F0502020204030204" pitchFamily="34" charset="0"/>
                <a:cs typeface="Calibri" panose="020F0502020204030204" pitchFamily="34" charset="0"/>
              </a:rPr>
              <a:t>: Not all atoms absorb energy. </a:t>
            </a:r>
            <a:endParaRPr lang="ko-KR" altLang="en-US" dirty="0">
              <a:latin typeface="Calibri" panose="020F0502020204030204" pitchFamily="34" charset="0"/>
              <a:cs typeface="Calibri" panose="020F0502020204030204" pitchFamily="34" charset="0"/>
            </a:endParaRPr>
          </a:p>
        </p:txBody>
      </p:sp>
      <p:pic>
        <p:nvPicPr>
          <p:cNvPr id="15" name="그림 14">
            <a:extLst>
              <a:ext uri="{FF2B5EF4-FFF2-40B4-BE49-F238E27FC236}">
                <a16:creationId xmlns:a16="http://schemas.microsoft.com/office/drawing/2014/main" id="{D0D2D672-3CD3-4020-B012-D5533A08295F}"/>
              </a:ext>
            </a:extLst>
          </p:cNvPr>
          <p:cNvPicPr>
            <a:picLocks noChangeAspect="1"/>
          </p:cNvPicPr>
          <p:nvPr/>
        </p:nvPicPr>
        <p:blipFill>
          <a:blip r:embed="rId3"/>
          <a:stretch>
            <a:fillRect/>
          </a:stretch>
        </p:blipFill>
        <p:spPr>
          <a:xfrm>
            <a:off x="2006555" y="411062"/>
            <a:ext cx="5193142" cy="2692945"/>
          </a:xfrm>
          <a:prstGeom prst="rect">
            <a:avLst/>
          </a:prstGeom>
        </p:spPr>
      </p:pic>
      <p:sp>
        <p:nvSpPr>
          <p:cNvPr id="16" name="사각형: 둥근 모서리 15">
            <a:extLst>
              <a:ext uri="{FF2B5EF4-FFF2-40B4-BE49-F238E27FC236}">
                <a16:creationId xmlns:a16="http://schemas.microsoft.com/office/drawing/2014/main" id="{7743238E-32EB-4300-A9F8-47D22FD3C5D1}"/>
              </a:ext>
            </a:extLst>
          </p:cNvPr>
          <p:cNvSpPr/>
          <p:nvPr/>
        </p:nvSpPr>
        <p:spPr>
          <a:xfrm>
            <a:off x="462013" y="1270535"/>
            <a:ext cx="1289785" cy="972151"/>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ko-KR" sz="1600" dirty="0">
                <a:solidFill>
                  <a:schemeClr val="tx1"/>
                </a:solidFill>
              </a:rPr>
              <a:t>Fully</a:t>
            </a:r>
          </a:p>
          <a:p>
            <a:pPr algn="ctr"/>
            <a:r>
              <a:rPr lang="en-US" altLang="ko-KR" sz="1600" dirty="0">
                <a:solidFill>
                  <a:schemeClr val="tx1"/>
                </a:solidFill>
              </a:rPr>
              <a:t>Reflective</a:t>
            </a:r>
          </a:p>
          <a:p>
            <a:pPr algn="ctr"/>
            <a:r>
              <a:rPr lang="en-US" altLang="ko-KR" sz="1600" dirty="0">
                <a:solidFill>
                  <a:schemeClr val="tx1"/>
                </a:solidFill>
              </a:rPr>
              <a:t>Mirror</a:t>
            </a:r>
            <a:endParaRPr lang="ko-KR" altLang="en-US" sz="1600" dirty="0">
              <a:solidFill>
                <a:schemeClr val="tx1"/>
              </a:solidFill>
            </a:endParaRPr>
          </a:p>
        </p:txBody>
      </p:sp>
      <p:sp>
        <p:nvSpPr>
          <p:cNvPr id="18" name="사각형: 둥근 모서리 17">
            <a:extLst>
              <a:ext uri="{FF2B5EF4-FFF2-40B4-BE49-F238E27FC236}">
                <a16:creationId xmlns:a16="http://schemas.microsoft.com/office/drawing/2014/main" id="{4E8A4F0C-D2DE-4A88-ADFC-D842B37502B3}"/>
              </a:ext>
            </a:extLst>
          </p:cNvPr>
          <p:cNvSpPr/>
          <p:nvPr/>
        </p:nvSpPr>
        <p:spPr>
          <a:xfrm>
            <a:off x="7454454" y="1270535"/>
            <a:ext cx="1289785" cy="972151"/>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ko-KR" sz="1600" dirty="0">
                <a:solidFill>
                  <a:schemeClr val="tx1"/>
                </a:solidFill>
              </a:rPr>
              <a:t>Partially</a:t>
            </a:r>
          </a:p>
          <a:p>
            <a:pPr algn="ctr"/>
            <a:r>
              <a:rPr lang="en-US" altLang="ko-KR" sz="1600" dirty="0">
                <a:solidFill>
                  <a:schemeClr val="tx1"/>
                </a:solidFill>
              </a:rPr>
              <a:t>Reflective</a:t>
            </a:r>
          </a:p>
          <a:p>
            <a:pPr algn="ctr"/>
            <a:r>
              <a:rPr lang="en-US" altLang="ko-KR" sz="1600" dirty="0">
                <a:solidFill>
                  <a:schemeClr val="tx1"/>
                </a:solidFill>
              </a:rPr>
              <a:t>Mirror</a:t>
            </a:r>
            <a:endParaRPr lang="ko-KR" altLang="en-US" sz="1600" dirty="0">
              <a:solidFill>
                <a:schemeClr val="tx1"/>
              </a:solidFill>
            </a:endParaRPr>
          </a:p>
        </p:txBody>
      </p:sp>
      <p:cxnSp>
        <p:nvCxnSpPr>
          <p:cNvPr id="20" name="직선 연결선 19">
            <a:extLst>
              <a:ext uri="{FF2B5EF4-FFF2-40B4-BE49-F238E27FC236}">
                <a16:creationId xmlns:a16="http://schemas.microsoft.com/office/drawing/2014/main" id="{954461D8-CE7D-4C6E-ABD8-565D35CAA5BB}"/>
              </a:ext>
            </a:extLst>
          </p:cNvPr>
          <p:cNvCxnSpPr>
            <a:stCxn id="16" idx="3"/>
            <a:endCxn id="15" idx="1"/>
          </p:cNvCxnSpPr>
          <p:nvPr/>
        </p:nvCxnSpPr>
        <p:spPr>
          <a:xfrm>
            <a:off x="1751798" y="1756611"/>
            <a:ext cx="254757" cy="924"/>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직선 연결선 22">
            <a:extLst>
              <a:ext uri="{FF2B5EF4-FFF2-40B4-BE49-F238E27FC236}">
                <a16:creationId xmlns:a16="http://schemas.microsoft.com/office/drawing/2014/main" id="{24EF96F1-90EA-42AA-98BE-8AF8D68CB004}"/>
              </a:ext>
            </a:extLst>
          </p:cNvPr>
          <p:cNvCxnSpPr>
            <a:stCxn id="18" idx="1"/>
            <a:endCxn id="15" idx="3"/>
          </p:cNvCxnSpPr>
          <p:nvPr/>
        </p:nvCxnSpPr>
        <p:spPr>
          <a:xfrm flipH="1">
            <a:off x="7199697" y="1756611"/>
            <a:ext cx="254757" cy="924"/>
          </a:xfrm>
          <a:prstGeom prst="line">
            <a:avLst/>
          </a:prstGeom>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3780148" y="6378175"/>
            <a:ext cx="246982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Optic Resonator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3087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148275" y="3237264"/>
            <a:ext cx="5105400" cy="3105150"/>
          </a:xfrm>
          <a:prstGeom prst="rect">
            <a:avLst/>
          </a:prstGeom>
        </p:spPr>
      </p:pic>
      <p:sp>
        <p:nvSpPr>
          <p:cNvPr id="3" name="TextBox 2"/>
          <p:cNvSpPr txBox="1"/>
          <p:nvPr/>
        </p:nvSpPr>
        <p:spPr>
          <a:xfrm>
            <a:off x="165571" y="1163858"/>
            <a:ext cx="4656844" cy="369332"/>
          </a:xfrm>
          <a:prstGeom prst="rect">
            <a:avLst/>
          </a:prstGeom>
          <a:noFill/>
        </p:spPr>
        <p:txBody>
          <a:bodyPr wrap="square" rtlCol="0">
            <a:spAutoFit/>
          </a:bodyPr>
          <a:lstStyle/>
          <a:p>
            <a:r>
              <a:rPr lang="en-US" altLang="ko-KR" dirty="0" smtClean="0"/>
              <a:t>Beam delivery method: articulated arm</a:t>
            </a:r>
            <a:endParaRPr lang="ko-KR" altLang="en-US" dirty="0"/>
          </a:p>
        </p:txBody>
      </p:sp>
      <p:sp>
        <p:nvSpPr>
          <p:cNvPr id="4" name="TextBox 3"/>
          <p:cNvSpPr txBox="1"/>
          <p:nvPr/>
        </p:nvSpPr>
        <p:spPr>
          <a:xfrm>
            <a:off x="255915" y="1533190"/>
            <a:ext cx="4566500" cy="646331"/>
          </a:xfrm>
          <a:prstGeom prst="rect">
            <a:avLst/>
          </a:prstGeom>
          <a:noFill/>
        </p:spPr>
        <p:txBody>
          <a:bodyPr wrap="square" rtlCol="0">
            <a:spAutoFit/>
          </a:bodyPr>
          <a:lstStyle/>
          <a:p>
            <a:r>
              <a:rPr lang="en-US" altLang="ko-KR" dirty="0" smtClean="0"/>
              <a:t>=&gt; Higher durability</a:t>
            </a:r>
          </a:p>
          <a:p>
            <a:r>
              <a:rPr lang="en-US" altLang="ko-KR" dirty="0" smtClean="0"/>
              <a:t>Articulated arm can resist the energy well. </a:t>
            </a:r>
          </a:p>
        </p:txBody>
      </p:sp>
      <p:sp>
        <p:nvSpPr>
          <p:cNvPr id="6" name="TextBox 5"/>
          <p:cNvSpPr txBox="1"/>
          <p:nvPr/>
        </p:nvSpPr>
        <p:spPr>
          <a:xfrm>
            <a:off x="6123919" y="1107469"/>
            <a:ext cx="4656844" cy="369332"/>
          </a:xfrm>
          <a:prstGeom prst="rect">
            <a:avLst/>
          </a:prstGeom>
          <a:noFill/>
        </p:spPr>
        <p:txBody>
          <a:bodyPr wrap="square" rtlCol="0">
            <a:spAutoFit/>
          </a:bodyPr>
          <a:lstStyle/>
          <a:p>
            <a:r>
              <a:rPr lang="en-US" altLang="ko-KR" dirty="0" smtClean="0"/>
              <a:t>Beam delivery method: fiber delivery type</a:t>
            </a:r>
            <a:endParaRPr lang="ko-KR" altLang="en-US" dirty="0"/>
          </a:p>
        </p:txBody>
      </p:sp>
      <p:sp>
        <p:nvSpPr>
          <p:cNvPr id="7" name="TextBox 6"/>
          <p:cNvSpPr txBox="1"/>
          <p:nvPr/>
        </p:nvSpPr>
        <p:spPr>
          <a:xfrm>
            <a:off x="6148275" y="1420412"/>
            <a:ext cx="5512682" cy="1200329"/>
          </a:xfrm>
          <a:prstGeom prst="rect">
            <a:avLst/>
          </a:prstGeom>
          <a:noFill/>
        </p:spPr>
        <p:txBody>
          <a:bodyPr wrap="square" rtlCol="0">
            <a:spAutoFit/>
          </a:bodyPr>
          <a:lstStyle/>
          <a:p>
            <a:pPr marL="285750" indent="-285750">
              <a:buFont typeface="Symbol" panose="05050102010706020507" pitchFamily="18" charset="2"/>
              <a:buChar char="Þ"/>
            </a:pPr>
            <a:r>
              <a:rPr lang="en-US" altLang="ko-KR" dirty="0" smtClean="0"/>
              <a:t>Lower durability</a:t>
            </a:r>
          </a:p>
          <a:p>
            <a:r>
              <a:rPr lang="en-US" altLang="ko-KR" dirty="0" smtClean="0"/>
              <a:t>Core is small like its diameter is smaller than 1mm, the possibility of core damage is very high. </a:t>
            </a:r>
          </a:p>
          <a:p>
            <a:endParaRPr lang="en-US" altLang="ko-KR" dirty="0" smtClean="0"/>
          </a:p>
        </p:txBody>
      </p:sp>
      <p:sp>
        <p:nvSpPr>
          <p:cNvPr id="8" name="TextBox 7"/>
          <p:cNvSpPr txBox="1"/>
          <p:nvPr/>
        </p:nvSpPr>
        <p:spPr>
          <a:xfrm>
            <a:off x="6318592" y="2417308"/>
            <a:ext cx="4632488" cy="921554"/>
          </a:xfrm>
          <a:prstGeom prst="rect">
            <a:avLst/>
          </a:prstGeom>
          <a:noFill/>
        </p:spPr>
        <p:txBody>
          <a:bodyPr wrap="square" rtlCol="0">
            <a:spAutoFit/>
          </a:bodyPr>
          <a:lstStyle/>
          <a:p>
            <a:r>
              <a:rPr lang="en-US" altLang="ko-KR" dirty="0"/>
              <a:t>Repair cost is high</a:t>
            </a:r>
          </a:p>
          <a:p>
            <a:r>
              <a:rPr lang="en-US" altLang="ko-KR" dirty="0"/>
              <a:t> : over USD1,000</a:t>
            </a:r>
            <a:endParaRPr lang="ko-KR" altLang="en-US" dirty="0"/>
          </a:p>
          <a:p>
            <a:endParaRPr lang="ko-KR" altLang="en-US" dirty="0" smtClean="0">
              <a:latin typeface="Calibri" panose="020F0502020204030204" pitchFamily="34" charset="0"/>
              <a:cs typeface="Calibri" panose="020F0502020204030204" pitchFamily="34" charset="0"/>
            </a:endParaRPr>
          </a:p>
        </p:txBody>
      </p:sp>
      <p:sp>
        <p:nvSpPr>
          <p:cNvPr id="9" name="직사각형 8"/>
          <p:cNvSpPr/>
          <p:nvPr/>
        </p:nvSpPr>
        <p:spPr>
          <a:xfrm>
            <a:off x="146543" y="2256157"/>
            <a:ext cx="6096000" cy="1754326"/>
          </a:xfrm>
          <a:prstGeom prst="rect">
            <a:avLst/>
          </a:prstGeom>
        </p:spPr>
        <p:txBody>
          <a:bodyPr>
            <a:spAutoFit/>
          </a:bodyPr>
          <a:lstStyle/>
          <a:p>
            <a:r>
              <a:rPr lang="en-US" altLang="ko-KR" dirty="0"/>
              <a:t>Repair cost is low</a:t>
            </a:r>
          </a:p>
          <a:p>
            <a:r>
              <a:rPr lang="en-US" altLang="ko-KR" dirty="0"/>
              <a:t>: when the glass is broken, change the glass(around USD150 for end user)</a:t>
            </a:r>
          </a:p>
          <a:p>
            <a:r>
              <a:rPr lang="en-US" altLang="ko-KR" dirty="0"/>
              <a:t> </a:t>
            </a:r>
          </a:p>
          <a:p>
            <a:r>
              <a:rPr lang="en-US" altLang="ko-KR" dirty="0" smtClean="0"/>
              <a:t>It is recommended to clean dust on the mirrors every 6months for more longer time use for it. </a:t>
            </a:r>
          </a:p>
        </p:txBody>
      </p:sp>
      <p:sp>
        <p:nvSpPr>
          <p:cNvPr id="11" name="TextBox 10"/>
          <p:cNvSpPr txBox="1"/>
          <p:nvPr/>
        </p:nvSpPr>
        <p:spPr>
          <a:xfrm>
            <a:off x="0" y="0"/>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Difference with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Dual long pulse and Long pulse alone laser </a:t>
            </a:r>
            <a:endParaRPr lang="ko-KR" altLang="en-US" b="1" dirty="0">
              <a:latin typeface="Calibri" panose="020F0502020204030204" pitchFamily="34" charset="0"/>
              <a:cs typeface="Calibri" panose="020F0502020204030204" pitchFamily="34" charset="0"/>
            </a:endParaRPr>
          </a:p>
        </p:txBody>
      </p:sp>
      <p:sp>
        <p:nvSpPr>
          <p:cNvPr id="10" name="TextBox 9"/>
          <p:cNvSpPr txBox="1"/>
          <p:nvPr/>
        </p:nvSpPr>
        <p:spPr>
          <a:xfrm>
            <a:off x="-9179" y="546149"/>
            <a:ext cx="3203722" cy="369332"/>
          </a:xfrm>
          <a:prstGeom prst="rect">
            <a:avLst/>
          </a:prstGeom>
          <a:noFill/>
        </p:spPr>
        <p:txBody>
          <a:bodyPr wrap="square" rtlCol="0">
            <a:spAutoFit/>
          </a:bodyPr>
          <a:lstStyle/>
          <a:p>
            <a:r>
              <a:rPr lang="en-US" altLang="ko-KR" u="sng" dirty="0" err="1" smtClean="0">
                <a:latin typeface="Calibri" panose="020F0502020204030204" pitchFamily="34" charset="0"/>
                <a:cs typeface="Calibri" panose="020F0502020204030204" pitchFamily="34" charset="0"/>
              </a:rPr>
              <a:t>Finebeam</a:t>
            </a:r>
            <a:r>
              <a:rPr lang="en-US" altLang="ko-KR" u="sng" dirty="0" smtClean="0">
                <a:latin typeface="Calibri" panose="020F0502020204030204" pitchFamily="34" charset="0"/>
                <a:cs typeface="Calibri" panose="020F0502020204030204" pitchFamily="34" charset="0"/>
              </a:rPr>
              <a:t> Dual long pulse</a:t>
            </a:r>
            <a:endParaRPr lang="ko-KR" altLang="en-US" u="sng" dirty="0" smtClean="0">
              <a:latin typeface="Calibri" panose="020F0502020204030204" pitchFamily="34" charset="0"/>
              <a:cs typeface="Calibri" panose="020F0502020204030204" pitchFamily="34" charset="0"/>
            </a:endParaRPr>
          </a:p>
        </p:txBody>
      </p:sp>
      <p:sp>
        <p:nvSpPr>
          <p:cNvPr id="12" name="TextBox 11"/>
          <p:cNvSpPr txBox="1"/>
          <p:nvPr/>
        </p:nvSpPr>
        <p:spPr>
          <a:xfrm>
            <a:off x="6123919" y="534275"/>
            <a:ext cx="3203722" cy="369332"/>
          </a:xfrm>
          <a:prstGeom prst="rect">
            <a:avLst/>
          </a:prstGeom>
          <a:noFill/>
        </p:spPr>
        <p:txBody>
          <a:bodyPr wrap="square" rtlCol="0">
            <a:spAutoFit/>
          </a:bodyPr>
          <a:lstStyle/>
          <a:p>
            <a:r>
              <a:rPr lang="en-US" altLang="ko-KR" u="sng" dirty="0" smtClean="0">
                <a:latin typeface="Calibri" panose="020F0502020204030204" pitchFamily="34" charset="0"/>
                <a:cs typeface="Calibri" panose="020F0502020204030204" pitchFamily="34" charset="0"/>
              </a:rPr>
              <a:t>Long pulse alone laser</a:t>
            </a:r>
            <a:endParaRPr lang="ko-KR" altLang="en-US" u="sng"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89357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7567739"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Dual Long pulsed laser</a:t>
            </a:r>
            <a:endParaRPr lang="ko-KR" altLang="en-US" b="1" dirty="0">
              <a:latin typeface="Calibri" panose="020F0502020204030204" pitchFamily="34" charset="0"/>
              <a:cs typeface="Calibri" panose="020F050202020403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365669039"/>
              </p:ext>
            </p:extLst>
          </p:nvPr>
        </p:nvGraphicFramePr>
        <p:xfrm>
          <a:off x="1984865" y="1568078"/>
          <a:ext cx="8128000" cy="2392680"/>
        </p:xfrm>
        <a:graphic>
          <a:graphicData uri="http://schemas.openxmlformats.org/drawingml/2006/table">
            <a:tbl>
              <a:tblPr firstRow="1" bandRow="1">
                <a:tableStyleId>{93296810-A885-4BE3-A3E7-6D5BEEA58F35}</a:tableStyleId>
              </a:tblPr>
              <a:tblGrid>
                <a:gridCol w="1625600">
                  <a:extLst>
                    <a:ext uri="{9D8B030D-6E8A-4147-A177-3AD203B41FA5}">
                      <a16:colId xmlns:a16="http://schemas.microsoft.com/office/drawing/2014/main" val="1717650527"/>
                    </a:ext>
                  </a:extLst>
                </a:gridCol>
                <a:gridCol w="1625600">
                  <a:extLst>
                    <a:ext uri="{9D8B030D-6E8A-4147-A177-3AD203B41FA5}">
                      <a16:colId xmlns:a16="http://schemas.microsoft.com/office/drawing/2014/main" val="971528209"/>
                    </a:ext>
                  </a:extLst>
                </a:gridCol>
                <a:gridCol w="1625600">
                  <a:extLst>
                    <a:ext uri="{9D8B030D-6E8A-4147-A177-3AD203B41FA5}">
                      <a16:colId xmlns:a16="http://schemas.microsoft.com/office/drawing/2014/main" val="3552570684"/>
                    </a:ext>
                  </a:extLst>
                </a:gridCol>
                <a:gridCol w="1625600">
                  <a:extLst>
                    <a:ext uri="{9D8B030D-6E8A-4147-A177-3AD203B41FA5}">
                      <a16:colId xmlns:a16="http://schemas.microsoft.com/office/drawing/2014/main" val="885478590"/>
                    </a:ext>
                  </a:extLst>
                </a:gridCol>
                <a:gridCol w="1625600">
                  <a:extLst>
                    <a:ext uri="{9D8B030D-6E8A-4147-A177-3AD203B41FA5}">
                      <a16:colId xmlns:a16="http://schemas.microsoft.com/office/drawing/2014/main" val="3840270588"/>
                    </a:ext>
                  </a:extLst>
                </a:gridCol>
              </a:tblGrid>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ZOOM</a:t>
                      </a:r>
                      <a:r>
                        <a:rPr lang="en-US" altLang="ko-KR" baseline="0" dirty="0" smtClean="0"/>
                        <a:t> H/P</a:t>
                      </a:r>
                      <a:endParaRPr lang="ko-KR" altLang="en-US" dirty="0" smtClean="0"/>
                    </a:p>
                  </a:txBody>
                  <a:tcPr anchor="ctr"/>
                </a:tc>
                <a:tc>
                  <a:txBody>
                    <a:bodyPr/>
                    <a:lstStyle/>
                    <a:p>
                      <a:pPr algn="ctr" latinLnBrk="1"/>
                      <a:r>
                        <a:rPr lang="en-US" altLang="ko-KR" dirty="0" smtClean="0"/>
                        <a:t>Spot size</a:t>
                      </a:r>
                      <a:endParaRPr lang="ko-KR" altLang="en-US" dirty="0"/>
                    </a:p>
                  </a:txBody>
                  <a:tcPr anchor="ctr"/>
                </a:tc>
                <a:tc>
                  <a:txBody>
                    <a:bodyPr/>
                    <a:lstStyle/>
                    <a:p>
                      <a:pPr algn="ctr" latinLnBrk="1"/>
                      <a:r>
                        <a:rPr lang="en-US" altLang="ko-KR" dirty="0" smtClean="0"/>
                        <a:t>On time(</a:t>
                      </a:r>
                      <a:r>
                        <a:rPr lang="en-US" altLang="ko-KR" dirty="0" err="1" smtClean="0"/>
                        <a:t>ms</a:t>
                      </a:r>
                      <a:r>
                        <a:rPr lang="en-US" altLang="ko-KR" dirty="0" smtClean="0"/>
                        <a:t>)</a:t>
                      </a:r>
                      <a:endParaRPr lang="ko-KR" altLang="en-US" dirty="0"/>
                    </a:p>
                  </a:txBody>
                  <a:tcPr anchor="ctr"/>
                </a:tc>
                <a:tc>
                  <a:txBody>
                    <a:bodyPr/>
                    <a:lstStyle/>
                    <a:p>
                      <a:pPr algn="ctr" latinLnBrk="1"/>
                      <a:r>
                        <a:rPr lang="en-US" altLang="ko-KR" dirty="0" err="1" smtClean="0"/>
                        <a:t>Fluence</a:t>
                      </a:r>
                      <a:endParaRPr lang="en-US" altLang="ko-KR" dirty="0" smtClean="0"/>
                    </a:p>
                    <a:p>
                      <a:pPr algn="ctr" latinLnBrk="1"/>
                      <a:r>
                        <a:rPr lang="en-US" altLang="ko-KR" dirty="0" smtClean="0"/>
                        <a:t>(J/CM²)</a:t>
                      </a:r>
                      <a:endParaRPr lang="ko-KR" altLang="en-US" dirty="0"/>
                    </a:p>
                  </a:txBody>
                  <a:tcPr anchor="ctr"/>
                </a:tc>
                <a:tc>
                  <a:txBody>
                    <a:bodyPr/>
                    <a:lstStyle/>
                    <a:p>
                      <a:pPr algn="ctr" latinLnBrk="1"/>
                      <a:r>
                        <a:rPr lang="en-US" altLang="ko-KR" dirty="0" smtClean="0"/>
                        <a:t>Frequency</a:t>
                      </a:r>
                      <a:endParaRPr lang="en-US" altLang="ko-KR" baseline="0" dirty="0" smtClean="0"/>
                    </a:p>
                    <a:p>
                      <a:pPr algn="ctr" latinLnBrk="1"/>
                      <a:r>
                        <a:rPr lang="en-US" altLang="ko-KR" baseline="0" dirty="0" smtClean="0"/>
                        <a:t>(HZ)</a:t>
                      </a:r>
                    </a:p>
                  </a:txBody>
                  <a:tcPr anchor="ctr"/>
                </a:tc>
                <a:extLst>
                  <a:ext uri="{0D108BD9-81ED-4DB2-BD59-A6C34878D82A}">
                    <a16:rowId xmlns:a16="http://schemas.microsoft.com/office/drawing/2014/main" val="2553179639"/>
                  </a:ext>
                </a:extLst>
              </a:tr>
              <a:tr h="370840">
                <a:tc>
                  <a:txBody>
                    <a:bodyPr/>
                    <a:lstStyle/>
                    <a:p>
                      <a:pPr algn="ctr" latinLnBrk="1"/>
                      <a:r>
                        <a:rPr lang="en-US" altLang="ko-KR" dirty="0" smtClean="0"/>
                        <a:t>Telangiectasia</a:t>
                      </a:r>
                      <a:endParaRPr lang="ko-KR" altLang="en-US" dirty="0"/>
                    </a:p>
                  </a:txBody>
                  <a:tcPr anchor="ctr"/>
                </a:tc>
                <a:tc>
                  <a:txBody>
                    <a:bodyPr/>
                    <a:lstStyle/>
                    <a:p>
                      <a:pPr algn="ctr" latinLnBrk="1"/>
                      <a:r>
                        <a:rPr lang="en-US" altLang="ko-KR" dirty="0" smtClean="0"/>
                        <a:t>2 ~ 3mm</a:t>
                      </a:r>
                      <a:endParaRPr lang="ko-KR" altLang="en-US" dirty="0"/>
                    </a:p>
                  </a:txBody>
                  <a:tcPr anchor="ctr"/>
                </a:tc>
                <a:tc>
                  <a:txBody>
                    <a:bodyPr/>
                    <a:lstStyle/>
                    <a:p>
                      <a:pPr algn="ctr" latinLnBrk="1"/>
                      <a:r>
                        <a:rPr lang="en-US" altLang="ko-KR" dirty="0" smtClean="0"/>
                        <a:t>5</a:t>
                      </a:r>
                      <a:endParaRPr lang="ko-KR" altLang="en-US" dirty="0"/>
                    </a:p>
                  </a:txBody>
                  <a:tcPr anchor="ctr"/>
                </a:tc>
                <a:tc>
                  <a:txBody>
                    <a:bodyPr/>
                    <a:lstStyle/>
                    <a:p>
                      <a:pPr algn="ctr" latinLnBrk="1"/>
                      <a:r>
                        <a:rPr lang="en-US" altLang="ko-KR" dirty="0" smtClean="0"/>
                        <a:t>180 ~ 200J</a:t>
                      </a:r>
                      <a:endParaRPr lang="ko-KR" altLang="en-US" dirty="0"/>
                    </a:p>
                  </a:txBody>
                  <a:tcPr anchor="ctr"/>
                </a:tc>
                <a:tc>
                  <a:txBody>
                    <a:bodyPr/>
                    <a:lstStyle/>
                    <a:p>
                      <a:pPr algn="ctr" latinLnBrk="1"/>
                      <a:r>
                        <a:rPr lang="en-US" altLang="ko-KR" dirty="0" smtClean="0"/>
                        <a:t> 1HZ</a:t>
                      </a:r>
                      <a:endParaRPr lang="ko-KR" altLang="en-US" dirty="0"/>
                    </a:p>
                  </a:txBody>
                  <a:tcPr anchor="ctr"/>
                </a:tc>
                <a:extLst>
                  <a:ext uri="{0D108BD9-81ED-4DB2-BD59-A6C34878D82A}">
                    <a16:rowId xmlns:a16="http://schemas.microsoft.com/office/drawing/2014/main" val="3144798526"/>
                  </a:ext>
                </a:extLst>
              </a:tr>
              <a:tr h="370840">
                <a:tc>
                  <a:txBody>
                    <a:bodyPr/>
                    <a:lstStyle/>
                    <a:p>
                      <a:pPr algn="ctr" latinLnBrk="1"/>
                      <a:r>
                        <a:rPr lang="en-US" altLang="ko-KR" dirty="0" smtClean="0"/>
                        <a:t>Thin blood vessel</a:t>
                      </a:r>
                    </a:p>
                  </a:txBody>
                  <a:tcPr anchor="ctr"/>
                </a:tc>
                <a:tc>
                  <a:txBody>
                    <a:bodyPr/>
                    <a:lstStyle/>
                    <a:p>
                      <a:pPr algn="ctr" latinLnBrk="1"/>
                      <a:r>
                        <a:rPr lang="en-US" altLang="ko-KR" dirty="0" smtClean="0"/>
                        <a:t>3</a:t>
                      </a:r>
                      <a:r>
                        <a:rPr lang="en-US" altLang="ko-KR" baseline="0" dirty="0" smtClean="0"/>
                        <a:t> ~ 4mm</a:t>
                      </a:r>
                      <a:endParaRPr lang="ko-KR" altLang="en-US" dirty="0"/>
                    </a:p>
                  </a:txBody>
                  <a:tcPr anchor="ctr"/>
                </a:tc>
                <a:tc>
                  <a:txBody>
                    <a:bodyPr/>
                    <a:lstStyle/>
                    <a:p>
                      <a:pPr algn="ctr" latinLnBrk="1"/>
                      <a:r>
                        <a:rPr lang="en-US" altLang="ko-KR" dirty="0" smtClean="0"/>
                        <a:t>1 ~ 5</a:t>
                      </a:r>
                      <a:endParaRPr lang="ko-KR" altLang="en-US" dirty="0"/>
                    </a:p>
                  </a:txBody>
                  <a:tcPr anchor="ctr"/>
                </a:tc>
                <a:tc>
                  <a:txBody>
                    <a:bodyPr/>
                    <a:lstStyle/>
                    <a:p>
                      <a:pPr algn="ctr" latinLnBrk="1"/>
                      <a:r>
                        <a:rPr lang="en-US" altLang="ko-KR" dirty="0" smtClean="0"/>
                        <a:t>100 ~ 200J</a:t>
                      </a:r>
                      <a:endParaRPr lang="ko-KR" altLang="en-US" dirty="0"/>
                    </a:p>
                  </a:txBody>
                  <a:tcPr anchor="ctr"/>
                </a:tc>
                <a:tc>
                  <a:txBody>
                    <a:bodyPr/>
                    <a:lstStyle/>
                    <a:p>
                      <a:pPr algn="ctr" latinLnBrk="1"/>
                      <a:r>
                        <a:rPr lang="en-US" altLang="ko-KR" dirty="0" smtClean="0"/>
                        <a:t> 1HZ</a:t>
                      </a:r>
                      <a:endParaRPr lang="ko-KR" altLang="en-US" dirty="0"/>
                    </a:p>
                  </a:txBody>
                  <a:tcPr anchor="ctr"/>
                </a:tc>
                <a:extLst>
                  <a:ext uri="{0D108BD9-81ED-4DB2-BD59-A6C34878D82A}">
                    <a16:rowId xmlns:a16="http://schemas.microsoft.com/office/drawing/2014/main" val="1696828461"/>
                  </a:ext>
                </a:extLst>
              </a:tr>
              <a:tr h="370840">
                <a:tc>
                  <a:txBody>
                    <a:bodyPr/>
                    <a:lstStyle/>
                    <a:p>
                      <a:pPr algn="ctr" latinLnBrk="1"/>
                      <a:r>
                        <a:rPr lang="en-US" altLang="ko-KR" dirty="0" smtClean="0"/>
                        <a:t>Flush,</a:t>
                      </a:r>
                      <a:r>
                        <a:rPr lang="en-US" altLang="ko-KR" baseline="0" dirty="0" smtClean="0"/>
                        <a:t> Acne</a:t>
                      </a:r>
                      <a:endParaRPr lang="ko-KR" altLang="en-US" dirty="0"/>
                    </a:p>
                  </a:txBody>
                  <a:tcPr anchor="ctr"/>
                </a:tc>
                <a:tc>
                  <a:txBody>
                    <a:bodyPr/>
                    <a:lstStyle/>
                    <a:p>
                      <a:pPr algn="ctr" latinLnBrk="1"/>
                      <a:r>
                        <a:rPr lang="en-US" altLang="ko-KR" dirty="0" smtClean="0"/>
                        <a:t>5mm</a:t>
                      </a:r>
                      <a:endParaRPr lang="ko-KR" altLang="en-US" dirty="0"/>
                    </a:p>
                  </a:txBody>
                  <a:tcPr anchor="ctr"/>
                </a:tc>
                <a:tc>
                  <a:txBody>
                    <a:bodyPr/>
                    <a:lstStyle/>
                    <a:p>
                      <a:pPr algn="ctr" latinLnBrk="1"/>
                      <a:r>
                        <a:rPr lang="en-US" altLang="ko-KR" dirty="0" smtClean="0"/>
                        <a:t>0.5</a:t>
                      </a:r>
                      <a:endParaRPr lang="ko-KR" altLang="en-US" dirty="0"/>
                    </a:p>
                  </a:txBody>
                  <a:tcPr anchor="ctr"/>
                </a:tc>
                <a:tc>
                  <a:txBody>
                    <a:bodyPr/>
                    <a:lstStyle/>
                    <a:p>
                      <a:pPr algn="ctr" latinLnBrk="1"/>
                      <a:r>
                        <a:rPr lang="en-US" altLang="ko-KR" dirty="0" smtClean="0"/>
                        <a:t>10 ~ 15J</a:t>
                      </a:r>
                      <a:endParaRPr lang="ko-KR" altLang="en-US" dirty="0"/>
                    </a:p>
                  </a:txBody>
                  <a:tcPr anchor="ctr"/>
                </a:tc>
                <a:tc>
                  <a:txBody>
                    <a:bodyPr/>
                    <a:lstStyle/>
                    <a:p>
                      <a:pPr algn="ctr" latinLnBrk="1"/>
                      <a:r>
                        <a:rPr lang="en-US" altLang="ko-KR" dirty="0" smtClean="0"/>
                        <a:t> 5 ~ 10HZ</a:t>
                      </a:r>
                      <a:endParaRPr lang="ko-KR" altLang="en-US" dirty="0"/>
                    </a:p>
                  </a:txBody>
                  <a:tcPr anchor="ctr"/>
                </a:tc>
                <a:extLst>
                  <a:ext uri="{0D108BD9-81ED-4DB2-BD59-A6C34878D82A}">
                    <a16:rowId xmlns:a16="http://schemas.microsoft.com/office/drawing/2014/main" val="3034376953"/>
                  </a:ext>
                </a:extLst>
              </a:tr>
              <a:tr h="370840">
                <a:tc>
                  <a:txBody>
                    <a:bodyPr/>
                    <a:lstStyle/>
                    <a:p>
                      <a:pPr algn="ctr" latinLnBrk="1"/>
                      <a:r>
                        <a:rPr lang="en-US" altLang="ko-KR" b="1" dirty="0" smtClean="0"/>
                        <a:t>Genesis</a:t>
                      </a:r>
                      <a:endParaRPr lang="ko-KR" altLang="en-US" b="1" dirty="0"/>
                    </a:p>
                  </a:txBody>
                  <a:tcPr anchor="ctr"/>
                </a:tc>
                <a:tc>
                  <a:txBody>
                    <a:bodyPr/>
                    <a:lstStyle/>
                    <a:p>
                      <a:pPr algn="ctr" latinLnBrk="1"/>
                      <a:r>
                        <a:rPr lang="en-US" altLang="ko-KR" b="1" dirty="0" smtClean="0"/>
                        <a:t>7mm</a:t>
                      </a:r>
                      <a:endParaRPr lang="ko-KR" altLang="en-US" b="1" dirty="0"/>
                    </a:p>
                  </a:txBody>
                  <a:tcPr anchor="ctr"/>
                </a:tc>
                <a:tc>
                  <a:txBody>
                    <a:bodyPr/>
                    <a:lstStyle/>
                    <a:p>
                      <a:pPr algn="ctr" latinLnBrk="1"/>
                      <a:r>
                        <a:rPr lang="en-US" altLang="ko-KR" b="1" dirty="0" smtClean="0"/>
                        <a:t>0.3</a:t>
                      </a:r>
                      <a:endParaRPr lang="ko-KR" altLang="en-US" b="1" dirty="0"/>
                    </a:p>
                  </a:txBody>
                  <a:tcPr anchor="ctr"/>
                </a:tc>
                <a:tc>
                  <a:txBody>
                    <a:bodyPr/>
                    <a:lstStyle/>
                    <a:p>
                      <a:pPr algn="ctr" latinLnBrk="1"/>
                      <a:r>
                        <a:rPr lang="en-US" altLang="ko-KR" b="1" dirty="0" smtClean="0"/>
                        <a:t>7.8J</a:t>
                      </a:r>
                      <a:endParaRPr lang="ko-KR" altLang="en-US" b="1" dirty="0"/>
                    </a:p>
                  </a:txBody>
                  <a:tcPr anchor="ctr"/>
                </a:tc>
                <a:tc>
                  <a:txBody>
                    <a:bodyPr/>
                    <a:lstStyle/>
                    <a:p>
                      <a:pPr algn="ctr" latinLnBrk="1"/>
                      <a:r>
                        <a:rPr lang="en-US" altLang="ko-KR" b="1" dirty="0" smtClean="0"/>
                        <a:t>10HZ</a:t>
                      </a:r>
                      <a:endParaRPr lang="ko-KR" altLang="en-US" b="1" dirty="0"/>
                    </a:p>
                  </a:txBody>
                  <a:tcPr anchor="ctr"/>
                </a:tc>
                <a:extLst>
                  <a:ext uri="{0D108BD9-81ED-4DB2-BD59-A6C34878D82A}">
                    <a16:rowId xmlns:a16="http://schemas.microsoft.com/office/drawing/2014/main" val="4221534328"/>
                  </a:ext>
                </a:extLst>
              </a:tr>
            </a:tbl>
          </a:graphicData>
        </a:graphic>
      </p:graphicFrame>
    </p:spTree>
    <p:extLst>
      <p:ext uri="{BB962C8B-B14F-4D97-AF65-F5344CB8AC3E}">
        <p14:creationId xmlns:p14="http://schemas.microsoft.com/office/powerpoint/2010/main" val="2909668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19959" y="848413"/>
            <a:ext cx="6096000" cy="923330"/>
          </a:xfrm>
          <a:prstGeom prst="rect">
            <a:avLst/>
          </a:prstGeom>
        </p:spPr>
        <p:txBody>
          <a:bodyPr>
            <a:spAutoFit/>
          </a:bodyPr>
          <a:lstStyle/>
          <a:p>
            <a:r>
              <a:rPr lang="en-US" altLang="ko-KR" b="1" dirty="0" err="1">
                <a:solidFill>
                  <a:srgbClr val="5F6368"/>
                </a:solidFill>
                <a:latin typeface="Apple SD Gothic Neo"/>
              </a:rPr>
              <a:t>Melasma</a:t>
            </a:r>
            <a:r>
              <a:rPr lang="en-US" altLang="ko-KR" dirty="0">
                <a:solidFill>
                  <a:srgbClr val="4D5156"/>
                </a:solidFill>
                <a:latin typeface="Apple SD Gothic Neo"/>
              </a:rPr>
              <a:t> is a facial hyperpigmentation resulting from the stimulation of melanocytes by endogenous or exogenous estrogen. </a:t>
            </a:r>
            <a:endParaRPr lang="ko-KR" altLang="en-US" dirty="0"/>
          </a:p>
        </p:txBody>
      </p:sp>
      <p:pic>
        <p:nvPicPr>
          <p:cNvPr id="3" name="그림 2"/>
          <p:cNvPicPr>
            <a:picLocks noChangeAspect="1"/>
          </p:cNvPicPr>
          <p:nvPr/>
        </p:nvPicPr>
        <p:blipFill>
          <a:blip r:embed="rId2"/>
          <a:stretch>
            <a:fillRect/>
          </a:stretch>
        </p:blipFill>
        <p:spPr>
          <a:xfrm>
            <a:off x="2116404" y="1900826"/>
            <a:ext cx="7489510" cy="4207743"/>
          </a:xfrm>
          <a:prstGeom prst="rect">
            <a:avLst/>
          </a:prstGeom>
        </p:spPr>
      </p:pic>
      <p:sp>
        <p:nvSpPr>
          <p:cNvPr id="4" name="TextBox 3"/>
          <p:cNvSpPr txBox="1"/>
          <p:nvPr/>
        </p:nvSpPr>
        <p:spPr>
          <a:xfrm>
            <a:off x="96253" y="82951"/>
            <a:ext cx="7567739"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a:t>
            </a:r>
            <a:r>
              <a:rPr lang="en-US" altLang="ko-KR" b="1" dirty="0" err="1" smtClean="0">
                <a:latin typeface="Calibri" panose="020F0502020204030204" pitchFamily="34" charset="0"/>
                <a:cs typeface="Calibri" panose="020F0502020204030204" pitchFamily="34" charset="0"/>
              </a:rPr>
              <a:t>Melasma</a:t>
            </a:r>
            <a:r>
              <a:rPr lang="en-US" altLang="ko-KR" b="1" dirty="0" smtClean="0">
                <a:latin typeface="Calibri" panose="020F0502020204030204" pitchFamily="34" charset="0"/>
                <a:cs typeface="Calibri" panose="020F0502020204030204" pitchFamily="34" charset="0"/>
              </a:rPr>
              <a:t> care</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8663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Epidermal </a:t>
            </a:r>
            <a:r>
              <a:rPr lang="en-US" altLang="ko-KR" b="1" dirty="0" err="1" smtClean="0">
                <a:latin typeface="Calibri" panose="020F0502020204030204" pitchFamily="34" charset="0"/>
                <a:cs typeface="Calibri" panose="020F0502020204030204" pitchFamily="34" charset="0"/>
              </a:rPr>
              <a:t>melasma</a:t>
            </a:r>
            <a:r>
              <a:rPr lang="en-US" altLang="ko-KR" b="1" dirty="0" smtClean="0">
                <a:latin typeface="Calibri" panose="020F0502020204030204" pitchFamily="34" charset="0"/>
                <a:cs typeface="Calibri" panose="020F0502020204030204" pitchFamily="34" charset="0"/>
              </a:rPr>
              <a:t> - Toning </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69681" y="680030"/>
            <a:ext cx="5646656" cy="369332"/>
          </a:xfrm>
          <a:prstGeom prst="rect">
            <a:avLst/>
          </a:prstGeom>
          <a:noFill/>
        </p:spPr>
        <p:txBody>
          <a:bodyPr wrap="square" rtlCol="0">
            <a:spAutoFit/>
          </a:bodyPr>
          <a:lstStyle/>
          <a:p>
            <a:r>
              <a:rPr lang="en-US" altLang="ko-KR" dirty="0" smtClean="0"/>
              <a:t>0.99 ~ 1.04 J/cm² </a:t>
            </a:r>
          </a:p>
        </p:txBody>
      </p:sp>
      <p:pic>
        <p:nvPicPr>
          <p:cNvPr id="6" name="그림 5"/>
          <p:cNvPicPr>
            <a:picLocks noChangeAspect="1"/>
          </p:cNvPicPr>
          <p:nvPr/>
        </p:nvPicPr>
        <p:blipFill rotWithShape="1">
          <a:blip r:embed="rId2"/>
          <a:srcRect l="2964" t="1928" r="3971"/>
          <a:stretch/>
        </p:blipFill>
        <p:spPr>
          <a:xfrm>
            <a:off x="273376" y="2167878"/>
            <a:ext cx="6900420" cy="3559194"/>
          </a:xfrm>
          <a:prstGeom prst="rect">
            <a:avLst/>
          </a:prstGeom>
        </p:spPr>
      </p:pic>
      <p:pic>
        <p:nvPicPr>
          <p:cNvPr id="7" name="그림 6"/>
          <p:cNvPicPr>
            <a:picLocks noChangeAspect="1"/>
          </p:cNvPicPr>
          <p:nvPr/>
        </p:nvPicPr>
        <p:blipFill>
          <a:blip r:embed="rId3"/>
          <a:stretch>
            <a:fillRect/>
          </a:stretch>
        </p:blipFill>
        <p:spPr>
          <a:xfrm>
            <a:off x="7515963" y="1603360"/>
            <a:ext cx="4676037" cy="4688230"/>
          </a:xfrm>
          <a:prstGeom prst="rect">
            <a:avLst/>
          </a:prstGeom>
        </p:spPr>
      </p:pic>
    </p:spTree>
    <p:extLst>
      <p:ext uri="{BB962C8B-B14F-4D97-AF65-F5344CB8AC3E}">
        <p14:creationId xmlns:p14="http://schemas.microsoft.com/office/powerpoint/2010/main" val="3189292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47"/>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Dermal </a:t>
            </a:r>
            <a:r>
              <a:rPr lang="en-US" altLang="ko-KR" b="1" dirty="0" err="1" smtClean="0">
                <a:latin typeface="Calibri" panose="020F0502020204030204" pitchFamily="34" charset="0"/>
                <a:cs typeface="Calibri" panose="020F0502020204030204" pitchFamily="34" charset="0"/>
              </a:rPr>
              <a:t>melasma</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232651" y="475459"/>
            <a:ext cx="8210747" cy="369332"/>
          </a:xfrm>
          <a:prstGeom prst="rect">
            <a:avLst/>
          </a:prstGeom>
          <a:noFill/>
        </p:spPr>
        <p:txBody>
          <a:bodyPr wrap="square" rtlCol="0">
            <a:spAutoFit/>
          </a:bodyPr>
          <a:lstStyle/>
          <a:p>
            <a:r>
              <a:rPr lang="en-US" altLang="ko-KR" dirty="0" smtClean="0"/>
              <a:t>Treating difficult </a:t>
            </a:r>
            <a:r>
              <a:rPr lang="en-US" altLang="ko-KR" dirty="0" err="1" smtClean="0"/>
              <a:t>melasma</a:t>
            </a:r>
            <a:r>
              <a:rPr lang="en-US" altLang="ko-KR" dirty="0" smtClean="0"/>
              <a:t> case</a:t>
            </a:r>
            <a:endParaRPr lang="ko-KR" altLang="en-US" dirty="0"/>
          </a:p>
        </p:txBody>
      </p:sp>
      <p:sp>
        <p:nvSpPr>
          <p:cNvPr id="4" name="TextBox 3"/>
          <p:cNvSpPr txBox="1"/>
          <p:nvPr/>
        </p:nvSpPr>
        <p:spPr>
          <a:xfrm>
            <a:off x="521129" y="907442"/>
            <a:ext cx="11180191" cy="923330"/>
          </a:xfrm>
          <a:prstGeom prst="rect">
            <a:avLst/>
          </a:prstGeom>
          <a:noFill/>
        </p:spPr>
        <p:txBody>
          <a:bodyPr wrap="square" rtlCol="0">
            <a:spAutoFit/>
          </a:bodyPr>
          <a:lstStyle/>
          <a:p>
            <a:r>
              <a:rPr lang="en-US" altLang="ko-KR" dirty="0" smtClean="0"/>
              <a:t>Dermal </a:t>
            </a:r>
            <a:r>
              <a:rPr lang="en-US" altLang="ko-KR" dirty="0" err="1" smtClean="0"/>
              <a:t>melasma</a:t>
            </a:r>
            <a:r>
              <a:rPr lang="en-US" altLang="ko-KR" dirty="0" smtClean="0"/>
              <a:t> which is still remained after 10 sessions of toning</a:t>
            </a:r>
          </a:p>
          <a:p>
            <a:r>
              <a:rPr lang="en-US" altLang="ko-KR" dirty="0" smtClean="0"/>
              <a:t>With the purpose of treat </a:t>
            </a:r>
            <a:r>
              <a:rPr lang="en-US" altLang="ko-KR" dirty="0" err="1" smtClean="0"/>
              <a:t>melasma</a:t>
            </a:r>
            <a:r>
              <a:rPr lang="en-US" altLang="ko-KR" dirty="0" smtClean="0"/>
              <a:t> in dermis, if you increase energy, the epidermis react first in the epidermis so it may arise </a:t>
            </a:r>
            <a:r>
              <a:rPr lang="en-US" altLang="ko-KR" dirty="0" err="1" smtClean="0"/>
              <a:t>pethecia</a:t>
            </a:r>
            <a:r>
              <a:rPr lang="en-US" altLang="ko-KR" dirty="0" smtClean="0"/>
              <a:t>.  </a:t>
            </a:r>
            <a:endParaRPr lang="ko-KR" altLang="en-US" dirty="0"/>
          </a:p>
        </p:txBody>
      </p:sp>
      <p:pic>
        <p:nvPicPr>
          <p:cNvPr id="18" name="그림 17"/>
          <p:cNvPicPr>
            <a:picLocks noChangeAspect="1"/>
          </p:cNvPicPr>
          <p:nvPr/>
        </p:nvPicPr>
        <p:blipFill rotWithShape="1">
          <a:blip r:embed="rId2"/>
          <a:srcRect l="2863" r="4079"/>
          <a:stretch/>
        </p:blipFill>
        <p:spPr>
          <a:xfrm>
            <a:off x="5486400" y="2045120"/>
            <a:ext cx="2780907" cy="4682591"/>
          </a:xfrm>
          <a:prstGeom prst="rect">
            <a:avLst/>
          </a:prstGeom>
        </p:spPr>
      </p:pic>
      <p:sp>
        <p:nvSpPr>
          <p:cNvPr id="21" name="TextBox 20"/>
          <p:cNvSpPr txBox="1"/>
          <p:nvPr/>
        </p:nvSpPr>
        <p:spPr>
          <a:xfrm>
            <a:off x="521129" y="3685036"/>
            <a:ext cx="1168925" cy="646331"/>
          </a:xfrm>
          <a:prstGeom prst="rect">
            <a:avLst/>
          </a:prstGeom>
          <a:noFill/>
        </p:spPr>
        <p:txBody>
          <a:bodyPr wrap="square" rtlCol="0">
            <a:spAutoFit/>
          </a:bodyPr>
          <a:lstStyle/>
          <a:p>
            <a:r>
              <a:rPr lang="en-US" altLang="ko-KR" dirty="0" smtClean="0"/>
              <a:t>Dermal </a:t>
            </a:r>
            <a:r>
              <a:rPr lang="en-US" altLang="ko-KR" dirty="0" err="1" smtClean="0"/>
              <a:t>melasma</a:t>
            </a:r>
            <a:endParaRPr lang="ko-KR" altLang="en-US" dirty="0"/>
          </a:p>
        </p:txBody>
      </p:sp>
      <p:sp>
        <p:nvSpPr>
          <p:cNvPr id="22" name="TextBox 21"/>
          <p:cNvSpPr txBox="1"/>
          <p:nvPr/>
        </p:nvSpPr>
        <p:spPr>
          <a:xfrm>
            <a:off x="8443398" y="3740084"/>
            <a:ext cx="1718697" cy="646331"/>
          </a:xfrm>
          <a:prstGeom prst="rect">
            <a:avLst/>
          </a:prstGeom>
          <a:noFill/>
        </p:spPr>
        <p:txBody>
          <a:bodyPr wrap="square" rtlCol="0">
            <a:spAutoFit/>
          </a:bodyPr>
          <a:lstStyle/>
          <a:p>
            <a:r>
              <a:rPr lang="en-US" altLang="ko-KR" dirty="0" smtClean="0"/>
              <a:t>Epidermal </a:t>
            </a:r>
            <a:r>
              <a:rPr lang="en-US" altLang="ko-KR" dirty="0" err="1" smtClean="0"/>
              <a:t>melasma</a:t>
            </a:r>
            <a:endParaRPr lang="ko-KR" altLang="en-US" dirty="0"/>
          </a:p>
        </p:txBody>
      </p:sp>
      <p:pic>
        <p:nvPicPr>
          <p:cNvPr id="5" name="그림 4"/>
          <p:cNvPicPr>
            <a:picLocks noChangeAspect="1"/>
          </p:cNvPicPr>
          <p:nvPr/>
        </p:nvPicPr>
        <p:blipFill>
          <a:blip r:embed="rId3"/>
          <a:stretch>
            <a:fillRect/>
          </a:stretch>
        </p:blipFill>
        <p:spPr>
          <a:xfrm rot="5400000">
            <a:off x="2247269" y="1762976"/>
            <a:ext cx="2188702" cy="2752990"/>
          </a:xfrm>
          <a:prstGeom prst="rect">
            <a:avLst/>
          </a:prstGeom>
        </p:spPr>
      </p:pic>
      <p:pic>
        <p:nvPicPr>
          <p:cNvPr id="6" name="그림 5"/>
          <p:cNvPicPr>
            <a:picLocks noChangeAspect="1"/>
          </p:cNvPicPr>
          <p:nvPr/>
        </p:nvPicPr>
        <p:blipFill rotWithShape="1">
          <a:blip r:embed="rId4" cstate="print">
            <a:extLst>
              <a:ext uri="{28A0092B-C50C-407E-A947-70E740481C1C}">
                <a14:useLocalDpi xmlns:a14="http://schemas.microsoft.com/office/drawing/2010/main" val="0"/>
              </a:ext>
            </a:extLst>
          </a:blip>
          <a:srcRect b="4494"/>
          <a:stretch/>
        </p:blipFill>
        <p:spPr>
          <a:xfrm>
            <a:off x="1866144" y="4331367"/>
            <a:ext cx="2950953" cy="2229063"/>
          </a:xfrm>
          <a:prstGeom prst="rect">
            <a:avLst/>
          </a:prstGeom>
        </p:spPr>
      </p:pic>
    </p:spTree>
    <p:extLst>
      <p:ext uri="{BB962C8B-B14F-4D97-AF65-F5344CB8AC3E}">
        <p14:creationId xmlns:p14="http://schemas.microsoft.com/office/powerpoint/2010/main" val="3529956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r="61259"/>
          <a:stretch/>
        </p:blipFill>
        <p:spPr>
          <a:xfrm>
            <a:off x="2561428" y="1951455"/>
            <a:ext cx="4433262" cy="4395597"/>
          </a:xfrm>
          <a:prstGeom prst="rect">
            <a:avLst/>
          </a:prstGeom>
        </p:spPr>
      </p:pic>
      <p:pic>
        <p:nvPicPr>
          <p:cNvPr id="4" name="그림 3"/>
          <p:cNvPicPr>
            <a:picLocks noChangeAspect="1"/>
          </p:cNvPicPr>
          <p:nvPr/>
        </p:nvPicPr>
        <p:blipFill rotWithShape="1">
          <a:blip r:embed="rId3"/>
          <a:srcRect l="1301" b="7450"/>
          <a:stretch/>
        </p:blipFill>
        <p:spPr>
          <a:xfrm>
            <a:off x="6994690" y="548428"/>
            <a:ext cx="4251490" cy="3600825"/>
          </a:xfrm>
          <a:prstGeom prst="rect">
            <a:avLst/>
          </a:prstGeom>
        </p:spPr>
      </p:pic>
      <p:sp>
        <p:nvSpPr>
          <p:cNvPr id="5" name="직사각형 4"/>
          <p:cNvSpPr/>
          <p:nvPr/>
        </p:nvSpPr>
        <p:spPr>
          <a:xfrm>
            <a:off x="3233394" y="3157979"/>
            <a:ext cx="3883843" cy="14705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0" y="-1047"/>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Melanin is generated from melanocytes in epidermis</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1988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414462" y="1776412"/>
            <a:ext cx="9363075" cy="3305175"/>
          </a:xfrm>
          <a:prstGeom prst="rect">
            <a:avLst/>
          </a:prstGeom>
        </p:spPr>
      </p:pic>
      <p:sp>
        <p:nvSpPr>
          <p:cNvPr id="3" name="TextBox 2"/>
          <p:cNvSpPr txBox="1"/>
          <p:nvPr/>
        </p:nvSpPr>
        <p:spPr>
          <a:xfrm>
            <a:off x="0" y="-1047"/>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The location of </a:t>
            </a:r>
            <a:r>
              <a:rPr lang="en-US" altLang="ko-KR" b="1" dirty="0" err="1" smtClean="0">
                <a:latin typeface="Calibri" panose="020F0502020204030204" pitchFamily="34" charset="0"/>
                <a:cs typeface="Calibri" panose="020F0502020204030204" pitchFamily="34" charset="0"/>
              </a:rPr>
              <a:t>melasma</a:t>
            </a:r>
            <a:endParaRPr lang="ko-KR" altLang="en-US" b="1" dirty="0">
              <a:latin typeface="Calibri" panose="020F0502020204030204" pitchFamily="34" charset="0"/>
              <a:cs typeface="Calibri" panose="020F0502020204030204" pitchFamily="34" charset="0"/>
            </a:endParaRPr>
          </a:p>
        </p:txBody>
      </p:sp>
      <p:sp>
        <p:nvSpPr>
          <p:cNvPr id="5" name="TextBox 4">
            <a:hlinkClick r:id="rId3" action="ppaction://hlinksldjump"/>
          </p:cNvPr>
          <p:cNvSpPr txBox="1"/>
          <p:nvPr/>
        </p:nvSpPr>
        <p:spPr>
          <a:xfrm>
            <a:off x="3392366" y="5693788"/>
            <a:ext cx="4893795" cy="369332"/>
          </a:xfrm>
          <a:prstGeom prst="rect">
            <a:avLst/>
          </a:prstGeom>
          <a:noFill/>
        </p:spPr>
        <p:txBody>
          <a:bodyPr wrap="square" rtlCol="0">
            <a:spAutoFit/>
          </a:bodyPr>
          <a:lstStyle/>
          <a:p>
            <a:r>
              <a:rPr lang="en-US" altLang="ko-KR"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deeply 1064nm is able to reach in the skin?</a:t>
            </a:r>
            <a:endParaRPr lang="ko-KR" alt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8002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191968" y="2144314"/>
            <a:ext cx="5314207" cy="3542805"/>
          </a:xfrm>
          <a:prstGeom prst="rect">
            <a:avLst/>
          </a:prstGeom>
        </p:spPr>
      </p:pic>
      <p:sp>
        <p:nvSpPr>
          <p:cNvPr id="3" name="TextBox 2"/>
          <p:cNvSpPr txBox="1"/>
          <p:nvPr/>
        </p:nvSpPr>
        <p:spPr>
          <a:xfrm>
            <a:off x="4081150" y="480046"/>
            <a:ext cx="2083324" cy="1477328"/>
          </a:xfrm>
          <a:prstGeom prst="rect">
            <a:avLst/>
          </a:prstGeom>
          <a:noFill/>
        </p:spPr>
        <p:txBody>
          <a:bodyPr wrap="square" rtlCol="0">
            <a:spAutoFit/>
          </a:bodyPr>
          <a:lstStyle/>
          <a:p>
            <a:pPr algn="ctr"/>
            <a:r>
              <a:rPr lang="en-US" altLang="ko-KR" dirty="0" smtClean="0"/>
              <a:t>Energy mainly acts with </a:t>
            </a:r>
            <a:r>
              <a:rPr lang="en-US" altLang="ko-KR" dirty="0" err="1" smtClean="0"/>
              <a:t>melanine</a:t>
            </a:r>
            <a:r>
              <a:rPr lang="en-US" altLang="ko-KR" dirty="0" smtClean="0"/>
              <a:t> and hemoglobin </a:t>
            </a:r>
          </a:p>
          <a:p>
            <a:pPr algn="ctr"/>
            <a:r>
              <a:rPr lang="en-US" altLang="ko-KR" dirty="0"/>
              <a:t>i</a:t>
            </a:r>
            <a:r>
              <a:rPr lang="en-US" altLang="ko-KR" dirty="0" smtClean="0"/>
              <a:t>n epidermis</a:t>
            </a:r>
            <a:endParaRPr lang="ko-KR" altLang="en-US" dirty="0"/>
          </a:p>
        </p:txBody>
      </p:sp>
      <p:sp>
        <p:nvSpPr>
          <p:cNvPr id="4" name="오른쪽 화살표 3"/>
          <p:cNvSpPr/>
          <p:nvPr/>
        </p:nvSpPr>
        <p:spPr>
          <a:xfrm>
            <a:off x="3186261" y="1096162"/>
            <a:ext cx="650450" cy="24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1102937" y="593056"/>
            <a:ext cx="2083324" cy="923330"/>
          </a:xfrm>
          <a:prstGeom prst="rect">
            <a:avLst/>
          </a:prstGeom>
          <a:noFill/>
        </p:spPr>
        <p:txBody>
          <a:bodyPr wrap="square" rtlCol="0">
            <a:spAutoFit/>
          </a:bodyPr>
          <a:lstStyle/>
          <a:p>
            <a:r>
              <a:rPr lang="en-US" altLang="ko-KR" dirty="0" smtClean="0"/>
              <a:t>         If</a:t>
            </a:r>
          </a:p>
          <a:p>
            <a:r>
              <a:rPr lang="en-US" altLang="ko-KR" dirty="0" smtClean="0"/>
              <a:t>Increase energy</a:t>
            </a:r>
          </a:p>
          <a:p>
            <a:r>
              <a:rPr lang="en-US" altLang="ko-KR" dirty="0"/>
              <a:t>w</a:t>
            </a:r>
            <a:r>
              <a:rPr lang="en-US" altLang="ko-KR" dirty="0" smtClean="0"/>
              <a:t>ith single </a:t>
            </a:r>
            <a:r>
              <a:rPr lang="en-US" altLang="ko-KR" dirty="0" err="1" smtClean="0"/>
              <a:t>Pluse</a:t>
            </a:r>
            <a:r>
              <a:rPr lang="en-US" altLang="ko-KR" dirty="0" smtClean="0"/>
              <a:t> </a:t>
            </a:r>
            <a:endParaRPr lang="ko-KR" altLang="en-US" dirty="0"/>
          </a:p>
        </p:txBody>
      </p:sp>
      <p:pic>
        <p:nvPicPr>
          <p:cNvPr id="6" name="그림 5"/>
          <p:cNvPicPr>
            <a:picLocks noChangeAspect="1"/>
          </p:cNvPicPr>
          <p:nvPr/>
        </p:nvPicPr>
        <p:blipFill>
          <a:blip r:embed="rId3"/>
          <a:stretch>
            <a:fillRect/>
          </a:stretch>
        </p:blipFill>
        <p:spPr>
          <a:xfrm>
            <a:off x="6142556" y="1054722"/>
            <a:ext cx="670618" cy="286537"/>
          </a:xfrm>
          <a:prstGeom prst="rect">
            <a:avLst/>
          </a:prstGeom>
        </p:spPr>
      </p:pic>
      <p:sp>
        <p:nvSpPr>
          <p:cNvPr id="7" name="TextBox 6"/>
          <p:cNvSpPr txBox="1"/>
          <p:nvPr/>
        </p:nvSpPr>
        <p:spPr>
          <a:xfrm>
            <a:off x="6666401" y="731556"/>
            <a:ext cx="2083324" cy="646331"/>
          </a:xfrm>
          <a:prstGeom prst="rect">
            <a:avLst/>
          </a:prstGeom>
          <a:noFill/>
        </p:spPr>
        <p:txBody>
          <a:bodyPr wrap="square" rtlCol="0">
            <a:spAutoFit/>
          </a:bodyPr>
          <a:lstStyle/>
          <a:p>
            <a:pPr algn="ctr"/>
            <a:r>
              <a:rPr lang="en-US" altLang="ko-KR" dirty="0" smtClean="0"/>
              <a:t>Epidermal </a:t>
            </a:r>
          </a:p>
          <a:p>
            <a:pPr algn="ctr"/>
            <a:r>
              <a:rPr lang="en-US" altLang="ko-KR" dirty="0" smtClean="0"/>
              <a:t>damage</a:t>
            </a:r>
            <a:endParaRPr lang="ko-KR" altLang="en-US" dirty="0"/>
          </a:p>
        </p:txBody>
      </p:sp>
      <p:pic>
        <p:nvPicPr>
          <p:cNvPr id="8" name="그림 7"/>
          <p:cNvPicPr>
            <a:picLocks noChangeAspect="1"/>
          </p:cNvPicPr>
          <p:nvPr/>
        </p:nvPicPr>
        <p:blipFill>
          <a:blip r:embed="rId3"/>
          <a:stretch>
            <a:fillRect/>
          </a:stretch>
        </p:blipFill>
        <p:spPr>
          <a:xfrm>
            <a:off x="8602952" y="992606"/>
            <a:ext cx="670618" cy="286537"/>
          </a:xfrm>
          <a:prstGeom prst="rect">
            <a:avLst/>
          </a:prstGeom>
        </p:spPr>
      </p:pic>
      <p:sp>
        <p:nvSpPr>
          <p:cNvPr id="9" name="TextBox 8"/>
          <p:cNvSpPr txBox="1"/>
          <p:nvPr/>
        </p:nvSpPr>
        <p:spPr>
          <a:xfrm>
            <a:off x="8980024" y="911496"/>
            <a:ext cx="2083324" cy="369332"/>
          </a:xfrm>
          <a:prstGeom prst="rect">
            <a:avLst/>
          </a:prstGeom>
          <a:noFill/>
        </p:spPr>
        <p:txBody>
          <a:bodyPr wrap="square" rtlCol="0">
            <a:spAutoFit/>
          </a:bodyPr>
          <a:lstStyle/>
          <a:p>
            <a:pPr algn="ctr"/>
            <a:r>
              <a:rPr lang="en-US" altLang="ko-KR" dirty="0" smtClean="0"/>
              <a:t>PIH</a:t>
            </a:r>
            <a:endParaRPr lang="ko-KR" altLang="en-US" dirty="0"/>
          </a:p>
        </p:txBody>
      </p:sp>
      <p:sp>
        <p:nvSpPr>
          <p:cNvPr id="10" name="TextBox 9"/>
          <p:cNvSpPr txBox="1"/>
          <p:nvPr/>
        </p:nvSpPr>
        <p:spPr>
          <a:xfrm>
            <a:off x="96253" y="82951"/>
            <a:ext cx="756773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For the dermal </a:t>
            </a:r>
            <a:r>
              <a:rPr lang="en-US" altLang="ko-KR" b="1" dirty="0" err="1" smtClean="0">
                <a:latin typeface="Calibri" panose="020F0502020204030204" pitchFamily="34" charset="0"/>
                <a:cs typeface="Calibri" panose="020F0502020204030204" pitchFamily="34" charset="0"/>
              </a:rPr>
              <a:t>melasma</a:t>
            </a:r>
            <a:r>
              <a:rPr lang="en-US" altLang="ko-KR" b="1" dirty="0" smtClean="0">
                <a:latin typeface="Calibri" panose="020F0502020204030204" pitchFamily="34" charset="0"/>
                <a:cs typeface="Calibri" panose="020F0502020204030204" pitchFamily="34" charset="0"/>
              </a:rPr>
              <a:t> care, </a:t>
            </a:r>
            <a:endParaRPr lang="ko-KR" altLang="en-US" b="1" dirty="0">
              <a:latin typeface="Calibri" panose="020F0502020204030204" pitchFamily="34" charset="0"/>
              <a:cs typeface="Calibri" panose="020F0502020204030204" pitchFamily="34" charset="0"/>
            </a:endParaRPr>
          </a:p>
        </p:txBody>
      </p:sp>
      <p:sp>
        <p:nvSpPr>
          <p:cNvPr id="11" name="TextBox 10"/>
          <p:cNvSpPr txBox="1"/>
          <p:nvPr/>
        </p:nvSpPr>
        <p:spPr>
          <a:xfrm>
            <a:off x="5175315" y="3780149"/>
            <a:ext cx="1046375" cy="1569660"/>
          </a:xfrm>
          <a:prstGeom prst="rect">
            <a:avLst/>
          </a:prstGeom>
          <a:noFill/>
        </p:spPr>
        <p:txBody>
          <a:bodyPr wrap="square" rtlCol="0">
            <a:spAutoFit/>
          </a:bodyPr>
          <a:lstStyle/>
          <a:p>
            <a:pPr algn="ctr"/>
            <a:r>
              <a:rPr lang="en-US" altLang="ko-KR"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LIMIT </a:t>
            </a:r>
            <a:r>
              <a:rPr lang="en-US" altLang="ko-KR" sz="16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a:t>
            </a:r>
          </a:p>
          <a:p>
            <a:pPr algn="ctr"/>
            <a:r>
              <a:rPr lang="en-US" altLang="ko-KR"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QSW Single pulse</a:t>
            </a:r>
            <a:endParaRPr lang="ko-KR" alt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Box 11"/>
          <p:cNvSpPr txBox="1"/>
          <p:nvPr/>
        </p:nvSpPr>
        <p:spPr>
          <a:xfrm>
            <a:off x="9243975" y="2687542"/>
            <a:ext cx="1819373" cy="2185214"/>
          </a:xfrm>
          <a:prstGeom prst="rect">
            <a:avLst/>
          </a:prstGeom>
          <a:solidFill>
            <a:schemeClr val="accent4">
              <a:lumMod val="60000"/>
              <a:lumOff val="40000"/>
            </a:schemeClr>
          </a:solidFill>
          <a:effectLst>
            <a:glow rad="139700">
              <a:schemeClr val="accent4">
                <a:satMod val="175000"/>
                <a:alpha val="40000"/>
              </a:schemeClr>
            </a:glow>
          </a:effectLst>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HOW DO YOU OVERCOME THE LIMIT OF QSW SINGLE PULSE AND DELIVERY THE LASER UP TO THE DERMIS</a:t>
            </a:r>
            <a:r>
              <a:rPr lang="en-US" altLang="ko-KR" sz="2800" b="1" dirty="0" smtClean="0">
                <a:solidFill>
                  <a:srgbClr val="FF0000"/>
                </a:solidFill>
                <a:latin typeface="Calibri" panose="020F0502020204030204" pitchFamily="34" charset="0"/>
                <a:cs typeface="Calibri" panose="020F0502020204030204" pitchFamily="34" charset="0"/>
              </a:rPr>
              <a:t>?</a:t>
            </a:r>
            <a:endParaRPr lang="ko-KR" altLang="en-US" b="1" dirty="0" smtClean="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45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circle(in)">
                                      <p:cBhvr>
                                        <p:cTn id="53" dur="2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circle(in)">
                                      <p:cBhvr>
                                        <p:cTn id="5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11" grpId="0"/>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54" y="82951"/>
            <a:ext cx="1553438" cy="400110"/>
          </a:xfrm>
          <a:prstGeom prst="rect">
            <a:avLst/>
          </a:prstGeom>
          <a:noFill/>
        </p:spPr>
        <p:txBody>
          <a:bodyPr wrap="square" rtlCol="0">
            <a:spAutoFit/>
          </a:bodyPr>
          <a:lstStyle/>
          <a:p>
            <a:r>
              <a:rPr lang="en-US" altLang="ko-KR" sz="20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PDP Mode</a:t>
            </a:r>
            <a:endParaRPr lang="ko-KR" altLang="en-US" sz="2000" b="1"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2238473" y="1342845"/>
            <a:ext cx="6971514" cy="4650000"/>
          </a:xfrm>
          <a:prstGeom prst="rect">
            <a:avLst/>
          </a:prstGeom>
        </p:spPr>
      </p:pic>
      <p:sp>
        <p:nvSpPr>
          <p:cNvPr id="2" name="직사각형 1"/>
          <p:cNvSpPr/>
          <p:nvPr/>
        </p:nvSpPr>
        <p:spPr>
          <a:xfrm>
            <a:off x="1326654" y="395925"/>
            <a:ext cx="5918800"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push the limit of QSW single pulse to care dermal </a:t>
            </a:r>
            <a:r>
              <a:rPr lang="en-US" altLang="ko-KR" b="1" dirty="0" err="1">
                <a:latin typeface="Calibri" panose="020F0502020204030204" pitchFamily="34" charset="0"/>
                <a:cs typeface="Calibri" panose="020F0502020204030204" pitchFamily="34" charset="0"/>
              </a:rPr>
              <a:t>melasma</a:t>
            </a:r>
            <a:r>
              <a:rPr lang="en-US" altLang="ko-KR" b="1" dirty="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4807670" y="3406235"/>
            <a:ext cx="2136126" cy="523220"/>
          </a:xfrm>
          <a:prstGeom prst="rect">
            <a:avLst/>
          </a:prstGeom>
          <a:noFill/>
        </p:spPr>
        <p:txBody>
          <a:bodyPr wrap="square" rtlCol="0">
            <a:spAutoFit/>
          </a:bodyPr>
          <a:lstStyle/>
          <a:p>
            <a:r>
              <a:rPr lang="en-US" altLang="ko-KR"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PDP MODE</a:t>
            </a:r>
            <a:endParaRPr lang="ko-KR" altLang="en-US" sz="28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0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10518328"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PDP Mode push the limit of QSW single pulse to care dermal </a:t>
            </a:r>
            <a:r>
              <a:rPr lang="en-US" altLang="ko-KR" b="1" dirty="0" err="1" smtClean="0">
                <a:latin typeface="Calibri" panose="020F0502020204030204" pitchFamily="34" charset="0"/>
                <a:cs typeface="Calibri" panose="020F0502020204030204" pitchFamily="34" charset="0"/>
              </a:rPr>
              <a:t>melasma</a:t>
            </a:r>
            <a:r>
              <a:rPr lang="en-US" altLang="ko-KR" b="1" dirty="0" smtClean="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grpSp>
        <p:nvGrpSpPr>
          <p:cNvPr id="3" name="그룹 2"/>
          <p:cNvGrpSpPr/>
          <p:nvPr/>
        </p:nvGrpSpPr>
        <p:grpSpPr>
          <a:xfrm>
            <a:off x="6365829" y="1939879"/>
            <a:ext cx="2678611" cy="2057400"/>
            <a:chOff x="1436189" y="2362200"/>
            <a:chExt cx="2678611" cy="2057400"/>
          </a:xfrm>
        </p:grpSpPr>
        <p:sp>
          <p:nvSpPr>
            <p:cNvPr id="4" name="직사각형 3"/>
            <p:cNvSpPr/>
            <p:nvPr/>
          </p:nvSpPr>
          <p:spPr>
            <a:xfrm>
              <a:off x="1436189" y="2362200"/>
              <a:ext cx="267861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2133600" y="3462068"/>
              <a:ext cx="304800" cy="805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 name="그룹 5"/>
            <p:cNvGrpSpPr/>
            <p:nvPr/>
          </p:nvGrpSpPr>
          <p:grpSpPr>
            <a:xfrm>
              <a:off x="1676400" y="2667000"/>
              <a:ext cx="2209800" cy="1600200"/>
              <a:chOff x="1676400" y="2667000"/>
              <a:chExt cx="2209800" cy="1600200"/>
            </a:xfrm>
          </p:grpSpPr>
          <p:cxnSp>
            <p:nvCxnSpPr>
              <p:cNvPr id="8" name="직선 연결선 7"/>
              <p:cNvCxnSpPr/>
              <p:nvPr/>
            </p:nvCxnSpPr>
            <p:spPr>
              <a:xfrm>
                <a:off x="1676400" y="4267200"/>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직선 연결선 8"/>
              <p:cNvCxnSpPr/>
              <p:nvPr/>
            </p:nvCxnSpPr>
            <p:spPr>
              <a:xfrm flipV="1">
                <a:off x="1676400" y="2667000"/>
                <a:ext cx="0" cy="1590136"/>
              </a:xfrm>
              <a:prstGeom prst="line">
                <a:avLst/>
              </a:prstGeom>
              <a:ln w="19050"/>
            </p:spPr>
            <p:style>
              <a:lnRef idx="1">
                <a:schemeClr val="dk1"/>
              </a:lnRef>
              <a:fillRef idx="0">
                <a:schemeClr val="dk1"/>
              </a:fillRef>
              <a:effectRef idx="0">
                <a:schemeClr val="dk1"/>
              </a:effectRef>
              <a:fontRef idx="minor">
                <a:schemeClr val="tx1"/>
              </a:fontRef>
            </p:style>
          </p:cxnSp>
        </p:grpSp>
        <p:sp>
          <p:nvSpPr>
            <p:cNvPr id="7" name="직사각형 6"/>
            <p:cNvSpPr/>
            <p:nvPr/>
          </p:nvSpPr>
          <p:spPr>
            <a:xfrm>
              <a:off x="2895599" y="3462068"/>
              <a:ext cx="304800" cy="795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0" name="직선 연결선 9"/>
          <p:cNvCxnSpPr/>
          <p:nvPr/>
        </p:nvCxnSpPr>
        <p:spPr>
          <a:xfrm>
            <a:off x="2412682" y="3844879"/>
            <a:ext cx="2209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직선 연결선 10"/>
          <p:cNvCxnSpPr/>
          <p:nvPr/>
        </p:nvCxnSpPr>
        <p:spPr>
          <a:xfrm flipV="1">
            <a:off x="2412682" y="2244679"/>
            <a:ext cx="0" cy="1590136"/>
          </a:xfrm>
          <a:prstGeom prst="line">
            <a:avLst/>
          </a:prstGeom>
          <a:ln w="19050"/>
        </p:spPr>
        <p:style>
          <a:lnRef idx="1">
            <a:schemeClr val="dk1"/>
          </a:lnRef>
          <a:fillRef idx="0">
            <a:schemeClr val="dk1"/>
          </a:fillRef>
          <a:effectRef idx="0">
            <a:schemeClr val="dk1"/>
          </a:effectRef>
          <a:fontRef idx="minor">
            <a:schemeClr val="tx1"/>
          </a:fontRef>
        </p:style>
      </p:cxnSp>
      <p:sp>
        <p:nvSpPr>
          <p:cNvPr id="12" name="직사각형 11"/>
          <p:cNvSpPr/>
          <p:nvPr/>
        </p:nvSpPr>
        <p:spPr>
          <a:xfrm>
            <a:off x="3378318" y="2244679"/>
            <a:ext cx="304800" cy="1590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3237006" y="1594583"/>
            <a:ext cx="1485913" cy="369332"/>
          </a:xfrm>
          <a:prstGeom prst="rect">
            <a:avLst/>
          </a:prstGeom>
          <a:noFill/>
        </p:spPr>
        <p:txBody>
          <a:bodyPr wrap="square" rtlCol="0">
            <a:spAutoFit/>
          </a:bodyPr>
          <a:lstStyle/>
          <a:p>
            <a:r>
              <a:rPr lang="en-US" altLang="ko-KR" dirty="0" smtClean="0"/>
              <a:t>2.2J</a:t>
            </a:r>
            <a:endParaRPr lang="ko-KR" altLang="en-US" dirty="0"/>
          </a:p>
        </p:txBody>
      </p:sp>
      <p:sp>
        <p:nvSpPr>
          <p:cNvPr id="14" name="TextBox 13"/>
          <p:cNvSpPr txBox="1"/>
          <p:nvPr/>
        </p:nvSpPr>
        <p:spPr>
          <a:xfrm>
            <a:off x="6893307" y="2305147"/>
            <a:ext cx="742957" cy="369332"/>
          </a:xfrm>
          <a:prstGeom prst="rect">
            <a:avLst/>
          </a:prstGeom>
          <a:noFill/>
        </p:spPr>
        <p:txBody>
          <a:bodyPr wrap="square" rtlCol="0">
            <a:spAutoFit/>
          </a:bodyPr>
          <a:lstStyle/>
          <a:p>
            <a:r>
              <a:rPr lang="en-US" altLang="ko-KR" dirty="0" smtClean="0"/>
              <a:t>1.1J</a:t>
            </a:r>
            <a:endParaRPr lang="ko-KR" altLang="en-US" dirty="0"/>
          </a:p>
        </p:txBody>
      </p:sp>
      <p:sp>
        <p:nvSpPr>
          <p:cNvPr id="15" name="TextBox 14"/>
          <p:cNvSpPr txBox="1"/>
          <p:nvPr/>
        </p:nvSpPr>
        <p:spPr>
          <a:xfrm>
            <a:off x="7705134" y="2300727"/>
            <a:ext cx="742957" cy="369332"/>
          </a:xfrm>
          <a:prstGeom prst="rect">
            <a:avLst/>
          </a:prstGeom>
          <a:noFill/>
        </p:spPr>
        <p:txBody>
          <a:bodyPr wrap="square" rtlCol="0">
            <a:spAutoFit/>
          </a:bodyPr>
          <a:lstStyle/>
          <a:p>
            <a:r>
              <a:rPr lang="en-US" altLang="ko-KR" dirty="0" smtClean="0"/>
              <a:t>1.1J</a:t>
            </a:r>
            <a:endParaRPr lang="ko-KR" altLang="en-US" dirty="0"/>
          </a:p>
        </p:txBody>
      </p:sp>
      <p:sp>
        <p:nvSpPr>
          <p:cNvPr id="16" name="오른쪽 화살표 15"/>
          <p:cNvSpPr/>
          <p:nvPr/>
        </p:nvSpPr>
        <p:spPr>
          <a:xfrm>
            <a:off x="4939645" y="2670059"/>
            <a:ext cx="867266" cy="629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2910250" y="1033820"/>
            <a:ext cx="1452129" cy="369332"/>
          </a:xfrm>
          <a:prstGeom prst="rect">
            <a:avLst/>
          </a:prstGeom>
          <a:noFill/>
        </p:spPr>
        <p:txBody>
          <a:bodyPr wrap="square" rtlCol="0">
            <a:spAutoFit/>
          </a:bodyPr>
          <a:lstStyle/>
          <a:p>
            <a:r>
              <a:rPr lang="en-US" altLang="ko-KR" dirty="0" smtClean="0"/>
              <a:t>Single Pulse</a:t>
            </a:r>
            <a:endParaRPr lang="ko-KR" altLang="en-US" dirty="0"/>
          </a:p>
        </p:txBody>
      </p:sp>
      <p:sp>
        <p:nvSpPr>
          <p:cNvPr id="18" name="TextBox 17"/>
          <p:cNvSpPr txBox="1"/>
          <p:nvPr/>
        </p:nvSpPr>
        <p:spPr>
          <a:xfrm>
            <a:off x="7017957" y="941241"/>
            <a:ext cx="1452129" cy="369332"/>
          </a:xfrm>
          <a:prstGeom prst="rect">
            <a:avLst/>
          </a:prstGeom>
          <a:noFill/>
        </p:spPr>
        <p:txBody>
          <a:bodyPr wrap="square" rtlCol="0">
            <a:spAutoFit/>
          </a:bodyPr>
          <a:lstStyle/>
          <a:p>
            <a:r>
              <a:rPr lang="en-US" altLang="ko-KR" dirty="0" smtClean="0"/>
              <a:t>PDP</a:t>
            </a:r>
            <a:endParaRPr lang="ko-KR" altLang="en-US" dirty="0"/>
          </a:p>
        </p:txBody>
      </p:sp>
      <p:sp>
        <p:nvSpPr>
          <p:cNvPr id="19" name="TextBox 18"/>
          <p:cNvSpPr txBox="1"/>
          <p:nvPr/>
        </p:nvSpPr>
        <p:spPr>
          <a:xfrm>
            <a:off x="8917757" y="1963915"/>
            <a:ext cx="2441542" cy="923330"/>
          </a:xfrm>
          <a:prstGeom prst="rect">
            <a:avLst/>
          </a:prstGeom>
          <a:noFill/>
        </p:spPr>
        <p:txBody>
          <a:bodyPr wrap="square" rtlCol="0">
            <a:spAutoFit/>
          </a:bodyPr>
          <a:lstStyle/>
          <a:p>
            <a:r>
              <a:rPr lang="en-US" altLang="ko-KR" dirty="0" smtClean="0"/>
              <a:t>Enough energy is</a:t>
            </a:r>
            <a:r>
              <a:rPr lang="ko-KR" altLang="en-US" dirty="0" smtClean="0"/>
              <a:t> </a:t>
            </a:r>
            <a:r>
              <a:rPr lang="en-US" altLang="ko-KR" dirty="0" smtClean="0"/>
              <a:t>reached to the dermis </a:t>
            </a:r>
            <a:endParaRPr lang="ko-KR" altLang="en-US" dirty="0"/>
          </a:p>
        </p:txBody>
      </p:sp>
    </p:spTree>
    <p:extLst>
      <p:ext uri="{BB962C8B-B14F-4D97-AF65-F5344CB8AC3E}">
        <p14:creationId xmlns:p14="http://schemas.microsoft.com/office/powerpoint/2010/main" val="1535671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10225" y="4980269"/>
            <a:ext cx="4110087" cy="1477328"/>
          </a:xfrm>
          <a:prstGeom prst="rect">
            <a:avLst/>
          </a:prstGeom>
          <a:noFill/>
        </p:spPr>
        <p:txBody>
          <a:bodyPr wrap="square" rtlCol="0">
            <a:spAutoFit/>
          </a:bodyPr>
          <a:lstStyle/>
          <a:p>
            <a:r>
              <a:rPr lang="en-US" altLang="ko-KR" b="1" dirty="0">
                <a:solidFill>
                  <a:srgbClr val="FF0000"/>
                </a:solidFill>
                <a:latin typeface="Calibri" panose="020F0502020204030204" pitchFamily="34" charset="0"/>
                <a:cs typeface="Calibri" panose="020F0502020204030204" pitchFamily="34" charset="0"/>
              </a:rPr>
              <a:t>Stimulated emission</a:t>
            </a:r>
          </a:p>
          <a:p>
            <a:r>
              <a:rPr lang="en-US" altLang="ko-KR" dirty="0">
                <a:latin typeface="Calibri" panose="020F0502020204030204" pitchFamily="34" charset="0"/>
                <a:cs typeface="Calibri" panose="020F0502020204030204" pitchFamily="34" charset="0"/>
              </a:rPr>
              <a:t>: When the one photon pass the atom, the same photon is emitted from atom. The color, power and direction of photon are all same. </a:t>
            </a:r>
          </a:p>
        </p:txBody>
      </p:sp>
      <p:pic>
        <p:nvPicPr>
          <p:cNvPr id="9" name="그림 8">
            <a:extLst>
              <a:ext uri="{FF2B5EF4-FFF2-40B4-BE49-F238E27FC236}">
                <a16:creationId xmlns:a16="http://schemas.microsoft.com/office/drawing/2014/main" id="{D024B294-CAF1-48FD-9270-05095A0FC6CA}"/>
              </a:ext>
            </a:extLst>
          </p:cNvPr>
          <p:cNvPicPr>
            <a:picLocks noChangeAspect="1"/>
          </p:cNvPicPr>
          <p:nvPr/>
        </p:nvPicPr>
        <p:blipFill>
          <a:blip r:embed="rId2"/>
          <a:stretch>
            <a:fillRect/>
          </a:stretch>
        </p:blipFill>
        <p:spPr>
          <a:xfrm>
            <a:off x="4690499" y="3122392"/>
            <a:ext cx="1847850" cy="1733550"/>
          </a:xfrm>
          <a:prstGeom prst="rect">
            <a:avLst/>
          </a:prstGeom>
        </p:spPr>
      </p:pic>
      <p:pic>
        <p:nvPicPr>
          <p:cNvPr id="11" name="그림 10">
            <a:extLst>
              <a:ext uri="{FF2B5EF4-FFF2-40B4-BE49-F238E27FC236}">
                <a16:creationId xmlns:a16="http://schemas.microsoft.com/office/drawing/2014/main" id="{5A18F6C3-8818-419B-AF52-FE014AF91946}"/>
              </a:ext>
            </a:extLst>
          </p:cNvPr>
          <p:cNvPicPr>
            <a:picLocks noChangeAspect="1"/>
          </p:cNvPicPr>
          <p:nvPr/>
        </p:nvPicPr>
        <p:blipFill>
          <a:blip r:embed="rId3"/>
          <a:stretch>
            <a:fillRect/>
          </a:stretch>
        </p:blipFill>
        <p:spPr>
          <a:xfrm>
            <a:off x="1704173" y="3240573"/>
            <a:ext cx="1314450" cy="1314450"/>
          </a:xfrm>
          <a:prstGeom prst="rect">
            <a:avLst/>
          </a:prstGeom>
        </p:spPr>
      </p:pic>
      <p:pic>
        <p:nvPicPr>
          <p:cNvPr id="12" name="그림 11">
            <a:extLst>
              <a:ext uri="{FF2B5EF4-FFF2-40B4-BE49-F238E27FC236}">
                <a16:creationId xmlns:a16="http://schemas.microsoft.com/office/drawing/2014/main" id="{FB5F0825-C9E4-41A7-A3B5-E4762E14688F}"/>
              </a:ext>
            </a:extLst>
          </p:cNvPr>
          <p:cNvPicPr>
            <a:picLocks noChangeAspect="1"/>
          </p:cNvPicPr>
          <p:nvPr/>
        </p:nvPicPr>
        <p:blipFill>
          <a:blip r:embed="rId2"/>
          <a:stretch>
            <a:fillRect/>
          </a:stretch>
        </p:blipFill>
        <p:spPr>
          <a:xfrm>
            <a:off x="4690499" y="584463"/>
            <a:ext cx="1847850" cy="1733550"/>
          </a:xfrm>
          <a:prstGeom prst="rect">
            <a:avLst/>
          </a:prstGeom>
        </p:spPr>
      </p:pic>
      <p:pic>
        <p:nvPicPr>
          <p:cNvPr id="13" name="그림 12">
            <a:extLst>
              <a:ext uri="{FF2B5EF4-FFF2-40B4-BE49-F238E27FC236}">
                <a16:creationId xmlns:a16="http://schemas.microsoft.com/office/drawing/2014/main" id="{3DE1B0C2-B18D-4E5B-851D-5E447571F0A2}"/>
              </a:ext>
            </a:extLst>
          </p:cNvPr>
          <p:cNvPicPr>
            <a:picLocks noChangeAspect="1"/>
          </p:cNvPicPr>
          <p:nvPr/>
        </p:nvPicPr>
        <p:blipFill>
          <a:blip r:embed="rId2"/>
          <a:stretch>
            <a:fillRect/>
          </a:stretch>
        </p:blipFill>
        <p:spPr>
          <a:xfrm>
            <a:off x="1437473" y="584463"/>
            <a:ext cx="1847850" cy="1733550"/>
          </a:xfrm>
          <a:prstGeom prst="rect">
            <a:avLst/>
          </a:prstGeom>
        </p:spPr>
      </p:pic>
      <p:pic>
        <p:nvPicPr>
          <p:cNvPr id="14" name="그림 13">
            <a:extLst>
              <a:ext uri="{FF2B5EF4-FFF2-40B4-BE49-F238E27FC236}">
                <a16:creationId xmlns:a16="http://schemas.microsoft.com/office/drawing/2014/main" id="{D6833C3A-2AA9-4EE6-AA86-321595718349}"/>
              </a:ext>
            </a:extLst>
          </p:cNvPr>
          <p:cNvPicPr>
            <a:picLocks noChangeAspect="1"/>
          </p:cNvPicPr>
          <p:nvPr/>
        </p:nvPicPr>
        <p:blipFill>
          <a:blip r:embed="rId3"/>
          <a:stretch>
            <a:fillRect/>
          </a:stretch>
        </p:blipFill>
        <p:spPr>
          <a:xfrm>
            <a:off x="1704173" y="5177022"/>
            <a:ext cx="1314450" cy="1314450"/>
          </a:xfrm>
          <a:prstGeom prst="rect">
            <a:avLst/>
          </a:prstGeom>
        </p:spPr>
      </p:pic>
      <p:pic>
        <p:nvPicPr>
          <p:cNvPr id="15" name="그림 14">
            <a:extLst>
              <a:ext uri="{FF2B5EF4-FFF2-40B4-BE49-F238E27FC236}">
                <a16:creationId xmlns:a16="http://schemas.microsoft.com/office/drawing/2014/main" id="{1BAC7385-67E3-431D-985F-00EC0EC21EAB}"/>
              </a:ext>
            </a:extLst>
          </p:cNvPr>
          <p:cNvPicPr>
            <a:picLocks noChangeAspect="1"/>
          </p:cNvPicPr>
          <p:nvPr/>
        </p:nvPicPr>
        <p:blipFill>
          <a:blip r:embed="rId3"/>
          <a:stretch>
            <a:fillRect/>
          </a:stretch>
        </p:blipFill>
        <p:spPr>
          <a:xfrm>
            <a:off x="4957199" y="5177022"/>
            <a:ext cx="1314450" cy="1314450"/>
          </a:xfrm>
          <a:prstGeom prst="rect">
            <a:avLst/>
          </a:prstGeom>
        </p:spPr>
      </p:pic>
      <p:pic>
        <p:nvPicPr>
          <p:cNvPr id="21" name="그림 20">
            <a:extLst>
              <a:ext uri="{FF2B5EF4-FFF2-40B4-BE49-F238E27FC236}">
                <a16:creationId xmlns:a16="http://schemas.microsoft.com/office/drawing/2014/main" id="{5CED585F-B2B7-4B96-AFCD-77ED39BE2EC2}"/>
              </a:ext>
            </a:extLst>
          </p:cNvPr>
          <p:cNvPicPr>
            <a:picLocks noChangeAspect="1"/>
          </p:cNvPicPr>
          <p:nvPr/>
        </p:nvPicPr>
        <p:blipFill>
          <a:blip r:embed="rId4"/>
          <a:stretch>
            <a:fillRect/>
          </a:stretch>
        </p:blipFill>
        <p:spPr>
          <a:xfrm>
            <a:off x="3214177" y="3535813"/>
            <a:ext cx="1400907" cy="617691"/>
          </a:xfrm>
          <a:prstGeom prst="rect">
            <a:avLst/>
          </a:prstGeom>
        </p:spPr>
      </p:pic>
      <p:pic>
        <p:nvPicPr>
          <p:cNvPr id="22" name="그림 21">
            <a:extLst>
              <a:ext uri="{FF2B5EF4-FFF2-40B4-BE49-F238E27FC236}">
                <a16:creationId xmlns:a16="http://schemas.microsoft.com/office/drawing/2014/main" id="{9064C6AC-DC28-4507-8AA9-C1F5FFDB925E}"/>
              </a:ext>
            </a:extLst>
          </p:cNvPr>
          <p:cNvPicPr>
            <a:picLocks noChangeAspect="1"/>
          </p:cNvPicPr>
          <p:nvPr/>
        </p:nvPicPr>
        <p:blipFill>
          <a:blip r:embed="rId4"/>
          <a:stretch>
            <a:fillRect/>
          </a:stretch>
        </p:blipFill>
        <p:spPr>
          <a:xfrm>
            <a:off x="6396362" y="5177022"/>
            <a:ext cx="1400907" cy="617691"/>
          </a:xfrm>
          <a:prstGeom prst="rect">
            <a:avLst/>
          </a:prstGeom>
        </p:spPr>
      </p:pic>
      <p:pic>
        <p:nvPicPr>
          <p:cNvPr id="23" name="그림 22">
            <a:extLst>
              <a:ext uri="{FF2B5EF4-FFF2-40B4-BE49-F238E27FC236}">
                <a16:creationId xmlns:a16="http://schemas.microsoft.com/office/drawing/2014/main" id="{9ED6D343-597A-42D5-924E-1F4262A1C38B}"/>
              </a:ext>
            </a:extLst>
          </p:cNvPr>
          <p:cNvPicPr>
            <a:picLocks noChangeAspect="1"/>
          </p:cNvPicPr>
          <p:nvPr/>
        </p:nvPicPr>
        <p:blipFill>
          <a:blip r:embed="rId4"/>
          <a:stretch>
            <a:fillRect/>
          </a:stretch>
        </p:blipFill>
        <p:spPr>
          <a:xfrm>
            <a:off x="6401995" y="5839906"/>
            <a:ext cx="1400907" cy="617691"/>
          </a:xfrm>
          <a:prstGeom prst="rect">
            <a:avLst/>
          </a:prstGeom>
        </p:spPr>
      </p:pic>
      <p:sp>
        <p:nvSpPr>
          <p:cNvPr id="24" name="화살표: 아래쪽 23">
            <a:extLst>
              <a:ext uri="{FF2B5EF4-FFF2-40B4-BE49-F238E27FC236}">
                <a16:creationId xmlns:a16="http://schemas.microsoft.com/office/drawing/2014/main" id="{A3211AE7-CAE5-4251-AF41-EF1621719096}"/>
              </a:ext>
            </a:extLst>
          </p:cNvPr>
          <p:cNvSpPr/>
          <p:nvPr/>
        </p:nvSpPr>
        <p:spPr>
          <a:xfrm>
            <a:off x="3372636" y="4855942"/>
            <a:ext cx="1269049" cy="481263"/>
          </a:xfrm>
          <a:prstGeom prst="down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25" name="화살표: 아래쪽 24">
            <a:extLst>
              <a:ext uri="{FF2B5EF4-FFF2-40B4-BE49-F238E27FC236}">
                <a16:creationId xmlns:a16="http://schemas.microsoft.com/office/drawing/2014/main" id="{7B32CEB5-DBC6-40D8-9F2C-B3897531EDE1}"/>
              </a:ext>
            </a:extLst>
          </p:cNvPr>
          <p:cNvSpPr/>
          <p:nvPr/>
        </p:nvSpPr>
        <p:spPr>
          <a:xfrm>
            <a:off x="3372636" y="2318013"/>
            <a:ext cx="1269049" cy="481263"/>
          </a:xfrm>
          <a:prstGeom prst="down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26700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b="13925"/>
          <a:stretch/>
        </p:blipFill>
        <p:spPr>
          <a:xfrm>
            <a:off x="4314285" y="1087748"/>
            <a:ext cx="2752725" cy="1434764"/>
          </a:xfrm>
          <a:prstGeom prst="rect">
            <a:avLst/>
          </a:prstGeom>
        </p:spPr>
      </p:pic>
      <p:sp>
        <p:nvSpPr>
          <p:cNvPr id="2" name="TextBox 1"/>
          <p:cNvSpPr txBox="1"/>
          <p:nvPr/>
        </p:nvSpPr>
        <p:spPr>
          <a:xfrm>
            <a:off x="96253" y="82951"/>
            <a:ext cx="10518328"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PDP – High lighted marketing points</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3500536" y="2762053"/>
            <a:ext cx="5577477" cy="400110"/>
          </a:xfrm>
          <a:prstGeom prst="rect">
            <a:avLst/>
          </a:prstGeom>
          <a:noFill/>
        </p:spPr>
        <p:txBody>
          <a:bodyPr wrap="square" rtlCol="0">
            <a:spAutoFit/>
          </a:bodyPr>
          <a:lstStyle/>
          <a:p>
            <a:r>
              <a:rPr lang="en-US" altLang="ko-KR"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Safely deliver high energy into the dermis </a:t>
            </a:r>
            <a:endParaRPr lang="ko-KR" alt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p:cNvSpPr txBox="1"/>
          <p:nvPr/>
        </p:nvSpPr>
        <p:spPr>
          <a:xfrm>
            <a:off x="3817856" y="3252247"/>
            <a:ext cx="3996965" cy="923330"/>
          </a:xfrm>
          <a:prstGeom prst="rect">
            <a:avLst/>
          </a:prstGeom>
          <a:noFill/>
          <a:ln w="28575">
            <a:solidFill>
              <a:schemeClr val="accent4">
                <a:lumMod val="60000"/>
                <a:lumOff val="40000"/>
              </a:schemeClr>
            </a:solidFill>
          </a:ln>
          <a:effectLst>
            <a:glow rad="228600">
              <a:schemeClr val="accent4">
                <a:satMod val="175000"/>
                <a:alpha val="40000"/>
              </a:schemeClr>
            </a:glow>
          </a:effectLst>
        </p:spPr>
        <p:txBody>
          <a:bodyPr wrap="square" rtlCol="0">
            <a:spAutoFit/>
          </a:bodyPr>
          <a:lstStyle/>
          <a:p>
            <a:pPr algn="ctr"/>
            <a:r>
              <a:rPr lang="en-US" altLang="ko-KR" dirty="0" smtClean="0"/>
              <a:t>without damage in the epidermis</a:t>
            </a:r>
          </a:p>
          <a:p>
            <a:pPr algn="ctr"/>
            <a:r>
              <a:rPr lang="en-US" altLang="ko-KR" dirty="0" smtClean="0"/>
              <a:t>PURE Nanosecond laser break the pigmentation in dermis </a:t>
            </a:r>
            <a:endParaRPr lang="ko-KR" altLang="en-US" dirty="0"/>
          </a:p>
        </p:txBody>
      </p:sp>
      <p:sp>
        <p:nvSpPr>
          <p:cNvPr id="4" name="TextBox 3"/>
          <p:cNvSpPr txBox="1"/>
          <p:nvPr/>
        </p:nvSpPr>
        <p:spPr>
          <a:xfrm>
            <a:off x="2828042" y="4596612"/>
            <a:ext cx="6334812" cy="1200329"/>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Benefits: Pigment in dermis(dermal </a:t>
            </a:r>
            <a:r>
              <a:rPr lang="en-US" altLang="ko-KR" dirty="0" err="1" smtClean="0">
                <a:latin typeface="Calibri" panose="020F0502020204030204" pitchFamily="34" charset="0"/>
                <a:cs typeface="Calibri" panose="020F0502020204030204" pitchFamily="34" charset="0"/>
              </a:rPr>
              <a:t>melasma</a:t>
            </a:r>
            <a:r>
              <a:rPr lang="en-US" altLang="ko-KR" dirty="0" smtClean="0">
                <a:latin typeface="Calibri" panose="020F0502020204030204" pitchFamily="34" charset="0"/>
                <a:cs typeface="Calibri" panose="020F0502020204030204" pitchFamily="34" charset="0"/>
              </a:rPr>
              <a:t>, tattoo in dermis)</a:t>
            </a:r>
          </a:p>
          <a:p>
            <a:r>
              <a:rPr lang="en-US" altLang="ko-KR" dirty="0" smtClean="0">
                <a:latin typeface="Calibri" panose="020F0502020204030204" pitchFamily="34" charset="0"/>
                <a:cs typeface="Calibri" panose="020F0502020204030204" pitchFamily="34" charset="0"/>
              </a:rPr>
              <a:t>Less painful than single pulse</a:t>
            </a:r>
          </a:p>
          <a:p>
            <a:r>
              <a:rPr lang="en-US" altLang="ko-KR" dirty="0" smtClean="0">
                <a:latin typeface="Calibri" panose="020F0502020204030204" pitchFamily="34" charset="0"/>
                <a:cs typeface="Calibri" panose="020F0502020204030204" pitchFamily="34" charset="0"/>
              </a:rPr>
              <a:t>Good to treat pain sensitive person</a:t>
            </a:r>
          </a:p>
          <a:p>
            <a:r>
              <a:rPr lang="en-US" altLang="ko-KR" dirty="0" smtClean="0">
                <a:latin typeface="Calibri" panose="020F0502020204030204" pitchFamily="34" charset="0"/>
                <a:cs typeface="Calibri" panose="020F0502020204030204" pitchFamily="34" charset="0"/>
              </a:rPr>
              <a:t>Sensitive skin</a:t>
            </a:r>
          </a:p>
        </p:txBody>
      </p:sp>
    </p:spTree>
    <p:extLst>
      <p:ext uri="{BB962C8B-B14F-4D97-AF65-F5344CB8AC3E}">
        <p14:creationId xmlns:p14="http://schemas.microsoft.com/office/powerpoint/2010/main" val="489849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340" y="-997727"/>
            <a:ext cx="6315958" cy="369332"/>
          </a:xfrm>
          <a:prstGeom prst="rect">
            <a:avLst/>
          </a:prstGeom>
          <a:noFill/>
        </p:spPr>
        <p:txBody>
          <a:bodyPr wrap="square" rtlCol="0">
            <a:spAutoFit/>
          </a:bodyPr>
          <a:lstStyle/>
          <a:p>
            <a:r>
              <a:rPr lang="en-US" altLang="ko-KR" b="1" u="sng" dirty="0">
                <a:solidFill>
                  <a:srgbClr val="000099"/>
                </a:solidFill>
                <a:latin typeface="Arial" panose="020B0604020202020204" pitchFamily="34" charset="0"/>
                <a:cs typeface="Arial" panose="020B0604020202020204" pitchFamily="34" charset="0"/>
              </a:rPr>
              <a:t>Exceptional High Power in PDP Mode</a:t>
            </a:r>
            <a:endParaRPr lang="ko-KR" altLang="en-US" b="1" u="sng" dirty="0">
              <a:solidFill>
                <a:srgbClr val="000099"/>
              </a:solidFill>
              <a:latin typeface="Arial" panose="020B0604020202020204" pitchFamily="34" charset="0"/>
              <a:cs typeface="Arial" panose="020B0604020202020204" pitchFamily="34" charset="0"/>
            </a:endParaRPr>
          </a:p>
        </p:txBody>
      </p:sp>
      <p:sp>
        <p:nvSpPr>
          <p:cNvPr id="5" name="TextBox 4"/>
          <p:cNvSpPr txBox="1"/>
          <p:nvPr/>
        </p:nvSpPr>
        <p:spPr>
          <a:xfrm>
            <a:off x="0" y="-990799"/>
            <a:ext cx="367645"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551102" y="5772405"/>
                <a:ext cx="11375220" cy="584775"/>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In PDP mode, when the </a:t>
                </a:r>
                <a:r>
                  <a:rPr lang="en-US" altLang="ko-KR" sz="1600" u="sng" dirty="0">
                    <a:solidFill>
                      <a:srgbClr val="FF0000"/>
                    </a:solidFill>
                    <a:latin typeface="Arial" panose="020B0604020202020204" pitchFamily="34" charset="0"/>
                    <a:cs typeface="Arial" panose="020B0604020202020204" pitchFamily="34" charset="0"/>
                  </a:rPr>
                  <a:t>NON-Q is mixed(it means, µs and ns are mixed), energy can’t be increased</a:t>
                </a:r>
                <a:r>
                  <a:rPr lang="en-US" altLang="ko-KR" sz="1600" dirty="0">
                    <a:latin typeface="Arial" panose="020B0604020202020204" pitchFamily="34" charset="0"/>
                    <a:cs typeface="Arial" panose="020B0604020202020204" pitchFamily="34" charset="0"/>
                  </a:rPr>
                  <a:t>. </a:t>
                </a:r>
              </a:p>
              <a:p>
                <a:pPr algn="ctr"/>
                <a:r>
                  <a:rPr lang="en-US" altLang="ko-KR" sz="1600" dirty="0">
                    <a:latin typeface="Arial" panose="020B0604020202020204" pitchFamily="34" charset="0"/>
                    <a:cs typeface="Arial" panose="020B0604020202020204" pitchFamily="34" charset="0"/>
                  </a:rPr>
                  <a:t>The </a:t>
                </a:r>
                <a:r>
                  <a:rPr lang="en-US" altLang="ko-KR" sz="1600" u="sng" dirty="0" smtClean="0">
                    <a:solidFill>
                      <a:srgbClr val="FF0000"/>
                    </a:solidFill>
                    <a:latin typeface="Arial" panose="020B0604020202020204" pitchFamily="34" charset="0"/>
                    <a:cs typeface="Arial" panose="020B0604020202020204" pitchFamily="34" charset="0"/>
                  </a:rPr>
                  <a:t>high energy 2.2J in </a:t>
                </a:r>
                <a:r>
                  <a:rPr lang="en-US" altLang="ko-KR" sz="1600" u="sng" dirty="0" err="1">
                    <a:solidFill>
                      <a:srgbClr val="FF0000"/>
                    </a:solidFill>
                    <a:latin typeface="Arial" panose="020B0604020202020204" pitchFamily="34" charset="0"/>
                    <a:cs typeface="Arial" panose="020B0604020202020204" pitchFamily="34" charset="0"/>
                  </a:rPr>
                  <a:t>Finebeam</a:t>
                </a:r>
                <a:r>
                  <a:rPr lang="en-US" altLang="ko-KR" sz="1600" u="sng" dirty="0">
                    <a:solidFill>
                      <a:srgbClr val="FF0000"/>
                    </a:solidFill>
                    <a:latin typeface="Arial" panose="020B0604020202020204" pitchFamily="34" charset="0"/>
                    <a:cs typeface="Arial" panose="020B0604020202020204" pitchFamily="34" charset="0"/>
                  </a:rPr>
                  <a:t> PTP Mode confirms exceptional good effect on dermal melasma and tattoo removal. </a:t>
                </a:r>
                <a14:m>
                  <m:oMath xmlns:m="http://schemas.openxmlformats.org/officeDocument/2006/math">
                    <m:r>
                      <a:rPr lang="en-US" altLang="ko-KR" sz="1600" b="0" i="0" u="sng" smtClean="0">
                        <a:solidFill>
                          <a:srgbClr val="FF0000"/>
                        </a:solidFill>
                        <a:latin typeface="Cambria Math" panose="02040503050406030204" pitchFamily="18" charset="0"/>
                        <a:cs typeface="Arial" panose="020B0604020202020204" pitchFamily="34" charset="0"/>
                      </a:rPr>
                      <m:t> </m:t>
                    </m:r>
                  </m:oMath>
                </a14:m>
                <a:endParaRPr lang="ko-KR" altLang="en-US" sz="1600" u="sng" dirty="0">
                  <a:solidFill>
                    <a:srgbClr val="FF000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51102" y="5772405"/>
                <a:ext cx="11375220" cy="584775"/>
              </a:xfrm>
              <a:prstGeom prst="rect">
                <a:avLst/>
              </a:prstGeom>
              <a:blipFill>
                <a:blip r:embed="rId3"/>
                <a:stretch>
                  <a:fillRect t="-3125" b="-12500"/>
                </a:stretch>
              </a:blipFill>
            </p:spPr>
            <p:txBody>
              <a:bodyPr/>
              <a:lstStyle/>
              <a:p>
                <a:r>
                  <a:rPr lang="ko-KR" altLang="en-US">
                    <a:noFill/>
                  </a:rPr>
                  <a:t> </a:t>
                </a:r>
              </a:p>
            </p:txBody>
          </p:sp>
        </mc:Fallback>
      </mc:AlternateContent>
      <p:graphicFrame>
        <p:nvGraphicFramePr>
          <p:cNvPr id="8" name="차트 7"/>
          <p:cNvGraphicFramePr/>
          <p:nvPr>
            <p:extLst/>
          </p:nvPr>
        </p:nvGraphicFramePr>
        <p:xfrm>
          <a:off x="2032000" y="1238839"/>
          <a:ext cx="8128000" cy="4561584"/>
        </p:xfrm>
        <a:graphic>
          <a:graphicData uri="http://schemas.openxmlformats.org/drawingml/2006/chart">
            <c:chart xmlns:c="http://schemas.openxmlformats.org/drawingml/2006/chart" xmlns:r="http://schemas.openxmlformats.org/officeDocument/2006/relationships" r:id="rId4"/>
          </a:graphicData>
        </a:graphic>
      </p:graphicFrame>
      <p:sp>
        <p:nvSpPr>
          <p:cNvPr id="9" name="타원 8">
            <a:extLst>
              <a:ext uri="{FF2B5EF4-FFF2-40B4-BE49-F238E27FC236}">
                <a16:creationId xmlns:a16="http://schemas.microsoft.com/office/drawing/2014/main" id="{5A6D0E15-6DFD-4DEA-A85D-68E14E30635E}"/>
              </a:ext>
            </a:extLst>
          </p:cNvPr>
          <p:cNvSpPr/>
          <p:nvPr/>
        </p:nvSpPr>
        <p:spPr>
          <a:xfrm>
            <a:off x="3823839" y="566916"/>
            <a:ext cx="546690" cy="54669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6FEB80-648E-456C-A885-59B2B4E648F7}"/>
              </a:ext>
            </a:extLst>
          </p:cNvPr>
          <p:cNvSpPr txBox="1"/>
          <p:nvPr/>
        </p:nvSpPr>
        <p:spPr>
          <a:xfrm>
            <a:off x="3455208" y="647938"/>
            <a:ext cx="5281584" cy="369332"/>
          </a:xfrm>
          <a:prstGeom prst="rect">
            <a:avLst/>
          </a:prstGeom>
          <a:noFill/>
        </p:spPr>
        <p:txBody>
          <a:bodyPr wrap="square" rtlCol="0">
            <a:spAutoFit/>
          </a:bodyPr>
          <a:lstStyle/>
          <a:p>
            <a:pPr algn="ctr"/>
            <a:r>
              <a:rPr lang="en-US" altLang="ko-KR" b="1" dirty="0">
                <a:latin typeface="Arial" panose="020B0604020202020204" pitchFamily="34" charset="0"/>
                <a:cs typeface="Arial" panose="020B0604020202020204" pitchFamily="34" charset="0"/>
              </a:rPr>
              <a:t>Exceptional High Power in PDP Mode</a:t>
            </a:r>
          </a:p>
        </p:txBody>
      </p:sp>
      <p:sp>
        <p:nvSpPr>
          <p:cNvPr id="3" name="TextBox 2"/>
          <p:cNvSpPr txBox="1"/>
          <p:nvPr/>
        </p:nvSpPr>
        <p:spPr>
          <a:xfrm>
            <a:off x="3455208" y="1503209"/>
            <a:ext cx="1028291" cy="523220"/>
          </a:xfrm>
          <a:prstGeom prst="rect">
            <a:avLst/>
          </a:prstGeom>
          <a:noFill/>
        </p:spPr>
        <p:txBody>
          <a:bodyPr wrap="square" rtlCol="0">
            <a:spAutoFit/>
          </a:bodyPr>
          <a:lstStyle/>
          <a:p>
            <a:r>
              <a:rPr lang="en-US" altLang="ko-KR" sz="2800" b="1" dirty="0" smtClean="0">
                <a:solidFill>
                  <a:srgbClr val="FF0000"/>
                </a:solidFill>
                <a:effectLst>
                  <a:outerShdw blurRad="38100" dist="38100" dir="2700000" algn="tl">
                    <a:srgbClr val="000000">
                      <a:alpha val="43137"/>
                    </a:srgbClr>
                  </a:outerShdw>
                </a:effectLst>
              </a:rPr>
              <a:t>2.2J</a:t>
            </a:r>
            <a:endParaRPr lang="ko-KR" alt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95265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p:cNvPicPr>
            <a:picLocks noChangeAspect="1"/>
          </p:cNvPicPr>
          <p:nvPr/>
        </p:nvPicPr>
        <p:blipFill>
          <a:blip r:embed="rId2"/>
          <a:stretch>
            <a:fillRect/>
          </a:stretch>
        </p:blipFill>
        <p:spPr>
          <a:xfrm>
            <a:off x="7709350" y="585548"/>
            <a:ext cx="3946367" cy="4762397"/>
          </a:xfrm>
          <a:prstGeom prst="rect">
            <a:avLst/>
          </a:prstGeom>
        </p:spPr>
      </p:pic>
      <p:sp>
        <p:nvSpPr>
          <p:cNvPr id="12" name="TextBox 11"/>
          <p:cNvSpPr txBox="1"/>
          <p:nvPr/>
        </p:nvSpPr>
        <p:spPr>
          <a:xfrm>
            <a:off x="8713524" y="3486358"/>
            <a:ext cx="1282045" cy="369332"/>
          </a:xfrm>
          <a:prstGeom prst="rect">
            <a:avLst/>
          </a:prstGeom>
          <a:noFill/>
        </p:spPr>
        <p:txBody>
          <a:bodyPr wrap="square" rtlCol="0">
            <a:spAutoFit/>
          </a:bodyPr>
          <a:lstStyle/>
          <a:p>
            <a:r>
              <a:rPr lang="en-US" altLang="ko-KR" dirty="0" smtClean="0">
                <a:solidFill>
                  <a:schemeClr val="bg1"/>
                </a:solidFill>
              </a:rPr>
              <a:t>5~10ns</a:t>
            </a:r>
            <a:endParaRPr lang="ko-KR" altLang="en-US" dirty="0">
              <a:solidFill>
                <a:schemeClr val="bg1"/>
              </a:solidFill>
            </a:endParaRPr>
          </a:p>
        </p:txBody>
      </p:sp>
      <p:sp>
        <p:nvSpPr>
          <p:cNvPr id="13" name="TextBox 12"/>
          <p:cNvSpPr txBox="1"/>
          <p:nvPr/>
        </p:nvSpPr>
        <p:spPr>
          <a:xfrm>
            <a:off x="9478480" y="1950459"/>
            <a:ext cx="820132" cy="923330"/>
          </a:xfrm>
          <a:prstGeom prst="rect">
            <a:avLst/>
          </a:prstGeom>
          <a:noFill/>
        </p:spPr>
        <p:txBody>
          <a:bodyPr wrap="square" rtlCol="0">
            <a:spAutoFit/>
          </a:bodyPr>
          <a:lstStyle/>
          <a:p>
            <a:pPr algn="ctr"/>
            <a:r>
              <a:rPr lang="en-US" altLang="ko-KR" dirty="0" smtClean="0">
                <a:solidFill>
                  <a:schemeClr val="bg1"/>
                </a:solidFill>
              </a:rPr>
              <a:t>120µs</a:t>
            </a:r>
          </a:p>
          <a:p>
            <a:pPr algn="ctr"/>
            <a:r>
              <a:rPr lang="en-US" altLang="ko-KR" dirty="0" smtClean="0">
                <a:solidFill>
                  <a:schemeClr val="bg1"/>
                </a:solidFill>
              </a:rPr>
              <a:t>~ 150µs</a:t>
            </a:r>
            <a:endParaRPr lang="ko-KR" altLang="en-US" dirty="0">
              <a:solidFill>
                <a:schemeClr val="bg1"/>
              </a:solidFill>
            </a:endParaRPr>
          </a:p>
        </p:txBody>
      </p:sp>
      <p:sp>
        <p:nvSpPr>
          <p:cNvPr id="17" name="TextBox 16"/>
          <p:cNvSpPr txBox="1"/>
          <p:nvPr/>
        </p:nvSpPr>
        <p:spPr>
          <a:xfrm>
            <a:off x="9360419" y="3926201"/>
            <a:ext cx="1282045" cy="369332"/>
          </a:xfrm>
          <a:prstGeom prst="rect">
            <a:avLst/>
          </a:prstGeom>
          <a:noFill/>
        </p:spPr>
        <p:txBody>
          <a:bodyPr wrap="square" rtlCol="0">
            <a:spAutoFit/>
          </a:bodyPr>
          <a:lstStyle/>
          <a:p>
            <a:r>
              <a:rPr lang="en-US" altLang="ko-KR" dirty="0" smtClean="0">
                <a:solidFill>
                  <a:schemeClr val="bg1"/>
                </a:solidFill>
              </a:rPr>
              <a:t>&lt;350µs&gt;</a:t>
            </a:r>
            <a:endParaRPr lang="ko-KR" altLang="en-US" dirty="0">
              <a:solidFill>
                <a:schemeClr val="bg1"/>
              </a:solidFill>
            </a:endParaRPr>
          </a:p>
        </p:txBody>
      </p:sp>
      <p:sp>
        <p:nvSpPr>
          <p:cNvPr id="8" name="TextBox 7"/>
          <p:cNvSpPr txBox="1"/>
          <p:nvPr/>
        </p:nvSpPr>
        <p:spPr>
          <a:xfrm>
            <a:off x="97642" y="704931"/>
            <a:ext cx="6934753" cy="1477328"/>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Calibri" panose="020F0502020204030204" pitchFamily="34" charset="0"/>
                <a:cs typeface="Calibri" panose="020F0502020204030204" pitchFamily="34" charset="0"/>
              </a:rPr>
              <a:t> </a:t>
            </a:r>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resonators resonates Very well</a:t>
            </a:r>
          </a:p>
          <a:p>
            <a:endParaRPr lang="en-US" altLang="ko-K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dirty="0" smtClean="0">
                <a:latin typeface="Calibri" panose="020F0502020204030204" pitchFamily="34" charset="0"/>
                <a:cs typeface="Calibri" panose="020F0502020204030204" pitchFamily="34" charset="0"/>
              </a:rPr>
              <a:t>Lamp specification is optimized</a:t>
            </a:r>
          </a:p>
          <a:p>
            <a:endParaRPr lang="en-US" altLang="ko-K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dirty="0" smtClean="0">
                <a:latin typeface="Calibri" panose="020F0502020204030204" pitchFamily="34" charset="0"/>
                <a:cs typeface="Calibri" panose="020F0502020204030204" pitchFamily="34" charset="0"/>
              </a:rPr>
              <a:t>It lengthen the pulse width long and realize high power. </a:t>
            </a:r>
          </a:p>
        </p:txBody>
      </p:sp>
      <p:sp>
        <p:nvSpPr>
          <p:cNvPr id="5" name="TextBox 4"/>
          <p:cNvSpPr txBox="1"/>
          <p:nvPr/>
        </p:nvSpPr>
        <p:spPr>
          <a:xfrm>
            <a:off x="97643" y="90745"/>
            <a:ext cx="4834352"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has longer pulse duration in quasi. </a:t>
            </a:r>
            <a:endParaRPr lang="ko-KR" altLang="en-US" b="1" dirty="0" smtClean="0">
              <a:latin typeface="Calibri" panose="020F0502020204030204" pitchFamily="34" charset="0"/>
              <a:cs typeface="Calibri" panose="020F0502020204030204" pitchFamily="34" charset="0"/>
            </a:endParaRPr>
          </a:p>
        </p:txBody>
      </p:sp>
      <p:sp>
        <p:nvSpPr>
          <p:cNvPr id="14" name="TextBox 13"/>
          <p:cNvSpPr txBox="1"/>
          <p:nvPr/>
        </p:nvSpPr>
        <p:spPr>
          <a:xfrm>
            <a:off x="7795967" y="5418456"/>
            <a:ext cx="3629319" cy="646331"/>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&amp; </a:t>
            </a:r>
            <a:r>
              <a:rPr lang="en-US" altLang="ko-KR" dirty="0" err="1" smtClean="0">
                <a:latin typeface="Calibri" panose="020F0502020204030204" pitchFamily="34" charset="0"/>
                <a:cs typeface="Calibri" panose="020F0502020204030204" pitchFamily="34" charset="0"/>
              </a:rPr>
              <a:t>Revlite</a:t>
            </a:r>
            <a:r>
              <a:rPr lang="en-US" altLang="ko-KR" dirty="0" smtClean="0">
                <a:latin typeface="Calibri" panose="020F0502020204030204" pitchFamily="34" charset="0"/>
                <a:cs typeface="Calibri" panose="020F0502020204030204" pitchFamily="34" charset="0"/>
              </a:rPr>
              <a:t> – pulse duration between two pulses 120 ~ 150µs</a:t>
            </a:r>
            <a:endParaRPr lang="ko-KR" altLang="en-US" dirty="0" smtClean="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06" y="2811602"/>
            <a:ext cx="5214779" cy="3051713"/>
          </a:xfrm>
          <a:prstGeom prst="rect">
            <a:avLst/>
          </a:prstGeom>
        </p:spPr>
      </p:pic>
      <p:pic>
        <p:nvPicPr>
          <p:cNvPr id="2" name="그림 1"/>
          <p:cNvPicPr>
            <a:picLocks noChangeAspect="1"/>
          </p:cNvPicPr>
          <p:nvPr/>
        </p:nvPicPr>
        <p:blipFill>
          <a:blip r:embed="rId4"/>
          <a:stretch>
            <a:fillRect/>
          </a:stretch>
        </p:blipFill>
        <p:spPr>
          <a:xfrm>
            <a:off x="5211187" y="2508415"/>
            <a:ext cx="1821208" cy="1533583"/>
          </a:xfrm>
          <a:prstGeom prst="rect">
            <a:avLst/>
          </a:prstGeom>
        </p:spPr>
      </p:pic>
    </p:spTree>
    <p:extLst>
      <p:ext uri="{BB962C8B-B14F-4D97-AF65-F5344CB8AC3E}">
        <p14:creationId xmlns:p14="http://schemas.microsoft.com/office/powerpoint/2010/main" val="3678557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7A0B5EEE-F2BF-4A92-BF96-D16E6AC24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541" r="-16" b="16949"/>
          <a:stretch/>
        </p:blipFill>
        <p:spPr>
          <a:xfrm>
            <a:off x="0" y="-8406"/>
            <a:ext cx="12192001" cy="1341907"/>
          </a:xfrm>
          <a:prstGeom prst="rect">
            <a:avLst/>
          </a:prstGeom>
        </p:spPr>
      </p:pic>
      <p:sp>
        <p:nvSpPr>
          <p:cNvPr id="11" name="직사각형 10">
            <a:extLst>
              <a:ext uri="{FF2B5EF4-FFF2-40B4-BE49-F238E27FC236}">
                <a16:creationId xmlns:a16="http://schemas.microsoft.com/office/drawing/2014/main" id="{F20C0BE1-10E1-445D-BD9C-E387686721BB}"/>
              </a:ext>
            </a:extLst>
          </p:cNvPr>
          <p:cNvSpPr/>
          <p:nvPr/>
        </p:nvSpPr>
        <p:spPr>
          <a:xfrm>
            <a:off x="0" y="-16813"/>
            <a:ext cx="12192000" cy="1350314"/>
          </a:xfrm>
          <a:prstGeom prst="rect">
            <a:avLst/>
          </a:prstGeom>
          <a:solidFill>
            <a:schemeClr val="tx1">
              <a:lumMod val="75000"/>
              <a:lumOff val="2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그림 11">
            <a:extLst>
              <a:ext uri="{FF2B5EF4-FFF2-40B4-BE49-F238E27FC236}">
                <a16:creationId xmlns:a16="http://schemas.microsoft.com/office/drawing/2014/main" id="{B7D59027-6604-4200-B955-A97DDEAA797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75915" y="253221"/>
            <a:ext cx="1570493" cy="393919"/>
          </a:xfrm>
          <a:prstGeom prst="rect">
            <a:avLst/>
          </a:prstGeom>
        </p:spPr>
      </p:pic>
      <p:sp>
        <p:nvSpPr>
          <p:cNvPr id="13" name="TextBox 12">
            <a:extLst>
              <a:ext uri="{FF2B5EF4-FFF2-40B4-BE49-F238E27FC236}">
                <a16:creationId xmlns:a16="http://schemas.microsoft.com/office/drawing/2014/main" id="{89595DB8-DB4A-4598-81B7-834C4FB69FC3}"/>
              </a:ext>
            </a:extLst>
          </p:cNvPr>
          <p:cNvSpPr txBox="1"/>
          <p:nvPr/>
        </p:nvSpPr>
        <p:spPr>
          <a:xfrm>
            <a:off x="265823" y="469230"/>
            <a:ext cx="9097252" cy="707886"/>
          </a:xfrm>
          <a:prstGeom prst="rect">
            <a:avLst/>
          </a:prstGeom>
          <a:noFill/>
        </p:spPr>
        <p:txBody>
          <a:bodyPr wrap="square">
            <a:spAutoFit/>
          </a:bodyPr>
          <a:lstStyle/>
          <a:p>
            <a:r>
              <a:rPr lang="en-US" altLang="ko-KR" sz="2000" b="1" dirty="0">
                <a:solidFill>
                  <a:schemeClr val="bg1"/>
                </a:solidFill>
                <a:latin typeface="Arial" panose="020B0604020202020204" pitchFamily="34" charset="0"/>
                <a:cs typeface="Arial" panose="020B0604020202020204" pitchFamily="34" charset="0"/>
              </a:rPr>
              <a:t>MLA and DOE H/P for other representative</a:t>
            </a:r>
          </a:p>
          <a:p>
            <a:r>
              <a:rPr lang="en-US" altLang="ko-KR" sz="2000" b="1" dirty="0">
                <a:solidFill>
                  <a:schemeClr val="bg1"/>
                </a:solidFill>
                <a:latin typeface="Arial" panose="020B0604020202020204" pitchFamily="34" charset="0"/>
                <a:cs typeface="Arial" panose="020B0604020202020204" pitchFamily="34" charset="0"/>
              </a:rPr>
              <a:t>Q-Switched </a:t>
            </a:r>
            <a:r>
              <a:rPr lang="en-US" altLang="ko-KR" sz="2000" b="1" dirty="0" err="1">
                <a:solidFill>
                  <a:schemeClr val="bg1"/>
                </a:solidFill>
                <a:latin typeface="Arial" panose="020B0604020202020204" pitchFamily="34" charset="0"/>
                <a:cs typeface="Arial" panose="020B0604020202020204" pitchFamily="34" charset="0"/>
              </a:rPr>
              <a:t>Nd:YAG</a:t>
            </a:r>
            <a:r>
              <a:rPr lang="en-US" altLang="ko-KR" sz="2000" b="1" dirty="0">
                <a:solidFill>
                  <a:schemeClr val="bg1"/>
                </a:solidFill>
                <a:latin typeface="Arial" panose="020B0604020202020204" pitchFamily="34" charset="0"/>
                <a:cs typeface="Arial" panose="020B0604020202020204" pitchFamily="34" charset="0"/>
              </a:rPr>
              <a:t> brands</a:t>
            </a:r>
          </a:p>
        </p:txBody>
      </p:sp>
      <p:sp>
        <p:nvSpPr>
          <p:cNvPr id="14" name="TextBox 13">
            <a:extLst>
              <a:ext uri="{FF2B5EF4-FFF2-40B4-BE49-F238E27FC236}">
                <a16:creationId xmlns:a16="http://schemas.microsoft.com/office/drawing/2014/main" id="{389AE861-4BF2-4576-A47A-EF25A66C4697}"/>
              </a:ext>
            </a:extLst>
          </p:cNvPr>
          <p:cNvSpPr txBox="1"/>
          <p:nvPr/>
        </p:nvSpPr>
        <p:spPr>
          <a:xfrm>
            <a:off x="265823" y="162153"/>
            <a:ext cx="1982077" cy="307777"/>
          </a:xfrm>
          <a:prstGeom prst="rect">
            <a:avLst/>
          </a:prstGeom>
          <a:noFill/>
        </p:spPr>
        <p:txBody>
          <a:bodyPr wrap="square">
            <a:spAutoFit/>
          </a:bodyPr>
          <a:lstStyle/>
          <a:p>
            <a:r>
              <a:rPr lang="en-US" altLang="ko-KR" sz="1400" dirty="0" err="1">
                <a:solidFill>
                  <a:schemeClr val="bg1"/>
                </a:solidFill>
                <a:latin typeface="Arial" panose="020B0604020202020204" pitchFamily="34" charset="0"/>
                <a:cs typeface="Arial" panose="020B0604020202020204" pitchFamily="34" charset="0"/>
              </a:rPr>
              <a:t>Finebeam</a:t>
            </a:r>
            <a:r>
              <a:rPr lang="en-US" altLang="ko-KR" sz="1400" dirty="0">
                <a:solidFill>
                  <a:schemeClr val="bg1"/>
                </a:solidFill>
                <a:latin typeface="Arial" panose="020B0604020202020204" pitchFamily="34" charset="0"/>
                <a:cs typeface="Arial" panose="020B0604020202020204" pitchFamily="34" charset="0"/>
              </a:rPr>
              <a:t> Dual</a:t>
            </a:r>
            <a:endParaRPr lang="ko-KR" altLang="en-US" sz="1400" dirty="0">
              <a:solidFill>
                <a:schemeClr val="bg1"/>
              </a:solidFill>
              <a:latin typeface="Arial" panose="020B0604020202020204" pitchFamily="34" charset="0"/>
              <a:cs typeface="Arial" panose="020B0604020202020204" pitchFamily="34" charset="0"/>
            </a:endParaRPr>
          </a:p>
        </p:txBody>
      </p:sp>
      <p:graphicFrame>
        <p:nvGraphicFramePr>
          <p:cNvPr id="25" name="표 24">
            <a:extLst>
              <a:ext uri="{FF2B5EF4-FFF2-40B4-BE49-F238E27FC236}">
                <a16:creationId xmlns:a16="http://schemas.microsoft.com/office/drawing/2014/main" id="{6AD68EC2-D163-40E6-B61A-E054980FFC97}"/>
              </a:ext>
            </a:extLst>
          </p:cNvPr>
          <p:cNvGraphicFramePr>
            <a:graphicFrameLocks noGrp="1"/>
          </p:cNvGraphicFramePr>
          <p:nvPr>
            <p:extLst/>
          </p:nvPr>
        </p:nvGraphicFramePr>
        <p:xfrm>
          <a:off x="803111" y="1756351"/>
          <a:ext cx="10852477" cy="4536000"/>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20000"/>
                    </a:ext>
                  </a:extLst>
                </a:gridCol>
                <a:gridCol w="1086436">
                  <a:extLst>
                    <a:ext uri="{9D8B030D-6E8A-4147-A177-3AD203B41FA5}">
                      <a16:colId xmlns:a16="http://schemas.microsoft.com/office/drawing/2014/main" val="20001"/>
                    </a:ext>
                  </a:extLst>
                </a:gridCol>
                <a:gridCol w="987667">
                  <a:extLst>
                    <a:ext uri="{9D8B030D-6E8A-4147-A177-3AD203B41FA5}">
                      <a16:colId xmlns:a16="http://schemas.microsoft.com/office/drawing/2014/main" val="20002"/>
                    </a:ext>
                  </a:extLst>
                </a:gridCol>
                <a:gridCol w="987667">
                  <a:extLst>
                    <a:ext uri="{9D8B030D-6E8A-4147-A177-3AD203B41FA5}">
                      <a16:colId xmlns:a16="http://schemas.microsoft.com/office/drawing/2014/main" val="20003"/>
                    </a:ext>
                  </a:extLst>
                </a:gridCol>
                <a:gridCol w="987667">
                  <a:extLst>
                    <a:ext uri="{9D8B030D-6E8A-4147-A177-3AD203B41FA5}">
                      <a16:colId xmlns:a16="http://schemas.microsoft.com/office/drawing/2014/main" val="20004"/>
                    </a:ext>
                  </a:extLst>
                </a:gridCol>
                <a:gridCol w="987667">
                  <a:extLst>
                    <a:ext uri="{9D8B030D-6E8A-4147-A177-3AD203B41FA5}">
                      <a16:colId xmlns:a16="http://schemas.microsoft.com/office/drawing/2014/main" val="20005"/>
                    </a:ext>
                  </a:extLst>
                </a:gridCol>
                <a:gridCol w="987667">
                  <a:extLst>
                    <a:ext uri="{9D8B030D-6E8A-4147-A177-3AD203B41FA5}">
                      <a16:colId xmlns:a16="http://schemas.microsoft.com/office/drawing/2014/main" val="20006"/>
                    </a:ext>
                  </a:extLst>
                </a:gridCol>
                <a:gridCol w="1484339">
                  <a:extLst>
                    <a:ext uri="{9D8B030D-6E8A-4147-A177-3AD203B41FA5}">
                      <a16:colId xmlns:a16="http://schemas.microsoft.com/office/drawing/2014/main" val="20007"/>
                    </a:ext>
                  </a:extLst>
                </a:gridCol>
                <a:gridCol w="2083367">
                  <a:extLst>
                    <a:ext uri="{9D8B030D-6E8A-4147-A177-3AD203B41FA5}">
                      <a16:colId xmlns:a16="http://schemas.microsoft.com/office/drawing/2014/main" val="20008"/>
                    </a:ext>
                  </a:extLst>
                </a:gridCol>
              </a:tblGrid>
              <a:tr h="468000">
                <a:tc>
                  <a:txBody>
                    <a:bodyPr/>
                    <a:lstStyle/>
                    <a:p>
                      <a:pPr latinLnBrk="1"/>
                      <a:endParaRPr lang="ko-KR" altLang="en-US"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err="1">
                          <a:solidFill>
                            <a:schemeClr val="bg1"/>
                          </a:solidFill>
                          <a:latin typeface="Arial" panose="020B0604020202020204" pitchFamily="34" charset="0"/>
                          <a:cs typeface="Arial" panose="020B0604020202020204" pitchFamily="34" charset="0"/>
                        </a:rPr>
                        <a:t>Revelite</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a:solidFill>
                            <a:schemeClr val="bg1"/>
                          </a:solidFill>
                          <a:latin typeface="Arial" panose="020B0604020202020204" pitchFamily="34" charset="0"/>
                          <a:cs typeface="Arial" panose="020B0604020202020204" pitchFamily="34" charset="0"/>
                        </a:rPr>
                        <a:t>Spectra</a:t>
                      </a:r>
                    </a:p>
                    <a:p>
                      <a:pPr algn="ctr" latinLnBrk="1"/>
                      <a:r>
                        <a:rPr lang="en-US" altLang="ko-KR" sz="1100" b="1" dirty="0">
                          <a:solidFill>
                            <a:schemeClr val="bg1"/>
                          </a:solidFill>
                          <a:latin typeface="Arial" panose="020B0604020202020204" pitchFamily="34" charset="0"/>
                          <a:cs typeface="Arial" panose="020B0604020202020204" pitchFamily="34" charset="0"/>
                        </a:rPr>
                        <a:t>XT</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a:solidFill>
                            <a:schemeClr val="bg1"/>
                          </a:solidFill>
                          <a:latin typeface="Arial" panose="020B0604020202020204" pitchFamily="34" charset="0"/>
                          <a:cs typeface="Arial" panose="020B0604020202020204" pitchFamily="34" charset="0"/>
                        </a:rPr>
                        <a:t>Spectra</a:t>
                      </a:r>
                    </a:p>
                    <a:p>
                      <a:pPr algn="ctr" latinLnBrk="1"/>
                      <a:r>
                        <a:rPr lang="en-US" altLang="ko-KR" sz="1100" b="1" dirty="0">
                          <a:solidFill>
                            <a:schemeClr val="bg1"/>
                          </a:solidFill>
                          <a:latin typeface="Arial" panose="020B0604020202020204" pitchFamily="34" charset="0"/>
                          <a:cs typeface="Arial" panose="020B0604020202020204" pitchFamily="34" charset="0"/>
                        </a:rPr>
                        <a:t>XT</a:t>
                      </a:r>
                      <a:r>
                        <a:rPr lang="en-US" altLang="ko-KR" sz="1100" b="1" baseline="0" dirty="0">
                          <a:solidFill>
                            <a:schemeClr val="bg1"/>
                          </a:solidFill>
                          <a:latin typeface="Arial" panose="020B0604020202020204" pitchFamily="34" charset="0"/>
                          <a:cs typeface="Arial" panose="020B0604020202020204" pitchFamily="34" charset="0"/>
                        </a:rPr>
                        <a:t> Plus</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a:solidFill>
                            <a:schemeClr val="bg1"/>
                          </a:solidFill>
                          <a:latin typeface="Arial" panose="020B0604020202020204" pitchFamily="34" charset="0"/>
                          <a:cs typeface="Arial" panose="020B0604020202020204" pitchFamily="34" charset="0"/>
                        </a:rPr>
                        <a:t>Helios</a:t>
                      </a:r>
                      <a:r>
                        <a:rPr lang="en-US" altLang="ko-KR" sz="1100" b="1" baseline="0" dirty="0">
                          <a:solidFill>
                            <a:schemeClr val="bg1"/>
                          </a:solidFill>
                          <a:latin typeface="Arial" panose="020B0604020202020204" pitchFamily="34" charset="0"/>
                          <a:cs typeface="Arial" panose="020B0604020202020204" pitchFamily="34" charset="0"/>
                        </a:rPr>
                        <a:t> 3</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err="1">
                          <a:solidFill>
                            <a:schemeClr val="bg1"/>
                          </a:solidFill>
                          <a:latin typeface="Arial" panose="020B0604020202020204" pitchFamily="34" charset="0"/>
                          <a:cs typeface="Arial" panose="020B0604020202020204" pitchFamily="34" charset="0"/>
                        </a:rPr>
                        <a:t>Curas</a:t>
                      </a:r>
                      <a:r>
                        <a:rPr lang="en-US" altLang="ko-KR" sz="1100" b="1" dirty="0">
                          <a:solidFill>
                            <a:schemeClr val="bg1"/>
                          </a:solidFill>
                          <a:latin typeface="Arial" panose="020B0604020202020204" pitchFamily="34" charset="0"/>
                          <a:cs typeface="Arial" panose="020B0604020202020204" pitchFamily="34" charset="0"/>
                        </a:rPr>
                        <a:t> </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err="1">
                          <a:solidFill>
                            <a:schemeClr val="bg1"/>
                          </a:solidFill>
                          <a:latin typeface="Arial" panose="020B0604020202020204" pitchFamily="34" charset="0"/>
                          <a:cs typeface="Arial" panose="020B0604020202020204" pitchFamily="34" charset="0"/>
                        </a:rPr>
                        <a:t>Pastell</a:t>
                      </a:r>
                      <a:r>
                        <a:rPr lang="en-US" altLang="ko-KR" sz="1100" b="1" dirty="0">
                          <a:solidFill>
                            <a:schemeClr val="bg1"/>
                          </a:solidFill>
                          <a:latin typeface="Arial" panose="020B0604020202020204" pitchFamily="34" charset="0"/>
                          <a:cs typeface="Arial" panose="020B0604020202020204" pitchFamily="34" charset="0"/>
                        </a:rPr>
                        <a:t> </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latinLnBrk="1"/>
                      <a:r>
                        <a:rPr lang="en-US" altLang="ko-KR" sz="1100" b="1" dirty="0" err="1">
                          <a:solidFill>
                            <a:schemeClr val="bg1"/>
                          </a:solidFill>
                          <a:latin typeface="Arial" panose="020B0604020202020204" pitchFamily="34" charset="0"/>
                          <a:cs typeface="Arial" panose="020B0604020202020204" pitchFamily="34" charset="0"/>
                        </a:rPr>
                        <a:t>Finebeam</a:t>
                      </a:r>
                      <a:r>
                        <a:rPr lang="en-US" altLang="ko-KR" sz="1100" b="1" baseline="0" dirty="0">
                          <a:solidFill>
                            <a:schemeClr val="bg1"/>
                          </a:solidFill>
                          <a:latin typeface="Arial" panose="020B0604020202020204" pitchFamily="34" charset="0"/>
                          <a:cs typeface="Arial" panose="020B0604020202020204" pitchFamily="34" charset="0"/>
                        </a:rPr>
                        <a:t> Dual</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latinLnBrk="1"/>
                      <a:r>
                        <a:rPr lang="en-US" altLang="ko-KR" sz="1100" b="1" dirty="0">
                          <a:solidFill>
                            <a:schemeClr val="bg1"/>
                          </a:solidFill>
                          <a:latin typeface="Arial" panose="020B0604020202020204" pitchFamily="34" charset="0"/>
                          <a:cs typeface="Arial" panose="020B0604020202020204" pitchFamily="34" charset="0"/>
                        </a:rPr>
                        <a:t>Remarks</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468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Manufacturer</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Cynosure</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err="1">
                          <a:solidFill>
                            <a:schemeClr val="tx1"/>
                          </a:solidFill>
                          <a:latin typeface="Arial" panose="020B0604020202020204" pitchFamily="34" charset="0"/>
                          <a:cs typeface="Arial" panose="020B0604020202020204" pitchFamily="34" charset="0"/>
                        </a:rPr>
                        <a:t>Lutronic</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err="1">
                          <a:solidFill>
                            <a:schemeClr val="tx1"/>
                          </a:solidFill>
                          <a:latin typeface="Arial" panose="020B0604020202020204" pitchFamily="34" charset="0"/>
                          <a:cs typeface="Arial" panose="020B0604020202020204" pitchFamily="34" charset="0"/>
                        </a:rPr>
                        <a:t>Lutronic</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err="1">
                          <a:solidFill>
                            <a:schemeClr val="tx1"/>
                          </a:solidFill>
                          <a:latin typeface="Arial" panose="020B0604020202020204" pitchFamily="34" charset="0"/>
                          <a:cs typeface="Arial" panose="020B0604020202020204" pitchFamily="34" charset="0"/>
                        </a:rPr>
                        <a:t>Laseroptech</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err="1">
                          <a:solidFill>
                            <a:schemeClr val="tx1"/>
                          </a:solidFill>
                          <a:latin typeface="Arial" panose="020B0604020202020204" pitchFamily="34" charset="0"/>
                          <a:cs typeface="Arial" panose="020B0604020202020204" pitchFamily="34" charset="0"/>
                        </a:rPr>
                        <a:t>Ilooda</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err="1">
                          <a:solidFill>
                            <a:schemeClr val="tx1"/>
                          </a:solidFill>
                          <a:latin typeface="Arial" panose="020B0604020202020204" pitchFamily="34" charset="0"/>
                          <a:cs typeface="Arial" panose="020B0604020202020204" pitchFamily="34" charset="0"/>
                        </a:rPr>
                        <a:t>Wontech</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SNJ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latinLnBrk="1"/>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2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Q-Switch/</a:t>
                      </a:r>
                    </a:p>
                    <a:p>
                      <a:pPr algn="ctr" latinLnBrk="1"/>
                      <a:r>
                        <a:rPr lang="en-US" altLang="ko-KR" sz="1000" b="1" dirty="0">
                          <a:solidFill>
                            <a:schemeClr val="tx1"/>
                          </a:solidFill>
                          <a:latin typeface="Arial" panose="020B0604020202020204" pitchFamily="34" charset="0"/>
                          <a:cs typeface="Arial" panose="020B0604020202020204" pitchFamily="34" charset="0"/>
                        </a:rPr>
                        <a:t>Long-Pulse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1064 / 532</a:t>
                      </a:r>
                    </a:p>
                    <a:p>
                      <a:pPr algn="ctr" latinLnBrk="1"/>
                      <a:r>
                        <a:rPr lang="en-US" altLang="ko-KR" sz="900" dirty="0">
                          <a:solidFill>
                            <a:schemeClr val="tx1"/>
                          </a:solidFill>
                          <a:latin typeface="Arial" panose="020B0604020202020204" pitchFamily="34" charset="0"/>
                          <a:cs typeface="Arial" panose="020B0604020202020204" pitchFamily="34" charset="0"/>
                        </a:rPr>
                        <a:t>(Q</a:t>
                      </a:r>
                      <a:r>
                        <a:rPr lang="en-US" altLang="ko-KR" sz="900" baseline="0" dirty="0">
                          <a:solidFill>
                            <a:schemeClr val="tx1"/>
                          </a:solidFill>
                          <a:latin typeface="Arial" panose="020B0604020202020204" pitchFamily="34" charset="0"/>
                          <a:cs typeface="Arial" panose="020B0604020202020204" pitchFamily="34" charset="0"/>
                        </a:rPr>
                        <a:t> only)</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1064 / 532</a:t>
                      </a:r>
                      <a:r>
                        <a:rPr lang="en-US" altLang="ko-KR" sz="900" baseline="0" dirty="0">
                          <a:solidFill>
                            <a:schemeClr val="tx1"/>
                          </a:solidFill>
                          <a:latin typeface="Arial" panose="020B0604020202020204" pitchFamily="34" charset="0"/>
                          <a:cs typeface="Arial" panose="020B0604020202020204" pitchFamily="34" charset="0"/>
                        </a:rPr>
                        <a:t> / 595 / 660</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aseline="0" dirty="0">
                          <a:solidFill>
                            <a:schemeClr val="tx1"/>
                          </a:solidFill>
                          <a:latin typeface="Arial" panose="020B0604020202020204" pitchFamily="34" charset="0"/>
                          <a:cs typeface="Arial" panose="020B0604020202020204" pitchFamily="34" charset="0"/>
                        </a:rPr>
                        <a:t>(Q only)</a:t>
                      </a:r>
                      <a:endParaRPr lang="en-US" altLang="ko-KR"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1064 / 532</a:t>
                      </a:r>
                      <a:r>
                        <a:rPr lang="en-US" altLang="ko-KR" sz="900" baseline="0" dirty="0">
                          <a:solidFill>
                            <a:schemeClr val="tx1"/>
                          </a:solidFill>
                          <a:latin typeface="Arial" panose="020B0604020202020204" pitchFamily="34" charset="0"/>
                          <a:cs typeface="Arial" panose="020B0604020202020204" pitchFamily="34" charset="0"/>
                        </a:rPr>
                        <a:t> / 595 / 660</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aseline="0" dirty="0">
                          <a:solidFill>
                            <a:schemeClr val="tx1"/>
                          </a:solidFill>
                          <a:latin typeface="Arial" panose="020B0604020202020204" pitchFamily="34" charset="0"/>
                          <a:cs typeface="Arial" panose="020B0604020202020204" pitchFamily="34" charset="0"/>
                        </a:rPr>
                        <a:t>(Q only)</a:t>
                      </a:r>
                      <a:endParaRPr lang="en-US" altLang="ko-KR"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1064 / 532</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aseline="0" dirty="0">
                          <a:solidFill>
                            <a:schemeClr val="tx1"/>
                          </a:solidFill>
                          <a:latin typeface="Arial" panose="020B0604020202020204" pitchFamily="34" charset="0"/>
                          <a:cs typeface="Arial" panose="020B0604020202020204" pitchFamily="34" charset="0"/>
                        </a:rPr>
                        <a:t>(Q only)</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1064 / 532</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aseline="0" dirty="0">
                          <a:solidFill>
                            <a:schemeClr val="tx1"/>
                          </a:solidFill>
                          <a:latin typeface="Arial" panose="020B0604020202020204" pitchFamily="34" charset="0"/>
                          <a:cs typeface="Arial" panose="020B0604020202020204" pitchFamily="34" charset="0"/>
                        </a:rPr>
                        <a:t>(Q  only)</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1064 / 532</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baseline="0" dirty="0">
                          <a:solidFill>
                            <a:schemeClr val="tx1"/>
                          </a:solidFill>
                          <a:latin typeface="Arial" panose="020B0604020202020204" pitchFamily="34" charset="0"/>
                          <a:cs typeface="Arial" panose="020B0604020202020204" pitchFamily="34" charset="0"/>
                        </a:rPr>
                        <a:t>(Q  only)</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1064 (Q</a:t>
                      </a:r>
                      <a:r>
                        <a:rPr lang="en-US" altLang="ko-KR" sz="900" baseline="0" dirty="0">
                          <a:solidFill>
                            <a:schemeClr val="tx1"/>
                          </a:solidFill>
                          <a:latin typeface="Arial" panose="020B0604020202020204" pitchFamily="34" charset="0"/>
                          <a:cs typeface="Arial" panose="020B0604020202020204" pitchFamily="34" charset="0"/>
                        </a:rPr>
                        <a:t> &amp; Long) 532, 585, 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Q-Switched</a:t>
                      </a:r>
                      <a:r>
                        <a:rPr lang="en-US" altLang="ko-KR" sz="900" baseline="0" dirty="0">
                          <a:solidFill>
                            <a:schemeClr val="tx1"/>
                          </a:solidFill>
                          <a:latin typeface="Arial" panose="020B0604020202020204" pitchFamily="34" charset="0"/>
                          <a:cs typeface="Arial" panose="020B0604020202020204" pitchFamily="34" charset="0"/>
                        </a:rPr>
                        <a:t> &amp; </a:t>
                      </a:r>
                    </a:p>
                    <a:p>
                      <a:pPr algn="ctr" latinLnBrk="1"/>
                      <a:r>
                        <a:rPr lang="en-US" altLang="ko-KR" sz="900" baseline="0" dirty="0">
                          <a:solidFill>
                            <a:schemeClr val="tx1"/>
                          </a:solidFill>
                          <a:latin typeface="Arial" panose="020B0604020202020204" pitchFamily="34" charset="0"/>
                          <a:cs typeface="Arial" panose="020B0604020202020204" pitchFamily="34" charset="0"/>
                        </a:rPr>
                        <a:t>Long-Pulsed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4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1064Single</a:t>
                      </a:r>
                      <a:r>
                        <a:rPr lang="en-US" altLang="ko-KR" sz="1000" b="1" baseline="0" dirty="0">
                          <a:solidFill>
                            <a:schemeClr val="tx1"/>
                          </a:solidFill>
                          <a:latin typeface="Arial" panose="020B0604020202020204" pitchFamily="34" charset="0"/>
                          <a:cs typeface="Arial" panose="020B0604020202020204" pitchFamily="34" charset="0"/>
                        </a:rPr>
                        <a:t> </a:t>
                      </a:r>
                    </a:p>
                    <a:p>
                      <a:pPr algn="ctr" latinLnBrk="1"/>
                      <a:r>
                        <a:rPr lang="en-US" altLang="ko-KR" sz="1000" b="1" baseline="0" dirty="0">
                          <a:solidFill>
                            <a:schemeClr val="tx1"/>
                          </a:solidFill>
                          <a:latin typeface="Arial" panose="020B0604020202020204" pitchFamily="34" charset="0"/>
                          <a:cs typeface="Arial" panose="020B0604020202020204" pitchFamily="34" charset="0"/>
                        </a:rPr>
                        <a:t>Max Energy</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1.1 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1.2 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solidFill>
                            <a:schemeClr val="tx1"/>
                          </a:solidFill>
                          <a:latin typeface="Arial" panose="020B0604020202020204" pitchFamily="34" charset="0"/>
                          <a:cs typeface="Arial" panose="020B0604020202020204" pitchFamily="34" charset="0"/>
                        </a:rPr>
                        <a:t>1.7 J</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1.3 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1.3 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1.3 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1.6 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latinLnBrk="1"/>
                      <a:r>
                        <a:rPr lang="en-US" altLang="ko-KR" sz="900" baseline="0" dirty="0">
                          <a:solidFill>
                            <a:schemeClr val="tx1"/>
                          </a:solidFill>
                          <a:latin typeface="Arial" panose="020B0604020202020204" pitchFamily="34" charset="0"/>
                          <a:cs typeface="Arial" panose="020B0604020202020204" pitchFamily="34" charset="0"/>
                        </a:rPr>
                        <a:t>Relatively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4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PTP</a:t>
                      </a:r>
                    </a:p>
                    <a:p>
                      <a:pPr algn="ctr" latinLnBrk="1"/>
                      <a:r>
                        <a:rPr lang="en-US" altLang="ko-KR" sz="1000" b="1" dirty="0">
                          <a:solidFill>
                            <a:schemeClr val="tx1"/>
                          </a:solidFill>
                          <a:latin typeface="Arial" panose="020B0604020202020204" pitchFamily="34" charset="0"/>
                          <a:cs typeface="Arial" panose="020B0604020202020204" pitchFamily="34" charset="0"/>
                        </a:rPr>
                        <a:t>Max Energy</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1.55</a:t>
                      </a: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1.7</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2.0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1.6</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1.6</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High Energy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0004"/>
                  </a:ext>
                </a:extLst>
              </a:tr>
              <a:tr h="504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532</a:t>
                      </a:r>
                    </a:p>
                    <a:p>
                      <a:pPr algn="ctr" latinLnBrk="1"/>
                      <a:r>
                        <a:rPr lang="en-US" altLang="ko-KR" sz="1000" b="1" dirty="0">
                          <a:solidFill>
                            <a:schemeClr val="tx1"/>
                          </a:solidFill>
                          <a:latin typeface="Arial" panose="020B0604020202020204" pitchFamily="34" charset="0"/>
                          <a:cs typeface="Arial" panose="020B0604020202020204" pitchFamily="34" charset="0"/>
                        </a:rPr>
                        <a:t>Max Energy</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0.4</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0.4</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0.4</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0.4</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Relatively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4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Non-Q</a:t>
                      </a:r>
                    </a:p>
                    <a:p>
                      <a:pPr algn="ctr" latinLnBrk="1"/>
                      <a:r>
                        <a:rPr lang="en-US" altLang="ko-KR" sz="1000" b="1" dirty="0">
                          <a:solidFill>
                            <a:schemeClr val="tx1"/>
                          </a:solidFill>
                          <a:latin typeface="Arial" panose="020B0604020202020204" pitchFamily="34" charset="0"/>
                          <a:cs typeface="Arial" panose="020B0604020202020204" pitchFamily="34" charset="0"/>
                        </a:rPr>
                        <a:t>Max</a:t>
                      </a:r>
                      <a:r>
                        <a:rPr lang="en-US" altLang="ko-KR" sz="1000" b="1" baseline="0" dirty="0">
                          <a:solidFill>
                            <a:schemeClr val="tx1"/>
                          </a:solidFill>
                          <a:latin typeface="Arial" panose="020B0604020202020204" pitchFamily="34" charset="0"/>
                          <a:cs typeface="Arial" panose="020B0604020202020204" pitchFamily="34" charset="0"/>
                        </a:rPr>
                        <a:t> Energy</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4.5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4.5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3.0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2.0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3.5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3.5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Relatively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4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Fractional</a:t>
                      </a:r>
                      <a:r>
                        <a:rPr lang="en-US" altLang="ko-KR" sz="1000" b="1" baseline="0" dirty="0">
                          <a:solidFill>
                            <a:schemeClr val="tx1"/>
                          </a:solidFill>
                          <a:latin typeface="Arial" panose="020B0604020202020204" pitchFamily="34" charset="0"/>
                          <a:cs typeface="Arial" panose="020B0604020202020204" pitchFamily="34" charset="0"/>
                        </a:rPr>
                        <a:t> H/P</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X</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X</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X</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X</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O</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X</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X</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O</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O</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X</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X</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X</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O</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O</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latinLnBrk="1"/>
                      <a:endParaRPr lang="en-US" altLang="ko-KR"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144204128"/>
                  </a:ext>
                </a:extLst>
              </a:tr>
              <a:tr h="468000">
                <a:tc>
                  <a:txBody>
                    <a:bodyPr/>
                    <a:lstStyle/>
                    <a:p>
                      <a:pPr algn="ctr" latinLnBrk="1"/>
                      <a:r>
                        <a:rPr lang="en-US" altLang="ko-KR" sz="1000" b="1" dirty="0">
                          <a:solidFill>
                            <a:schemeClr val="tx1"/>
                          </a:solidFill>
                          <a:latin typeface="Arial" panose="020B0604020202020204" pitchFamily="34" charset="0"/>
                          <a:cs typeface="Arial" panose="020B0604020202020204" pitchFamily="34" charset="0"/>
                        </a:rPr>
                        <a:t>Price</a:t>
                      </a:r>
                      <a:endParaRPr lang="ko-KR" altLang="en-US" sz="10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USD98,000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USD35,000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USD43,000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USD41,000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USD39,000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USD29,000</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latinLnBrk="1"/>
                      <a:endParaRPr lang="en-US" altLang="ko-KR"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aphicFrame>
        <p:nvGraphicFramePr>
          <p:cNvPr id="26" name="표 25">
            <a:extLst>
              <a:ext uri="{FF2B5EF4-FFF2-40B4-BE49-F238E27FC236}">
                <a16:creationId xmlns:a16="http://schemas.microsoft.com/office/drawing/2014/main" id="{4F419D80-0021-4C59-8AEF-AD4AB87D5065}"/>
              </a:ext>
            </a:extLst>
          </p:cNvPr>
          <p:cNvGraphicFramePr>
            <a:graphicFrameLocks noGrp="1"/>
          </p:cNvGraphicFramePr>
          <p:nvPr>
            <p:extLst/>
          </p:nvPr>
        </p:nvGraphicFramePr>
        <p:xfrm>
          <a:off x="8084329" y="1756351"/>
          <a:ext cx="1484339" cy="4536000"/>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484339">
                  <a:extLst>
                    <a:ext uri="{9D8B030D-6E8A-4147-A177-3AD203B41FA5}">
                      <a16:colId xmlns:a16="http://schemas.microsoft.com/office/drawing/2014/main" val="1841955383"/>
                    </a:ext>
                  </a:extLst>
                </a:gridCol>
              </a:tblGrid>
              <a:tr h="468000">
                <a:tc>
                  <a:txBody>
                    <a:bodyPr/>
                    <a:lstStyle/>
                    <a:p>
                      <a:pPr algn="ctr" latinLnBrk="1"/>
                      <a:r>
                        <a:rPr lang="en-US" altLang="ko-KR" sz="1100" b="1" dirty="0" err="1">
                          <a:solidFill>
                            <a:schemeClr val="bg1"/>
                          </a:solidFill>
                          <a:latin typeface="Arial" panose="020B0604020202020204" pitchFamily="34" charset="0"/>
                          <a:cs typeface="Arial" panose="020B0604020202020204" pitchFamily="34" charset="0"/>
                        </a:rPr>
                        <a:t>Finebeam</a:t>
                      </a:r>
                      <a:r>
                        <a:rPr lang="en-US" altLang="ko-KR" sz="1100" b="1" baseline="0" dirty="0">
                          <a:solidFill>
                            <a:schemeClr val="bg1"/>
                          </a:solidFill>
                          <a:latin typeface="Arial" panose="020B0604020202020204" pitchFamily="34" charset="0"/>
                          <a:cs typeface="Arial" panose="020B0604020202020204" pitchFamily="34" charset="0"/>
                        </a:rPr>
                        <a:t> Dual</a:t>
                      </a:r>
                      <a:endParaRPr lang="ko-KR" altLang="en-US" sz="11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lumOff val="5000"/>
                      </a:schemeClr>
                    </a:solidFill>
                  </a:tcPr>
                </a:tc>
                <a:extLst>
                  <a:ext uri="{0D108BD9-81ED-4DB2-BD59-A6C34878D82A}">
                    <a16:rowId xmlns:a16="http://schemas.microsoft.com/office/drawing/2014/main" val="975411452"/>
                  </a:ext>
                </a:extLst>
              </a:tr>
              <a:tr h="468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SNJ</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8908038"/>
                  </a:ext>
                </a:extLst>
              </a:tr>
              <a:tr h="612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1064 (Q</a:t>
                      </a:r>
                      <a:r>
                        <a:rPr lang="en-US" altLang="ko-KR" sz="900" baseline="0" dirty="0">
                          <a:solidFill>
                            <a:schemeClr val="tx1"/>
                          </a:solidFill>
                          <a:latin typeface="Arial" panose="020B0604020202020204" pitchFamily="34" charset="0"/>
                          <a:cs typeface="Arial" panose="020B0604020202020204" pitchFamily="34" charset="0"/>
                        </a:rPr>
                        <a:t> &amp; Long) 532, 585, 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3142974"/>
                  </a:ext>
                </a:extLst>
              </a:tr>
              <a:tr h="504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1.6 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90728571"/>
                  </a:ext>
                </a:extLst>
              </a:tr>
              <a:tr h="504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62B0E3"/>
                    </a:solidFill>
                  </a:tcPr>
                </a:tc>
                <a:extLst>
                  <a:ext uri="{0D108BD9-81ED-4DB2-BD59-A6C34878D82A}">
                    <a16:rowId xmlns:a16="http://schemas.microsoft.com/office/drawing/2014/main" val="2285660363"/>
                  </a:ext>
                </a:extLst>
              </a:tr>
              <a:tr h="504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19967995"/>
                  </a:ext>
                </a:extLst>
              </a:tr>
              <a:tr h="504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3.5</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13998834"/>
                  </a:ext>
                </a:extLst>
              </a:tr>
              <a:tr h="504000">
                <a:tc>
                  <a:txBody>
                    <a:bodyPr/>
                    <a:lstStyle/>
                    <a:p>
                      <a:pPr algn="ctr" latinLnBrk="1"/>
                      <a:r>
                        <a:rPr lang="en-US" altLang="ko-KR" sz="900" dirty="0">
                          <a:solidFill>
                            <a:schemeClr val="tx1"/>
                          </a:solidFill>
                          <a:latin typeface="Arial" panose="020B0604020202020204" pitchFamily="34" charset="0"/>
                          <a:cs typeface="Arial" panose="020B0604020202020204" pitchFamily="34" charset="0"/>
                        </a:rPr>
                        <a:t>MLA</a:t>
                      </a:r>
                      <a:r>
                        <a:rPr lang="en-US" altLang="ko-KR" sz="900" baseline="0" dirty="0">
                          <a:solidFill>
                            <a:schemeClr val="tx1"/>
                          </a:solidFill>
                          <a:latin typeface="Arial" panose="020B0604020202020204" pitchFamily="34" charset="0"/>
                          <a:cs typeface="Arial" panose="020B0604020202020204" pitchFamily="34" charset="0"/>
                        </a:rPr>
                        <a:t> - O</a:t>
                      </a:r>
                    </a:p>
                    <a:p>
                      <a:pPr algn="ctr" latinLnBrk="1"/>
                      <a:r>
                        <a:rPr lang="en-US" altLang="ko-KR" sz="900" baseline="0" dirty="0">
                          <a:solidFill>
                            <a:schemeClr val="tx1"/>
                          </a:solidFill>
                          <a:latin typeface="Arial" panose="020B0604020202020204" pitchFamily="34" charset="0"/>
                          <a:cs typeface="Arial" panose="020B0604020202020204" pitchFamily="34" charset="0"/>
                        </a:rPr>
                        <a:t>DOE - O</a:t>
                      </a:r>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2B0E3"/>
                    </a:solidFill>
                  </a:tcPr>
                </a:tc>
                <a:extLst>
                  <a:ext uri="{0D108BD9-81ED-4DB2-BD59-A6C34878D82A}">
                    <a16:rowId xmlns:a16="http://schemas.microsoft.com/office/drawing/2014/main" val="811256437"/>
                  </a:ext>
                </a:extLst>
              </a:tr>
              <a:tr h="468000">
                <a:tc>
                  <a:txBody>
                    <a:bodyPr/>
                    <a:lstStyle/>
                    <a:p>
                      <a:pPr algn="ctr" latinLnBrk="1"/>
                      <a:endParaRPr lang="ko-KR" altLang="en-US" sz="9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66365017"/>
                  </a:ext>
                </a:extLst>
              </a:tr>
            </a:tbl>
          </a:graphicData>
        </a:graphic>
      </p:graphicFrame>
    </p:spTree>
    <p:extLst>
      <p:ext uri="{BB962C8B-B14F-4D97-AF65-F5344CB8AC3E}">
        <p14:creationId xmlns:p14="http://schemas.microsoft.com/office/powerpoint/2010/main" val="10230186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025" y="804538"/>
            <a:ext cx="10990457" cy="646331"/>
          </a:xfrm>
          <a:prstGeom prst="rect">
            <a:avLst/>
          </a:prstGeom>
          <a:noFill/>
        </p:spPr>
        <p:txBody>
          <a:bodyPr wrap="square" rtlCol="0">
            <a:spAutoFit/>
          </a:bodyPr>
          <a:lstStyle/>
          <a:p>
            <a:r>
              <a:rPr lang="en-US" altLang="ko-KR" b="1" u="sng" dirty="0" smtClean="0">
                <a:latin typeface="Calibri" panose="020F0502020204030204" pitchFamily="34" charset="0"/>
                <a:cs typeface="Calibri" panose="020F0502020204030204" pitchFamily="34" charset="0"/>
              </a:rPr>
              <a:t>The width between Two pulses in PDP mode(Off time) of </a:t>
            </a:r>
            <a:r>
              <a:rPr lang="en-US" altLang="ko-KR" b="1" u="sng" dirty="0" err="1" smtClean="0">
                <a:latin typeface="Calibri" panose="020F0502020204030204" pitchFamily="34" charset="0"/>
                <a:cs typeface="Calibri" panose="020F0502020204030204" pitchFamily="34" charset="0"/>
              </a:rPr>
              <a:t>Finebeam</a:t>
            </a:r>
            <a:r>
              <a:rPr lang="en-US" altLang="ko-KR" b="1" u="sng" dirty="0" smtClean="0">
                <a:latin typeface="Calibri" panose="020F0502020204030204" pitchFamily="34" charset="0"/>
                <a:cs typeface="Calibri" panose="020F0502020204030204" pitchFamily="34" charset="0"/>
              </a:rPr>
              <a:t> </a:t>
            </a:r>
          </a:p>
          <a:p>
            <a:r>
              <a:rPr lang="en-US" altLang="ko-KR" b="1" u="sng" dirty="0" smtClean="0">
                <a:latin typeface="Calibri" panose="020F0502020204030204" pitchFamily="34" charset="0"/>
                <a:cs typeface="Calibri" panose="020F0502020204030204" pitchFamily="34" charset="0"/>
              </a:rPr>
              <a:t> </a:t>
            </a:r>
            <a:r>
              <a:rPr lang="en-US" altLang="ko-KR" dirty="0" smtClean="0">
                <a:solidFill>
                  <a:srgbClr val="FF0000"/>
                </a:solidFill>
                <a:latin typeface="Calibri" panose="020F0502020204030204" pitchFamily="34" charset="0"/>
                <a:cs typeface="Calibri" panose="020F0502020204030204" pitchFamily="34" charset="0"/>
              </a:rPr>
              <a:t>Distance between two pulses – Same for </a:t>
            </a:r>
            <a:r>
              <a:rPr lang="en-US" altLang="ko-KR" dirty="0" err="1" smtClean="0">
                <a:solidFill>
                  <a:srgbClr val="FF0000"/>
                </a:solidFill>
                <a:latin typeface="Calibri" panose="020F0502020204030204" pitchFamily="34" charset="0"/>
                <a:cs typeface="Calibri" panose="020F0502020204030204" pitchFamily="34" charset="0"/>
              </a:rPr>
              <a:t>Revlite</a:t>
            </a:r>
            <a:endParaRPr lang="en-US" altLang="ko-KR" dirty="0" smtClean="0">
              <a:solidFill>
                <a:srgbClr val="FF0000"/>
              </a:solidFill>
              <a:latin typeface="Calibri" panose="020F0502020204030204" pitchFamily="34" charset="0"/>
              <a:cs typeface="Calibri" panose="020F0502020204030204" pitchFamily="34" charset="0"/>
            </a:endParaRPr>
          </a:p>
        </p:txBody>
      </p:sp>
      <p:sp>
        <p:nvSpPr>
          <p:cNvPr id="3" name="TextBox 2"/>
          <p:cNvSpPr txBox="1"/>
          <p:nvPr/>
        </p:nvSpPr>
        <p:spPr>
          <a:xfrm>
            <a:off x="0" y="0"/>
            <a:ext cx="7937369"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How much the longer width between two pulse is meaningful for effect? </a:t>
            </a:r>
            <a:endParaRPr lang="ko-KR" altLang="en-US" b="1" dirty="0" smtClean="0">
              <a:latin typeface="Calibri" panose="020F0502020204030204" pitchFamily="34" charset="0"/>
              <a:cs typeface="Calibri" panose="020F0502020204030204" pitchFamily="34" charset="0"/>
            </a:endParaRPr>
          </a:p>
        </p:txBody>
      </p:sp>
      <p:sp>
        <p:nvSpPr>
          <p:cNvPr id="4" name="TextBox 3"/>
          <p:cNvSpPr txBox="1"/>
          <p:nvPr/>
        </p:nvSpPr>
        <p:spPr>
          <a:xfrm>
            <a:off x="2991064" y="5479472"/>
            <a:ext cx="4946305" cy="369332"/>
          </a:xfrm>
          <a:prstGeom prst="rect">
            <a:avLst/>
          </a:prstGeom>
          <a:solidFill>
            <a:schemeClr val="accent6">
              <a:lumMod val="40000"/>
              <a:lumOff val="60000"/>
            </a:schemeClr>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less thermal effect, lower temperature increase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247864" y="2026763"/>
            <a:ext cx="2561324" cy="367645"/>
          </a:xfrm>
          <a:prstGeom prst="rect">
            <a:avLst/>
          </a:prstGeom>
          <a:solidFill>
            <a:schemeClr val="accent1">
              <a:lumMod val="20000"/>
              <a:lumOff val="80000"/>
            </a:schemeClr>
          </a:solidFill>
          <a:effectLst/>
        </p:spPr>
        <p:txBody>
          <a:bodyPr wrap="square" rtlCol="0">
            <a:spAutoFit/>
          </a:bodyPr>
          <a:lstStyle/>
          <a:p>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120µs ~ 150µs</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3829263" y="1932743"/>
            <a:ext cx="2561324" cy="923330"/>
          </a:xfrm>
          <a:prstGeom prst="rect">
            <a:avLst/>
          </a:prstGeom>
          <a:solidFill>
            <a:schemeClr val="accent1">
              <a:lumMod val="40000"/>
              <a:lumOff val="60000"/>
            </a:schemeClr>
          </a:solidFill>
          <a:effectLst/>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Thermal </a:t>
            </a:r>
            <a:r>
              <a:rPr lang="en-US" altLang="ko-KR" dirty="0">
                <a:latin typeface="Calibri" panose="020F0502020204030204" pitchFamily="34" charset="0"/>
                <a:cs typeface="Calibri" panose="020F0502020204030204" pitchFamily="34" charset="0"/>
              </a:rPr>
              <a:t>effect, temperature increase up to 42 ~ 45°C</a:t>
            </a:r>
            <a:endParaRPr lang="ko-KR" altLang="en-US" dirty="0" smtClean="0">
              <a:latin typeface="Calibri" panose="020F0502020204030204" pitchFamily="34" charset="0"/>
              <a:cs typeface="Calibri" panose="020F0502020204030204" pitchFamily="34" charset="0"/>
            </a:endParaRPr>
          </a:p>
        </p:txBody>
      </p:sp>
      <p:sp>
        <p:nvSpPr>
          <p:cNvPr id="7" name="직사각형 6"/>
          <p:cNvSpPr/>
          <p:nvPr/>
        </p:nvSpPr>
        <p:spPr>
          <a:xfrm>
            <a:off x="2833179" y="2977527"/>
            <a:ext cx="4553491" cy="646331"/>
          </a:xfrm>
          <a:prstGeom prst="rect">
            <a:avLst/>
          </a:prstGeom>
        </p:spPr>
        <p:txBody>
          <a:bodyPr wrap="none">
            <a:spAutoFit/>
          </a:bodyPr>
          <a:lstStyle/>
          <a:p>
            <a:pPr algn="ctr"/>
            <a:r>
              <a:rPr lang="en-US" altLang="ko-KR" dirty="0" smtClean="0">
                <a:latin typeface="맑은 고딕" panose="020B0503020000020004" pitchFamily="50" charset="-127"/>
                <a:ea typeface="맑은 고딕" panose="020B0503020000020004" pitchFamily="50" charset="-127"/>
                <a:cs typeface="Calibri" panose="020F0502020204030204" pitchFamily="34" charset="0"/>
              </a:rPr>
              <a:t>※42 ~ 45°C: It is the </a:t>
            </a:r>
            <a:r>
              <a:rPr lang="en-US" altLang="ko-KR" dirty="0" smtClean="0">
                <a:latin typeface="Calibri" panose="020F0502020204030204" pitchFamily="34" charset="0"/>
                <a:cs typeface="Calibri" panose="020F0502020204030204" pitchFamily="34" charset="0"/>
              </a:rPr>
              <a:t>optimize </a:t>
            </a:r>
            <a:r>
              <a:rPr lang="en-US" altLang="ko-KR" dirty="0">
                <a:latin typeface="Calibri" panose="020F0502020204030204" pitchFamily="34" charset="0"/>
                <a:cs typeface="Calibri" panose="020F0502020204030204" pitchFamily="34" charset="0"/>
              </a:rPr>
              <a:t>temperature </a:t>
            </a:r>
            <a:endParaRPr lang="en-US" altLang="ko-KR" dirty="0" smtClean="0">
              <a:latin typeface="Calibri" panose="020F0502020204030204" pitchFamily="34" charset="0"/>
              <a:cs typeface="Calibri" panose="020F0502020204030204" pitchFamily="34" charset="0"/>
            </a:endParaRPr>
          </a:p>
          <a:p>
            <a:pPr algn="ctr"/>
            <a:r>
              <a:rPr lang="en-US" altLang="ko-KR" dirty="0" smtClean="0">
                <a:latin typeface="Calibri" panose="020F0502020204030204" pitchFamily="34" charset="0"/>
                <a:cs typeface="Calibri" panose="020F0502020204030204" pitchFamily="34" charset="0"/>
              </a:rPr>
              <a:t>for </a:t>
            </a:r>
            <a:r>
              <a:rPr lang="en-US" altLang="ko-KR" dirty="0">
                <a:latin typeface="Calibri" panose="020F0502020204030204" pitchFamily="34" charset="0"/>
                <a:cs typeface="Calibri" panose="020F0502020204030204" pitchFamily="34" charset="0"/>
              </a:rPr>
              <a:t>improving dermis environment</a:t>
            </a:r>
            <a:endParaRPr lang="ko-KR" altLang="en-US" dirty="0"/>
          </a:p>
        </p:txBody>
      </p:sp>
      <p:sp>
        <p:nvSpPr>
          <p:cNvPr id="8" name="직사각형 7"/>
          <p:cNvSpPr/>
          <p:nvPr/>
        </p:nvSpPr>
        <p:spPr>
          <a:xfrm>
            <a:off x="7843101" y="893040"/>
            <a:ext cx="3849278" cy="1754326"/>
          </a:xfrm>
          <a:prstGeom prst="rect">
            <a:avLst/>
          </a:prstGeom>
          <a:solidFill>
            <a:schemeClr val="accent5">
              <a:lumMod val="60000"/>
              <a:lumOff val="40000"/>
            </a:schemeClr>
          </a:solidFill>
          <a:effectLst>
            <a:glow rad="101600">
              <a:schemeClr val="accent5">
                <a:satMod val="175000"/>
                <a:alpha val="40000"/>
              </a:schemeClr>
            </a:glow>
            <a:softEdge rad="63500"/>
          </a:effectLst>
        </p:spPr>
        <p:txBody>
          <a:bodyPr wrap="square">
            <a:spAutoFit/>
          </a:bodyPr>
          <a:lstStyle/>
          <a:p>
            <a:pPr algn="ctr"/>
            <a:r>
              <a:rPr lang="en-US" altLang="ko-KR" dirty="0" smtClean="0">
                <a:latin typeface="Calibri" panose="020F0502020204030204" pitchFamily="34" charset="0"/>
                <a:cs typeface="Calibri" panose="020F0502020204030204" pitchFamily="34" charset="0"/>
              </a:rPr>
              <a:t>Rapid healing</a:t>
            </a:r>
          </a:p>
          <a:p>
            <a:pPr algn="ctr"/>
            <a:r>
              <a:rPr lang="en-US" altLang="ko-KR" dirty="0" smtClean="0">
                <a:latin typeface="Calibri" panose="020F0502020204030204" pitchFamily="34" charset="0"/>
                <a:cs typeface="Calibri" panose="020F0502020204030204" pitchFamily="34" charset="0"/>
              </a:rPr>
              <a:t>Better result</a:t>
            </a:r>
          </a:p>
          <a:p>
            <a:pPr algn="ctr"/>
            <a:r>
              <a:rPr lang="en-US" altLang="ko-KR" dirty="0" smtClean="0">
                <a:latin typeface="Calibri" panose="020F0502020204030204" pitchFamily="34" charset="0"/>
                <a:cs typeface="Calibri" panose="020F0502020204030204" pitchFamily="34" charset="0"/>
              </a:rPr>
              <a:t>Lowering PIH</a:t>
            </a:r>
          </a:p>
          <a:p>
            <a:pPr algn="ctr"/>
            <a:r>
              <a:rPr lang="en-US" altLang="ko-KR" dirty="0" smtClean="0">
                <a:latin typeface="Calibri" panose="020F0502020204030204" pitchFamily="34" charset="0"/>
                <a:cs typeface="Calibri" panose="020F0502020204030204" pitchFamily="34" charset="0"/>
              </a:rPr>
              <a:t>Improving the </a:t>
            </a:r>
            <a:r>
              <a:rPr lang="en-US" altLang="ko-KR" dirty="0">
                <a:latin typeface="Calibri" panose="020F0502020204030204" pitchFamily="34" charset="0"/>
                <a:cs typeface="Calibri" panose="020F0502020204030204" pitchFamily="34" charset="0"/>
              </a:rPr>
              <a:t>better </a:t>
            </a:r>
            <a:r>
              <a:rPr lang="en-US" altLang="ko-KR" dirty="0" smtClean="0">
                <a:latin typeface="Calibri" panose="020F0502020204030204" pitchFamily="34" charset="0"/>
                <a:cs typeface="Calibri" panose="020F0502020204030204" pitchFamily="34" charset="0"/>
              </a:rPr>
              <a:t>dermis condition for the better result in the following </a:t>
            </a:r>
            <a:r>
              <a:rPr lang="en-US" altLang="ko-KR" dirty="0">
                <a:latin typeface="Calibri" panose="020F0502020204030204" pitchFamily="34" charset="0"/>
                <a:cs typeface="Calibri" panose="020F0502020204030204" pitchFamily="34" charset="0"/>
              </a:rPr>
              <a:t>sessions</a:t>
            </a:r>
          </a:p>
        </p:txBody>
      </p:sp>
      <p:sp>
        <p:nvSpPr>
          <p:cNvPr id="9" name="직사각형 8"/>
          <p:cNvSpPr/>
          <p:nvPr/>
        </p:nvSpPr>
        <p:spPr>
          <a:xfrm>
            <a:off x="7881720" y="3065564"/>
            <a:ext cx="3831741" cy="646331"/>
          </a:xfrm>
          <a:prstGeom prst="rect">
            <a:avLst/>
          </a:prstGeom>
          <a:solidFill>
            <a:schemeClr val="accent5">
              <a:lumMod val="20000"/>
              <a:lumOff val="80000"/>
            </a:schemeClr>
          </a:solidFill>
          <a:effectLst>
            <a:glow rad="101600">
              <a:schemeClr val="accent5">
                <a:satMod val="175000"/>
                <a:alpha val="40000"/>
              </a:schemeClr>
            </a:glow>
            <a:softEdge rad="63500"/>
          </a:effectLst>
        </p:spPr>
        <p:txBody>
          <a:bodyPr wrap="square">
            <a:spAutoFit/>
          </a:bodyPr>
          <a:lstStyle/>
          <a:p>
            <a:pPr algn="ctr"/>
            <a:r>
              <a:rPr lang="en-US" altLang="ko-KR" dirty="0">
                <a:latin typeface="Calibri" panose="020F0502020204030204" pitchFamily="34" charset="0"/>
                <a:cs typeface="Calibri" panose="020F0502020204030204" pitchFamily="34" charset="0"/>
              </a:rPr>
              <a:t>Photo thermal effect: whitening, collagen remodeling </a:t>
            </a:r>
          </a:p>
        </p:txBody>
      </p:sp>
      <p:sp>
        <p:nvSpPr>
          <p:cNvPr id="10" name="직사각형 9"/>
          <p:cNvSpPr/>
          <p:nvPr/>
        </p:nvSpPr>
        <p:spPr>
          <a:xfrm>
            <a:off x="183260" y="4342962"/>
            <a:ext cx="6314101" cy="369332"/>
          </a:xfrm>
          <a:prstGeom prst="rect">
            <a:avLst/>
          </a:prstGeom>
        </p:spPr>
        <p:txBody>
          <a:bodyPr wrap="none">
            <a:spAutoFit/>
          </a:bodyPr>
          <a:lstStyle/>
          <a:p>
            <a:r>
              <a:rPr lang="en-US" altLang="ko-KR" b="1" u="sng" dirty="0">
                <a:latin typeface="Calibri" panose="020F0502020204030204" pitchFamily="34" charset="0"/>
                <a:cs typeface="Calibri" panose="020F0502020204030204" pitchFamily="34" charset="0"/>
              </a:rPr>
              <a:t>The width between Two pulses in PDP mode(Off time) </a:t>
            </a:r>
            <a:r>
              <a:rPr lang="en-US" altLang="ko-KR" b="1" u="sng" dirty="0" smtClean="0">
                <a:latin typeface="Calibri" panose="020F0502020204030204" pitchFamily="34" charset="0"/>
                <a:cs typeface="Calibri" panose="020F0502020204030204" pitchFamily="34" charset="0"/>
              </a:rPr>
              <a:t>of Others</a:t>
            </a:r>
            <a:endParaRPr lang="en-US" altLang="ko-KR" b="1" u="sng" dirty="0">
              <a:latin typeface="Calibri" panose="020F0502020204030204" pitchFamily="34" charset="0"/>
              <a:cs typeface="Calibri" panose="020F0502020204030204" pitchFamily="34" charset="0"/>
            </a:endParaRPr>
          </a:p>
        </p:txBody>
      </p:sp>
      <p:sp>
        <p:nvSpPr>
          <p:cNvPr id="11" name="TextBox 10"/>
          <p:cNvSpPr txBox="1"/>
          <p:nvPr/>
        </p:nvSpPr>
        <p:spPr>
          <a:xfrm>
            <a:off x="540095" y="5470103"/>
            <a:ext cx="1430107" cy="646331"/>
          </a:xfrm>
          <a:prstGeom prst="rect">
            <a:avLst/>
          </a:prstGeom>
          <a:solidFill>
            <a:schemeClr val="accent6">
              <a:lumMod val="20000"/>
              <a:lumOff val="80000"/>
            </a:schemeClr>
          </a:solidFill>
          <a:effectLst/>
        </p:spPr>
        <p:txBody>
          <a:bodyPr wrap="square" rtlCol="0">
            <a:spAutoFit/>
          </a:bodyPr>
          <a:lstStyle/>
          <a:p>
            <a:r>
              <a:rPr lang="en-US" altLang="ko-KR" dirty="0" smtClean="0">
                <a:latin typeface="Calibri" panose="020F0502020204030204" pitchFamily="34" charset="0"/>
                <a:cs typeface="Calibri" panose="020F0502020204030204" pitchFamily="34" charset="0"/>
              </a:rPr>
              <a:t>Others: shorter</a:t>
            </a:r>
            <a:endParaRPr lang="ko-KR" altLang="en-US" dirty="0" smtClean="0">
              <a:latin typeface="Calibri" panose="020F0502020204030204" pitchFamily="34" charset="0"/>
              <a:cs typeface="Calibri" panose="020F0502020204030204" pitchFamily="34" charset="0"/>
            </a:endParaRPr>
          </a:p>
        </p:txBody>
      </p:sp>
      <p:sp>
        <p:nvSpPr>
          <p:cNvPr id="12" name="오른쪽 화살표 11"/>
          <p:cNvSpPr/>
          <p:nvPr/>
        </p:nvSpPr>
        <p:spPr>
          <a:xfrm>
            <a:off x="3063711" y="2092751"/>
            <a:ext cx="341203" cy="386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오른쪽 화살표 12"/>
          <p:cNvSpPr/>
          <p:nvPr/>
        </p:nvSpPr>
        <p:spPr>
          <a:xfrm rot="20509534">
            <a:off x="6852825" y="1804392"/>
            <a:ext cx="542810" cy="329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오른쪽 화살표 14"/>
          <p:cNvSpPr/>
          <p:nvPr/>
        </p:nvSpPr>
        <p:spPr>
          <a:xfrm rot="1284288">
            <a:off x="6856390" y="2648121"/>
            <a:ext cx="542810" cy="329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오른쪽 화살표 15"/>
          <p:cNvSpPr/>
          <p:nvPr/>
        </p:nvSpPr>
        <p:spPr>
          <a:xfrm>
            <a:off x="2306237" y="5455435"/>
            <a:ext cx="348792" cy="39729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683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circle(in)">
                                      <p:cBhvr>
                                        <p:cTn id="70" dur="20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circle(in)">
                                      <p:cBhvr>
                                        <p:cTn id="75" dur="20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circle(in)">
                                      <p:cBhvr>
                                        <p:cTn id="8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5" grpId="0" animBg="1"/>
      <p:bldP spid="6" grpId="0" animBg="1"/>
      <p:bldP spid="7" grpId="0"/>
      <p:bldP spid="8" grpId="0" animBg="1"/>
      <p:bldP spid="9" grpId="0" animBg="1"/>
      <p:bldP spid="10" grpId="0"/>
      <p:bldP spid="11" grpId="0" animBg="1"/>
      <p:bldP spid="12" grpId="0" animBg="1"/>
      <p:bldP spid="13"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2549"/>
            <a:ext cx="5486400"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PDP(Pulse Double Pulse)</a:t>
            </a:r>
            <a:endParaRPr lang="ko-KR" altLang="en-US" b="1" dirty="0" smtClean="0">
              <a:latin typeface="Calibri" panose="020F0502020204030204" pitchFamily="34" charset="0"/>
              <a:cs typeface="Calibri" panose="020F0502020204030204" pitchFamily="34" charset="0"/>
            </a:endParaRPr>
          </a:p>
        </p:txBody>
      </p:sp>
      <p:sp>
        <p:nvSpPr>
          <p:cNvPr id="4" name="TextBox 3"/>
          <p:cNvSpPr txBox="1"/>
          <p:nvPr/>
        </p:nvSpPr>
        <p:spPr>
          <a:xfrm>
            <a:off x="188536" y="688157"/>
            <a:ext cx="13829122" cy="2031325"/>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10HZ – 10 pulses a second, 0.1s, 100ms, 100,000µs -&gt; it is so long time</a:t>
            </a:r>
          </a:p>
          <a:p>
            <a:r>
              <a:rPr lang="en-US" altLang="ko-KR" dirty="0" smtClean="0">
                <a:latin typeface="Calibri" panose="020F0502020204030204" pitchFamily="34" charset="0"/>
                <a:cs typeface="Calibri" panose="020F0502020204030204" pitchFamily="34" charset="0"/>
              </a:rPr>
              <a:t>PDP – on: 5ns ~ 10ns -&gt; off: 120 ~ 150µs -&gt; </a:t>
            </a:r>
            <a:r>
              <a:rPr lang="en-US" altLang="ko-KR" dirty="0">
                <a:latin typeface="Calibri" panose="020F0502020204030204" pitchFamily="34" charset="0"/>
                <a:cs typeface="Calibri" panose="020F0502020204030204" pitchFamily="34" charset="0"/>
              </a:rPr>
              <a:t>on: 5ns ~ </a:t>
            </a:r>
            <a:r>
              <a:rPr lang="en-US" altLang="ko-KR" dirty="0" smtClean="0">
                <a:latin typeface="Calibri" panose="020F0502020204030204" pitchFamily="34" charset="0"/>
                <a:cs typeface="Calibri" panose="020F0502020204030204" pitchFamily="34" charset="0"/>
              </a:rPr>
              <a:t>10ns </a:t>
            </a:r>
            <a:r>
              <a:rPr lang="en-US" altLang="ko-KR" dirty="0">
                <a:latin typeface="Calibri" panose="020F0502020204030204" pitchFamily="34" charset="0"/>
                <a:cs typeface="Calibri" panose="020F0502020204030204" pitchFamily="34" charset="0"/>
              </a:rPr>
              <a:t>-&gt; off: 120 ~ </a:t>
            </a:r>
            <a:r>
              <a:rPr lang="en-US" altLang="ko-KR" dirty="0" smtClean="0">
                <a:latin typeface="Calibri" panose="020F0502020204030204" pitchFamily="34" charset="0"/>
                <a:cs typeface="Calibri" panose="020F0502020204030204" pitchFamily="34" charset="0"/>
              </a:rPr>
              <a:t>150µs</a:t>
            </a:r>
          </a:p>
          <a:p>
            <a:endParaRPr lang="en-US" altLang="ko-KR" dirty="0" smtClean="0">
              <a:latin typeface="Calibri" panose="020F0502020204030204" pitchFamily="34" charset="0"/>
              <a:cs typeface="Calibri" panose="020F0502020204030204" pitchFamily="34" charset="0"/>
            </a:endParaRPr>
          </a:p>
          <a:p>
            <a:r>
              <a:rPr lang="en-US" altLang="ko-KR" u="sng" dirty="0" smtClean="0">
                <a:solidFill>
                  <a:srgbClr val="836CF4"/>
                </a:solidFill>
                <a:latin typeface="Calibri" panose="020F0502020204030204" pitchFamily="34" charset="0"/>
                <a:cs typeface="Calibri" panose="020F0502020204030204" pitchFamily="34" charset="0"/>
              </a:rPr>
              <a:t>The meaning of peak power: it is the depth of laser can reach to the skin. </a:t>
            </a:r>
            <a:endParaRPr lang="en-US" altLang="ko-KR" u="sng" dirty="0">
              <a:solidFill>
                <a:srgbClr val="836CF4"/>
              </a:solidFill>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However it doesn’t mean that higher peak pulse can target deeper dermis.  </a:t>
            </a:r>
          </a:p>
          <a:p>
            <a:r>
              <a:rPr lang="en-US" altLang="ko-KR" dirty="0" smtClean="0">
                <a:latin typeface="Calibri" panose="020F0502020204030204" pitchFamily="34" charset="0"/>
                <a:cs typeface="Calibri" panose="020F0502020204030204" pitchFamily="34" charset="0"/>
              </a:rPr>
              <a:t>PICO laser has higher peak power than </a:t>
            </a:r>
            <a:r>
              <a:rPr lang="en-US" altLang="ko-KR" dirty="0" err="1" smtClean="0">
                <a:latin typeface="Calibri" panose="020F0502020204030204" pitchFamily="34" charset="0"/>
                <a:cs typeface="Calibri" panose="020F0502020204030204" pitchFamily="34" charset="0"/>
              </a:rPr>
              <a:t>nano</a:t>
            </a:r>
            <a:r>
              <a:rPr lang="en-US" altLang="ko-KR" dirty="0" smtClean="0">
                <a:latin typeface="Calibri" panose="020F0502020204030204" pitchFamily="34" charset="0"/>
                <a:cs typeface="Calibri" panose="020F0502020204030204" pitchFamily="34" charset="0"/>
              </a:rPr>
              <a:t> second laser but its peak power is too high so it can’t reach to dermis </a:t>
            </a:r>
            <a:r>
              <a:rPr lang="en-US" altLang="ko-KR" dirty="0" err="1" smtClean="0">
                <a:latin typeface="Calibri" panose="020F0502020204030204" pitchFamily="34" charset="0"/>
                <a:cs typeface="Calibri" panose="020F0502020204030204" pitchFamily="34" charset="0"/>
              </a:rPr>
              <a:t>becasue</a:t>
            </a:r>
            <a:r>
              <a:rPr lang="en-US" altLang="ko-KR" dirty="0" smtClean="0">
                <a:latin typeface="Calibri" panose="020F0502020204030204" pitchFamily="34" charset="0"/>
                <a:cs typeface="Calibri" panose="020F0502020204030204" pitchFamily="34" charset="0"/>
              </a:rPr>
              <a:t> </a:t>
            </a:r>
          </a:p>
          <a:p>
            <a:r>
              <a:rPr lang="en-US" altLang="ko-KR" dirty="0" smtClean="0">
                <a:latin typeface="Calibri" panose="020F0502020204030204" pitchFamily="34" charset="0"/>
                <a:cs typeface="Calibri" panose="020F0502020204030204" pitchFamily="34" charset="0"/>
              </a:rPr>
              <a:t>most of energy</a:t>
            </a:r>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act on epidermis.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5633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6709181" y="4632046"/>
            <a:ext cx="3069605" cy="2075125"/>
          </a:xfrm>
          <a:prstGeom prst="rect">
            <a:avLst/>
          </a:prstGeom>
        </p:spPr>
      </p:pic>
      <p:pic>
        <p:nvPicPr>
          <p:cNvPr id="5" name="그림 4"/>
          <p:cNvPicPr>
            <a:picLocks noChangeAspect="1"/>
          </p:cNvPicPr>
          <p:nvPr/>
        </p:nvPicPr>
        <p:blipFill rotWithShape="1">
          <a:blip r:embed="rId3"/>
          <a:srcRect b="5692"/>
          <a:stretch/>
        </p:blipFill>
        <p:spPr>
          <a:xfrm>
            <a:off x="7268459" y="633854"/>
            <a:ext cx="2328123" cy="3806171"/>
          </a:xfrm>
          <a:prstGeom prst="rect">
            <a:avLst/>
          </a:prstGeom>
        </p:spPr>
      </p:pic>
      <p:sp>
        <p:nvSpPr>
          <p:cNvPr id="6" name="TextBox 5"/>
          <p:cNvSpPr txBox="1"/>
          <p:nvPr/>
        </p:nvSpPr>
        <p:spPr>
          <a:xfrm>
            <a:off x="9778786" y="2243579"/>
            <a:ext cx="1844463" cy="1477328"/>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Two pulses lower the peak power and widen the width between two pulses.  </a:t>
            </a:r>
            <a:endParaRPr lang="ko-KR" altLang="en-US" dirty="0" smtClean="0">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4"/>
          <a:stretch>
            <a:fillRect/>
          </a:stretch>
        </p:blipFill>
        <p:spPr>
          <a:xfrm>
            <a:off x="1950317" y="4732256"/>
            <a:ext cx="3078017" cy="2125744"/>
          </a:xfrm>
          <a:prstGeom prst="rect">
            <a:avLst/>
          </a:prstGeom>
        </p:spPr>
      </p:pic>
      <p:pic>
        <p:nvPicPr>
          <p:cNvPr id="8" name="그림 7"/>
          <p:cNvPicPr>
            <a:picLocks noChangeAspect="1"/>
          </p:cNvPicPr>
          <p:nvPr/>
        </p:nvPicPr>
        <p:blipFill>
          <a:blip r:embed="rId5"/>
          <a:stretch>
            <a:fillRect/>
          </a:stretch>
        </p:blipFill>
        <p:spPr>
          <a:xfrm>
            <a:off x="2342296" y="633854"/>
            <a:ext cx="2333399" cy="3841480"/>
          </a:xfrm>
          <a:prstGeom prst="rect">
            <a:avLst/>
          </a:prstGeom>
        </p:spPr>
      </p:pic>
      <p:sp>
        <p:nvSpPr>
          <p:cNvPr id="9" name="TextBox 8"/>
          <p:cNvSpPr txBox="1"/>
          <p:nvPr/>
        </p:nvSpPr>
        <p:spPr>
          <a:xfrm>
            <a:off x="4864718" y="2237484"/>
            <a:ext cx="1844463"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One pulse higher peak power</a:t>
            </a:r>
            <a:endParaRPr lang="ko-KR" altLang="en-US" dirty="0" smtClean="0">
              <a:latin typeface="Calibri" panose="020F0502020204030204" pitchFamily="34" charset="0"/>
              <a:cs typeface="Calibri" panose="020F0502020204030204" pitchFamily="34" charset="0"/>
            </a:endParaRPr>
          </a:p>
        </p:txBody>
      </p:sp>
      <p:sp>
        <p:nvSpPr>
          <p:cNvPr id="10" name="TextBox 9"/>
          <p:cNvSpPr txBox="1"/>
          <p:nvPr/>
        </p:nvSpPr>
        <p:spPr>
          <a:xfrm>
            <a:off x="96253" y="82951"/>
            <a:ext cx="10518328"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Revlite</a:t>
            </a:r>
            <a:r>
              <a:rPr lang="en-US" altLang="ko-KR" b="1" dirty="0" smtClean="0">
                <a:latin typeface="Calibri" panose="020F0502020204030204" pitchFamily="34" charset="0"/>
                <a:cs typeface="Calibri" panose="020F0502020204030204" pitchFamily="34" charset="0"/>
              </a:rPr>
              <a:t> SI</a:t>
            </a:r>
            <a:endParaRPr lang="ko-KR" altLang="en-US" b="1" dirty="0">
              <a:latin typeface="Calibri" panose="020F0502020204030204" pitchFamily="34" charset="0"/>
              <a:cs typeface="Calibri" panose="020F0502020204030204" pitchFamily="34" charset="0"/>
            </a:endParaRPr>
          </a:p>
        </p:txBody>
      </p:sp>
      <p:sp>
        <p:nvSpPr>
          <p:cNvPr id="2" name="TextBox 1"/>
          <p:cNvSpPr txBox="1"/>
          <p:nvPr/>
        </p:nvSpPr>
        <p:spPr>
          <a:xfrm>
            <a:off x="10058400" y="5177297"/>
            <a:ext cx="2133600" cy="646331"/>
          </a:xfrm>
          <a:prstGeom prst="rect">
            <a:avLst/>
          </a:prstGeom>
          <a:noFill/>
        </p:spPr>
        <p:txBody>
          <a:bodyPr wrap="square" rtlCol="0">
            <a:spAutoFit/>
          </a:bodyPr>
          <a:lstStyle/>
          <a:p>
            <a:r>
              <a:rPr lang="en-US" altLang="ko-KR" dirty="0" smtClean="0">
                <a:solidFill>
                  <a:srgbClr val="FF0000"/>
                </a:solidFill>
                <a:latin typeface="Calibri" panose="020F0502020204030204" pitchFamily="34" charset="0"/>
                <a:cs typeface="Calibri" panose="020F0502020204030204" pitchFamily="34" charset="0"/>
              </a:rPr>
              <a:t>Width between two pulses: ~ 140µs</a:t>
            </a:r>
            <a:endParaRPr lang="ko-KR" altLang="en-US" dirty="0" smtClean="0">
              <a:solidFill>
                <a:srgbClr val="FF0000"/>
              </a:solidFill>
              <a:latin typeface="Calibri" panose="020F0502020204030204" pitchFamily="34" charset="0"/>
              <a:cs typeface="Calibri" panose="020F0502020204030204" pitchFamily="34" charset="0"/>
            </a:endParaRPr>
          </a:p>
        </p:txBody>
      </p:sp>
      <p:sp>
        <p:nvSpPr>
          <p:cNvPr id="3" name="직사각형 2"/>
          <p:cNvSpPr/>
          <p:nvPr/>
        </p:nvSpPr>
        <p:spPr>
          <a:xfrm>
            <a:off x="7409783" y="5913577"/>
            <a:ext cx="688156" cy="3741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화살표 연결선 11"/>
          <p:cNvCxnSpPr/>
          <p:nvPr/>
        </p:nvCxnSpPr>
        <p:spPr>
          <a:xfrm flipH="1">
            <a:off x="8097940" y="5759777"/>
            <a:ext cx="1885046" cy="340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3672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925" y="527900"/>
            <a:ext cx="5976594" cy="923330"/>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Daesin</a:t>
            </a:r>
            <a:r>
              <a:rPr lang="en-US" altLang="ko-KR" dirty="0" smtClean="0">
                <a:latin typeface="Calibri" panose="020F0502020204030204" pitchFamily="34" charset="0"/>
                <a:cs typeface="Calibri" panose="020F0502020204030204" pitchFamily="34" charset="0"/>
              </a:rPr>
              <a:t> ENT. – </a:t>
            </a:r>
            <a:r>
              <a:rPr lang="en-US" altLang="ko-KR" dirty="0" err="1" smtClean="0">
                <a:latin typeface="Calibri" panose="020F0502020204030204" pitchFamily="34" charset="0"/>
                <a:cs typeface="Calibri" panose="020F0502020204030204" pitchFamily="34" charset="0"/>
              </a:rPr>
              <a:t>Impac</a:t>
            </a:r>
            <a:r>
              <a:rPr lang="en-US" altLang="ko-KR" dirty="0" smtClean="0">
                <a:latin typeface="Calibri" panose="020F0502020204030204" pitchFamily="34" charset="0"/>
                <a:cs typeface="Calibri" panose="020F0502020204030204" pitchFamily="34" charset="0"/>
              </a:rPr>
              <a:t> Q 3 pulse(1,500mJ), PTP(1,200mJ)</a:t>
            </a:r>
          </a:p>
          <a:p>
            <a:r>
              <a:rPr lang="en-US" altLang="ko-KR" dirty="0" err="1" smtClean="0">
                <a:latin typeface="Calibri" panose="020F0502020204030204" pitchFamily="34" charset="0"/>
                <a:cs typeface="Calibri" panose="020F0502020204030204" pitchFamily="34" charset="0"/>
              </a:rPr>
              <a:t>Lutronic</a:t>
            </a:r>
            <a:r>
              <a:rPr lang="en-US" altLang="ko-KR" dirty="0" smtClean="0">
                <a:latin typeface="Calibri" panose="020F0502020204030204" pitchFamily="34" charset="0"/>
                <a:cs typeface="Calibri" panose="020F0502020204030204" pitchFamily="34" charset="0"/>
              </a:rPr>
              <a:t> – Hollywood Spectra 4 pulse </a:t>
            </a:r>
          </a:p>
          <a:p>
            <a:r>
              <a:rPr lang="en-US" altLang="ko-KR" dirty="0" err="1" smtClean="0">
                <a:latin typeface="Calibri" panose="020F0502020204030204" pitchFamily="34" charset="0"/>
                <a:cs typeface="Calibri" panose="020F0502020204030204" pitchFamily="34" charset="0"/>
              </a:rPr>
              <a:t>Wontech</a:t>
            </a:r>
            <a:r>
              <a:rPr lang="en-US" altLang="ko-KR" dirty="0" smtClean="0">
                <a:latin typeface="Calibri" panose="020F0502020204030204" pitchFamily="34" charset="0"/>
                <a:cs typeface="Calibri" panose="020F0502020204030204" pitchFamily="34" charset="0"/>
              </a:rPr>
              <a:t> – 3 pulse</a:t>
            </a:r>
            <a:endParaRPr lang="ko-KR" altLang="en-US" dirty="0" smtClean="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a:blip r:embed="rId2"/>
          <a:stretch>
            <a:fillRect/>
          </a:stretch>
        </p:blipFill>
        <p:spPr>
          <a:xfrm>
            <a:off x="2315262" y="2105230"/>
            <a:ext cx="6857018" cy="3634073"/>
          </a:xfrm>
          <a:prstGeom prst="rect">
            <a:avLst/>
          </a:prstGeom>
        </p:spPr>
      </p:pic>
      <p:sp>
        <p:nvSpPr>
          <p:cNvPr id="4" name="TextBox 3"/>
          <p:cNvSpPr txBox="1"/>
          <p:nvPr/>
        </p:nvSpPr>
        <p:spPr>
          <a:xfrm>
            <a:off x="5717356" y="5739303"/>
            <a:ext cx="1310325"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1,700mJ</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42055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53"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Tattoo removal mechanism </a:t>
            </a:r>
            <a:endParaRPr lang="ko-KR" altLang="en-US" b="1" dirty="0">
              <a:latin typeface="Calibri" panose="020F0502020204030204" pitchFamily="34" charset="0"/>
              <a:cs typeface="Calibri" panose="020F0502020204030204" pitchFamily="34" charset="0"/>
            </a:endParaRPr>
          </a:p>
        </p:txBody>
      </p:sp>
      <p:sp>
        <p:nvSpPr>
          <p:cNvPr id="5" name="직사각형 4"/>
          <p:cNvSpPr/>
          <p:nvPr/>
        </p:nvSpPr>
        <p:spPr>
          <a:xfrm>
            <a:off x="96253" y="587996"/>
            <a:ext cx="11054499" cy="646331"/>
          </a:xfrm>
          <a:prstGeom prst="rect">
            <a:avLst/>
          </a:prstGeom>
        </p:spPr>
        <p:txBody>
          <a:bodyPr wrap="square">
            <a:spAutoFit/>
          </a:bodyPr>
          <a:lstStyle/>
          <a:p>
            <a:r>
              <a:rPr lang="en-US" altLang="ko-KR" dirty="0" smtClean="0">
                <a:solidFill>
                  <a:srgbClr val="202124"/>
                </a:solidFill>
                <a:latin typeface="Apple SD Gothic Neo"/>
              </a:rPr>
              <a:t>1) </a:t>
            </a:r>
            <a:r>
              <a:rPr lang="en-US" altLang="ko-KR" dirty="0">
                <a:solidFill>
                  <a:srgbClr val="202124"/>
                </a:solidFill>
                <a:latin typeface="Apple SD Gothic Neo"/>
              </a:rPr>
              <a:t>tattoo pigment absorbs light, which causes the ink to break down </a:t>
            </a:r>
            <a:r>
              <a:rPr lang="en-US" altLang="ko-KR" dirty="0" smtClean="0">
                <a:solidFill>
                  <a:srgbClr val="202124"/>
                </a:solidFill>
                <a:latin typeface="Apple SD Gothic Neo"/>
              </a:rPr>
              <a:t>2) The ink particles are absorbed </a:t>
            </a:r>
            <a:r>
              <a:rPr lang="en-US" altLang="ko-KR" dirty="0">
                <a:solidFill>
                  <a:srgbClr val="202124"/>
                </a:solidFill>
                <a:latin typeface="Apple SD Gothic Neo"/>
              </a:rPr>
              <a:t>by our immune system</a:t>
            </a:r>
            <a:endParaRPr lang="ko-KR" altLang="en-US" dirty="0"/>
          </a:p>
        </p:txBody>
      </p:sp>
      <p:pic>
        <p:nvPicPr>
          <p:cNvPr id="6" name="그림 5"/>
          <p:cNvPicPr>
            <a:picLocks noChangeAspect="1"/>
          </p:cNvPicPr>
          <p:nvPr/>
        </p:nvPicPr>
        <p:blipFill rotWithShape="1">
          <a:blip r:embed="rId2"/>
          <a:srcRect t="25747" b="8127"/>
          <a:stretch/>
        </p:blipFill>
        <p:spPr>
          <a:xfrm>
            <a:off x="2475573" y="1642919"/>
            <a:ext cx="7502488" cy="5304636"/>
          </a:xfrm>
          <a:prstGeom prst="rect">
            <a:avLst/>
          </a:prstGeom>
        </p:spPr>
      </p:pic>
      <p:sp>
        <p:nvSpPr>
          <p:cNvPr id="4" name="TextBox 3"/>
          <p:cNvSpPr txBox="1"/>
          <p:nvPr/>
        </p:nvSpPr>
        <p:spPr>
          <a:xfrm>
            <a:off x="7059519" y="2781876"/>
            <a:ext cx="409123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Laser breakdown tattoo ink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6415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Tattoo removal with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96253" y="394692"/>
            <a:ext cx="12497957" cy="2308324"/>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Tattoo in epidermis – first with single pulse </a:t>
            </a:r>
          </a:p>
          <a:p>
            <a:r>
              <a:rPr lang="en-US" altLang="ko-KR" dirty="0" smtClean="0">
                <a:latin typeface="Calibri" panose="020F0502020204030204" pitchFamily="34" charset="0"/>
                <a:cs typeface="Calibri" panose="020F0502020204030204" pitchFamily="34" charset="0"/>
              </a:rPr>
              <a:t>With the feeling of skim off the ink on the skin </a:t>
            </a:r>
          </a:p>
          <a:p>
            <a:r>
              <a:rPr lang="en-US" altLang="ko-KR" dirty="0" smtClean="0">
                <a:latin typeface="Calibri" panose="020F0502020204030204" pitchFamily="34" charset="0"/>
                <a:cs typeface="Calibri" panose="020F0502020204030204" pitchFamily="34" charset="0"/>
              </a:rPr>
              <a:t>Tattoo is dark so energy act so well so it should be treated with low </a:t>
            </a:r>
            <a:r>
              <a:rPr lang="en-US" altLang="ko-KR" dirty="0" err="1" smtClean="0">
                <a:latin typeface="Calibri" panose="020F0502020204030204" pitchFamily="34" charset="0"/>
                <a:cs typeface="Calibri" panose="020F0502020204030204" pitchFamily="34" charset="0"/>
              </a:rPr>
              <a:t>fluence</a:t>
            </a:r>
            <a:r>
              <a:rPr lang="en-US" altLang="ko-KR" dirty="0" smtClean="0">
                <a:latin typeface="Calibri" panose="020F0502020204030204" pitchFamily="34" charset="0"/>
                <a:cs typeface="Calibri" panose="020F0502020204030204" pitchFamily="34" charset="0"/>
              </a:rPr>
              <a:t>.</a:t>
            </a:r>
          </a:p>
          <a:p>
            <a:r>
              <a:rPr lang="en-US" altLang="ko-KR" u="sng" dirty="0" smtClean="0">
                <a:latin typeface="Calibri" panose="020F0502020204030204" pitchFamily="34" charset="0"/>
                <a:cs typeface="Calibri" panose="020F0502020204030204" pitchFamily="34" charset="0"/>
              </a:rPr>
              <a:t>Start – 1 pass, single pulse: end point is whitening -&gt; </a:t>
            </a:r>
            <a:r>
              <a:rPr lang="en-US" altLang="ko-KR" u="sng" dirty="0" err="1" smtClean="0">
                <a:latin typeface="Calibri" panose="020F0502020204030204" pitchFamily="34" charset="0"/>
                <a:cs typeface="Calibri" panose="020F0502020204030204" pitchFamily="34" charset="0"/>
              </a:rPr>
              <a:t>petechia</a:t>
            </a:r>
            <a:r>
              <a:rPr lang="en-US" altLang="ko-KR" u="sng" dirty="0" smtClean="0">
                <a:latin typeface="Calibri" panose="020F0502020204030204" pitchFamily="34" charset="0"/>
                <a:cs typeface="Calibri" panose="020F0502020204030204" pitchFamily="34" charset="0"/>
              </a:rPr>
              <a:t> </a:t>
            </a:r>
          </a:p>
          <a:p>
            <a:r>
              <a:rPr lang="en-US" altLang="ko-KR" u="sng" dirty="0" smtClean="0">
                <a:latin typeface="Calibri" panose="020F0502020204030204" pitchFamily="34" charset="0"/>
                <a:cs typeface="Calibri" panose="020F0502020204030204" pitchFamily="34" charset="0"/>
              </a:rPr>
              <a:t>End point isn’t bleeding</a:t>
            </a:r>
          </a:p>
          <a:p>
            <a:r>
              <a:rPr lang="en-US" altLang="ko-KR" u="sng" dirty="0" smtClean="0">
                <a:latin typeface="Calibri" panose="020F0502020204030204" pitchFamily="34" charset="0"/>
                <a:cs typeface="Calibri" panose="020F0502020204030204" pitchFamily="34" charset="0"/>
              </a:rPr>
              <a:t>Around 2 or 3 sessions later, skin doesn’t show the whitening reaction at all, it should be changed to PDP mode. </a:t>
            </a:r>
          </a:p>
          <a:p>
            <a:r>
              <a:rPr lang="en-US" altLang="ko-KR" dirty="0" smtClean="0">
                <a:latin typeface="Calibri" panose="020F0502020204030204" pitchFamily="34" charset="0"/>
                <a:cs typeface="Calibri" panose="020F0502020204030204" pitchFamily="34" charset="0"/>
              </a:rPr>
              <a:t> When the interval time is longer like 3 months, the dermis area is much more healthier and firmed so tattoo is </a:t>
            </a:r>
          </a:p>
          <a:p>
            <a:r>
              <a:rPr lang="en-US" altLang="ko-KR" dirty="0" smtClean="0">
                <a:latin typeface="Calibri" panose="020F0502020204030204" pitchFamily="34" charset="0"/>
                <a:cs typeface="Calibri" panose="020F0502020204030204" pitchFamily="34" charset="0"/>
              </a:rPr>
              <a:t>more easily took off. </a:t>
            </a:r>
          </a:p>
        </p:txBody>
      </p:sp>
      <p:graphicFrame>
        <p:nvGraphicFramePr>
          <p:cNvPr id="8" name="표 7"/>
          <p:cNvGraphicFramePr>
            <a:graphicFrameLocks noGrp="1"/>
          </p:cNvGraphicFramePr>
          <p:nvPr>
            <p:extLst>
              <p:ext uri="{D42A27DB-BD31-4B8C-83A1-F6EECF244321}">
                <p14:modId xmlns:p14="http://schemas.microsoft.com/office/powerpoint/2010/main" val="723872799"/>
              </p:ext>
            </p:extLst>
          </p:nvPr>
        </p:nvGraphicFramePr>
        <p:xfrm>
          <a:off x="193772" y="2842235"/>
          <a:ext cx="9771360" cy="2814791"/>
        </p:xfrm>
        <a:graphic>
          <a:graphicData uri="http://schemas.openxmlformats.org/drawingml/2006/table">
            <a:tbl>
              <a:tblPr firstRow="1" bandRow="1">
                <a:tableStyleId>{5C22544A-7EE6-4342-B048-85BDC9FD1C3A}</a:tableStyleId>
              </a:tblPr>
              <a:tblGrid>
                <a:gridCol w="2129227">
                  <a:extLst>
                    <a:ext uri="{9D8B030D-6E8A-4147-A177-3AD203B41FA5}">
                      <a16:colId xmlns:a16="http://schemas.microsoft.com/office/drawing/2014/main" val="873426387"/>
                    </a:ext>
                  </a:extLst>
                </a:gridCol>
                <a:gridCol w="991328">
                  <a:extLst>
                    <a:ext uri="{9D8B030D-6E8A-4147-A177-3AD203B41FA5}">
                      <a16:colId xmlns:a16="http://schemas.microsoft.com/office/drawing/2014/main" val="3708013768"/>
                    </a:ext>
                  </a:extLst>
                </a:gridCol>
                <a:gridCol w="1507289">
                  <a:extLst>
                    <a:ext uri="{9D8B030D-6E8A-4147-A177-3AD203B41FA5}">
                      <a16:colId xmlns:a16="http://schemas.microsoft.com/office/drawing/2014/main" val="3709886342"/>
                    </a:ext>
                  </a:extLst>
                </a:gridCol>
                <a:gridCol w="1728698">
                  <a:extLst>
                    <a:ext uri="{9D8B030D-6E8A-4147-A177-3AD203B41FA5}">
                      <a16:colId xmlns:a16="http://schemas.microsoft.com/office/drawing/2014/main" val="1217420904"/>
                    </a:ext>
                  </a:extLst>
                </a:gridCol>
                <a:gridCol w="1507290">
                  <a:extLst>
                    <a:ext uri="{9D8B030D-6E8A-4147-A177-3AD203B41FA5}">
                      <a16:colId xmlns:a16="http://schemas.microsoft.com/office/drawing/2014/main" val="3284950915"/>
                    </a:ext>
                  </a:extLst>
                </a:gridCol>
                <a:gridCol w="877123">
                  <a:extLst>
                    <a:ext uri="{9D8B030D-6E8A-4147-A177-3AD203B41FA5}">
                      <a16:colId xmlns:a16="http://schemas.microsoft.com/office/drawing/2014/main" val="4183664891"/>
                    </a:ext>
                  </a:extLst>
                </a:gridCol>
                <a:gridCol w="1030405">
                  <a:extLst>
                    <a:ext uri="{9D8B030D-6E8A-4147-A177-3AD203B41FA5}">
                      <a16:colId xmlns:a16="http://schemas.microsoft.com/office/drawing/2014/main" val="1117799002"/>
                    </a:ext>
                  </a:extLst>
                </a:gridCol>
              </a:tblGrid>
              <a:tr h="960591">
                <a:tc>
                  <a:txBody>
                    <a:bodyPr/>
                    <a:lstStyle/>
                    <a:p>
                      <a:pPr algn="ctr" latinLnBrk="1"/>
                      <a:r>
                        <a:rPr lang="en-US" altLang="ko-KR" dirty="0" smtClean="0"/>
                        <a:t>Sessions</a:t>
                      </a:r>
                    </a:p>
                    <a:p>
                      <a:pPr algn="ctr" latinLnBrk="1"/>
                      <a:r>
                        <a:rPr lang="en-US" altLang="ko-KR" dirty="0" smtClean="0"/>
                        <a:t>(1064nm)</a:t>
                      </a:r>
                      <a:endParaRPr lang="ko-KR" altLang="en-US" dirty="0"/>
                    </a:p>
                  </a:txBody>
                  <a:tcPr/>
                </a:tc>
                <a:tc>
                  <a:txBody>
                    <a:bodyPr/>
                    <a:lstStyle/>
                    <a:p>
                      <a:pPr algn="ctr" latinLnBrk="1"/>
                      <a:r>
                        <a:rPr lang="en-US" altLang="ko-KR" dirty="0" smtClean="0"/>
                        <a:t>Mode</a:t>
                      </a:r>
                      <a:endParaRPr lang="ko-KR" altLang="en-US" dirty="0"/>
                    </a:p>
                  </a:txBody>
                  <a:tcPr/>
                </a:tc>
                <a:tc>
                  <a:txBody>
                    <a:bodyPr/>
                    <a:lstStyle/>
                    <a:p>
                      <a:pPr algn="ctr" latinLnBrk="1"/>
                      <a:r>
                        <a:rPr lang="en-US" altLang="ko-KR" dirty="0" smtClean="0"/>
                        <a:t>Spot Size</a:t>
                      </a:r>
                    </a:p>
                    <a:p>
                      <a:pPr algn="ctr" latinLnBrk="1"/>
                      <a:r>
                        <a:rPr lang="en-US" altLang="ko-KR" dirty="0" smtClean="0"/>
                        <a:t>(mm)</a:t>
                      </a:r>
                      <a:endParaRPr lang="ko-KR" altLang="en-US" dirty="0"/>
                    </a:p>
                  </a:txBody>
                  <a:tcPr/>
                </a:tc>
                <a:tc>
                  <a:txBody>
                    <a:bodyPr/>
                    <a:lstStyle/>
                    <a:p>
                      <a:pPr algn="ctr" latinLnBrk="1"/>
                      <a:r>
                        <a:rPr lang="en-US" altLang="ko-KR" dirty="0" err="1" smtClean="0"/>
                        <a:t>Fluence</a:t>
                      </a:r>
                      <a:endParaRPr lang="en-US" altLang="ko-KR" dirty="0" smtClean="0"/>
                    </a:p>
                    <a:p>
                      <a:pPr algn="ctr" latinLnBrk="1"/>
                      <a:r>
                        <a:rPr lang="en-US" altLang="ko-KR" dirty="0" smtClean="0"/>
                        <a:t>(J/cm²)</a:t>
                      </a:r>
                      <a:endParaRPr lang="ko-KR" altLang="en-US" dirty="0"/>
                    </a:p>
                  </a:txBody>
                  <a:tcPr/>
                </a:tc>
                <a:tc>
                  <a:txBody>
                    <a:bodyPr/>
                    <a:lstStyle/>
                    <a:p>
                      <a:pPr algn="ctr" latinLnBrk="1"/>
                      <a:r>
                        <a:rPr lang="en-US" altLang="ko-KR" dirty="0" smtClean="0"/>
                        <a:t>Pulse Rate</a:t>
                      </a:r>
                    </a:p>
                    <a:p>
                      <a:pPr algn="ctr" latinLnBrk="1"/>
                      <a:r>
                        <a:rPr lang="en-US" altLang="ko-KR" dirty="0" smtClean="0"/>
                        <a:t>(HZ)</a:t>
                      </a:r>
                    </a:p>
                  </a:txBody>
                  <a:tcPr/>
                </a:tc>
                <a:tc>
                  <a:txBody>
                    <a:bodyPr/>
                    <a:lstStyle/>
                    <a:p>
                      <a:pPr algn="ctr" latinLnBrk="1"/>
                      <a:r>
                        <a:rPr lang="en-US" altLang="ko-KR" dirty="0" smtClean="0"/>
                        <a:t>Pass</a:t>
                      </a:r>
                      <a:endParaRPr lang="ko-KR" altLang="en-US" dirty="0"/>
                    </a:p>
                  </a:txBody>
                  <a:tcPr/>
                </a:tc>
                <a:tc>
                  <a:txBody>
                    <a:bodyPr/>
                    <a:lstStyle/>
                    <a:p>
                      <a:pPr algn="ctr" latinLnBrk="1"/>
                      <a:r>
                        <a:rPr lang="en-US" altLang="ko-KR" dirty="0" smtClean="0"/>
                        <a:t>Interval</a:t>
                      </a:r>
                    </a:p>
                    <a:p>
                      <a:pPr algn="ctr" latinLnBrk="1"/>
                      <a:r>
                        <a:rPr lang="en-US" altLang="ko-KR" dirty="0" smtClean="0"/>
                        <a:t>(weeks) </a:t>
                      </a:r>
                      <a:endParaRPr lang="ko-KR" altLang="en-US" dirty="0"/>
                    </a:p>
                  </a:txBody>
                  <a:tcPr/>
                </a:tc>
                <a:extLst>
                  <a:ext uri="{0D108BD9-81ED-4DB2-BD59-A6C34878D82A}">
                    <a16:rowId xmlns:a16="http://schemas.microsoft.com/office/drawing/2014/main" val="3086966092"/>
                  </a:ext>
                </a:extLst>
              </a:tr>
              <a:tr h="370840">
                <a:tc>
                  <a:txBody>
                    <a:bodyPr/>
                    <a:lstStyle/>
                    <a:p>
                      <a:pPr algn="ctr" latinLnBrk="1"/>
                      <a:r>
                        <a:rPr lang="en-US" altLang="ko-KR" dirty="0" smtClean="0"/>
                        <a:t>1’st session</a:t>
                      </a:r>
                      <a:endParaRPr lang="ko-KR" altLang="en-US" dirty="0"/>
                    </a:p>
                  </a:txBody>
                  <a:tcPr/>
                </a:tc>
                <a:tc>
                  <a:txBody>
                    <a:bodyPr/>
                    <a:lstStyle/>
                    <a:p>
                      <a:pPr algn="ctr" latinLnBrk="1"/>
                      <a:r>
                        <a:rPr lang="en-US" altLang="ko-KR" dirty="0" smtClean="0"/>
                        <a:t>QSW S</a:t>
                      </a:r>
                      <a:endParaRPr lang="ko-KR" altLang="en-US" dirty="0"/>
                    </a:p>
                  </a:txBody>
                  <a:tcPr/>
                </a:tc>
                <a:tc rowSpan="5">
                  <a:txBody>
                    <a:bodyPr/>
                    <a:lstStyle/>
                    <a:p>
                      <a:pPr algn="ctr" latinLnBrk="1"/>
                      <a:r>
                        <a:rPr lang="en-US" altLang="ko-KR" dirty="0" smtClean="0"/>
                        <a:t> 4</a:t>
                      </a:r>
                      <a:endParaRPr lang="ko-KR" altLang="en-US" dirty="0"/>
                    </a:p>
                  </a:txBody>
                  <a:tcPr anchor="ctr"/>
                </a:tc>
                <a:tc>
                  <a:txBody>
                    <a:bodyPr/>
                    <a:lstStyle/>
                    <a:p>
                      <a:pPr algn="ctr" latinLnBrk="1"/>
                      <a:r>
                        <a:rPr lang="en-US" altLang="ko-KR" dirty="0" smtClean="0"/>
                        <a:t>3.34</a:t>
                      </a:r>
                      <a:endParaRPr lang="ko-KR" altLang="en-US" dirty="0"/>
                    </a:p>
                  </a:txBody>
                  <a:tcPr anchor="ctr"/>
                </a:tc>
                <a:tc rowSpan="5">
                  <a:txBody>
                    <a:bodyPr/>
                    <a:lstStyle/>
                    <a:p>
                      <a:pPr algn="ctr" latinLnBrk="1"/>
                      <a:r>
                        <a:rPr lang="en-US" altLang="ko-KR" dirty="0" smtClean="0"/>
                        <a:t>1 ~ 3</a:t>
                      </a:r>
                      <a:endParaRPr lang="ko-KR" altLang="en-US" dirty="0"/>
                    </a:p>
                  </a:txBody>
                  <a:tcPr anchor="ctr"/>
                </a:tc>
                <a:tc rowSpan="5">
                  <a:txBody>
                    <a:bodyPr/>
                    <a:lstStyle/>
                    <a:p>
                      <a:pPr algn="ctr" latinLnBrk="1"/>
                      <a:r>
                        <a:rPr lang="en-US" altLang="ko-KR" dirty="0" smtClean="0"/>
                        <a:t>1</a:t>
                      </a:r>
                      <a:endParaRPr lang="ko-KR" altLang="en-US" dirty="0"/>
                    </a:p>
                  </a:txBody>
                  <a:tcPr anchor="ctr"/>
                </a:tc>
                <a:tc rowSpan="5">
                  <a:txBody>
                    <a:bodyPr/>
                    <a:lstStyle/>
                    <a:p>
                      <a:pPr algn="ctr" latinLnBrk="1"/>
                      <a:r>
                        <a:rPr lang="en-US" altLang="ko-KR" dirty="0" smtClean="0"/>
                        <a:t> 4</a:t>
                      </a:r>
                      <a:r>
                        <a:rPr lang="en-US" altLang="ko-KR" baseline="0" dirty="0" smtClean="0"/>
                        <a:t> to 12 </a:t>
                      </a:r>
                      <a:endParaRPr lang="ko-KR" altLang="en-US" dirty="0"/>
                    </a:p>
                  </a:txBody>
                  <a:tcPr anchor="ctr"/>
                </a:tc>
                <a:extLst>
                  <a:ext uri="{0D108BD9-81ED-4DB2-BD59-A6C34878D82A}">
                    <a16:rowId xmlns:a16="http://schemas.microsoft.com/office/drawing/2014/main" val="2575559284"/>
                  </a:ext>
                </a:extLst>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2’nd session</a:t>
                      </a:r>
                      <a:endParaRPr lang="ko-KR" altLang="en-US" dirty="0" smtClean="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QSW S</a:t>
                      </a:r>
                      <a:endParaRPr lang="ko-KR" altLang="en-US" dirty="0" smtClean="0"/>
                    </a:p>
                  </a:txBody>
                  <a:tcPr/>
                </a:tc>
                <a:tc vMerge="1">
                  <a:txBody>
                    <a:bodyPr/>
                    <a:lstStyle/>
                    <a:p>
                      <a:pPr algn="ctr" latinLnBrk="1"/>
                      <a:endParaRPr lang="ko-KR" altLang="en-US" dirty="0"/>
                    </a:p>
                  </a:txBody>
                  <a:tcPr/>
                </a:tc>
                <a:tc>
                  <a:txBody>
                    <a:bodyPr/>
                    <a:lstStyle/>
                    <a:p>
                      <a:pPr algn="ctr" latinLnBrk="1"/>
                      <a:r>
                        <a:rPr lang="en-US" altLang="ko-KR" dirty="0" smtClean="0"/>
                        <a:t>4.3</a:t>
                      </a:r>
                      <a:endParaRPr lang="ko-KR" altLang="en-US" dirty="0"/>
                    </a:p>
                  </a:txBody>
                  <a:tcPr anchor="ctr"/>
                </a:tc>
                <a:tc vMerge="1">
                  <a:txBody>
                    <a:bodyPr/>
                    <a:lstStyle/>
                    <a:p>
                      <a:pPr algn="ctr" latinLnBrk="1"/>
                      <a:endParaRPr lang="ko-KR" altLang="en-US" dirty="0"/>
                    </a:p>
                  </a:txBody>
                  <a:tcPr/>
                </a:tc>
                <a:tc vMerge="1">
                  <a:txBody>
                    <a:bodyPr/>
                    <a:lstStyle/>
                    <a:p>
                      <a:pPr algn="ctr" latinLnBrk="1"/>
                      <a:endParaRPr lang="ko-KR" altLang="en-US" dirty="0"/>
                    </a:p>
                  </a:txBody>
                  <a:tcPr/>
                </a:tc>
                <a:tc vMerge="1">
                  <a:txBody>
                    <a:bodyPr/>
                    <a:lstStyle/>
                    <a:p>
                      <a:pPr algn="ctr" latinLnBrk="1"/>
                      <a:endParaRPr lang="ko-KR" altLang="en-US" dirty="0"/>
                    </a:p>
                  </a:txBody>
                  <a:tcPr/>
                </a:tc>
                <a:extLst>
                  <a:ext uri="{0D108BD9-81ED-4DB2-BD59-A6C34878D82A}">
                    <a16:rowId xmlns:a16="http://schemas.microsoft.com/office/drawing/2014/main" val="2356019340"/>
                  </a:ext>
                </a:extLst>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3’rd session</a:t>
                      </a:r>
                      <a:endParaRPr lang="ko-KR" altLang="en-US" dirty="0" smtClean="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QSW S</a:t>
                      </a:r>
                      <a:endParaRPr lang="ko-KR" altLang="en-US" dirty="0" smtClean="0"/>
                    </a:p>
                  </a:txBody>
                  <a:tcPr/>
                </a:tc>
                <a:tc vMerge="1">
                  <a:txBody>
                    <a:bodyPr/>
                    <a:lstStyle/>
                    <a:p>
                      <a:pPr algn="ctr" latinLnBrk="1"/>
                      <a:endParaRPr lang="ko-KR" altLang="en-US" dirty="0"/>
                    </a:p>
                  </a:txBody>
                  <a:tcPr/>
                </a:tc>
                <a:tc>
                  <a:txBody>
                    <a:bodyPr/>
                    <a:lstStyle/>
                    <a:p>
                      <a:pPr algn="ctr" latinLnBrk="1"/>
                      <a:r>
                        <a:rPr lang="en-US" altLang="ko-KR" dirty="0" smtClean="0"/>
                        <a:t>5.57</a:t>
                      </a:r>
                      <a:endParaRPr lang="ko-KR" altLang="en-US" dirty="0"/>
                    </a:p>
                  </a:txBody>
                  <a:tcPr anchor="ctr"/>
                </a:tc>
                <a:tc vMerge="1">
                  <a:txBody>
                    <a:bodyPr/>
                    <a:lstStyle/>
                    <a:p>
                      <a:pPr algn="ctr" latinLnBrk="1"/>
                      <a:endParaRPr lang="ko-KR" altLang="en-US" dirty="0"/>
                    </a:p>
                  </a:txBody>
                  <a:tcPr/>
                </a:tc>
                <a:tc vMerge="1">
                  <a:txBody>
                    <a:bodyPr/>
                    <a:lstStyle/>
                    <a:p>
                      <a:pPr algn="ctr" latinLnBrk="1"/>
                      <a:endParaRPr lang="ko-KR" altLang="en-US" dirty="0"/>
                    </a:p>
                  </a:txBody>
                  <a:tcPr/>
                </a:tc>
                <a:tc vMerge="1">
                  <a:txBody>
                    <a:bodyPr/>
                    <a:lstStyle/>
                    <a:p>
                      <a:pPr algn="ctr" latinLnBrk="1"/>
                      <a:endParaRPr lang="ko-KR" altLang="en-US" dirty="0"/>
                    </a:p>
                  </a:txBody>
                  <a:tcPr/>
                </a:tc>
                <a:extLst>
                  <a:ext uri="{0D108BD9-81ED-4DB2-BD59-A6C34878D82A}">
                    <a16:rowId xmlns:a16="http://schemas.microsoft.com/office/drawing/2014/main" val="1388931419"/>
                  </a:ext>
                </a:extLst>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4’th session</a:t>
                      </a:r>
                      <a:endParaRPr lang="ko-KR" altLang="en-US" dirty="0" smtClean="0"/>
                    </a:p>
                  </a:txBody>
                  <a:tcPr/>
                </a:tc>
                <a:tc>
                  <a:txBody>
                    <a:bodyPr/>
                    <a:lstStyle/>
                    <a:p>
                      <a:pPr algn="ctr" latinLnBrk="1"/>
                      <a:r>
                        <a:rPr lang="en-US" altLang="ko-KR" dirty="0" smtClean="0"/>
                        <a:t>QSW</a:t>
                      </a:r>
                      <a:r>
                        <a:rPr lang="en-US" altLang="ko-KR" baseline="0" dirty="0" smtClean="0"/>
                        <a:t> P</a:t>
                      </a:r>
                      <a:endParaRPr lang="ko-KR" altLang="en-US" dirty="0"/>
                    </a:p>
                  </a:txBody>
                  <a:tcPr/>
                </a:tc>
                <a:tc vMerge="1">
                  <a:txBody>
                    <a:bodyPr/>
                    <a:lstStyle/>
                    <a:p>
                      <a:pPr algn="ctr" latinLnBrk="1"/>
                      <a:endParaRPr lang="ko-KR" altLang="en-US" dirty="0"/>
                    </a:p>
                  </a:txBody>
                  <a:tcPr/>
                </a:tc>
                <a:tc>
                  <a:txBody>
                    <a:bodyPr/>
                    <a:lstStyle/>
                    <a:p>
                      <a:pPr algn="ctr" latinLnBrk="1"/>
                      <a:r>
                        <a:rPr lang="en-US" altLang="ko-KR" dirty="0" smtClean="0"/>
                        <a:t>7.07</a:t>
                      </a:r>
                      <a:endParaRPr lang="ko-KR" altLang="en-US" dirty="0"/>
                    </a:p>
                  </a:txBody>
                  <a:tcPr anchor="ctr"/>
                </a:tc>
                <a:tc vMerge="1">
                  <a:txBody>
                    <a:bodyPr/>
                    <a:lstStyle/>
                    <a:p>
                      <a:pPr algn="ctr" latinLnBrk="1"/>
                      <a:endParaRPr lang="ko-KR" altLang="en-US" dirty="0"/>
                    </a:p>
                  </a:txBody>
                  <a:tcPr/>
                </a:tc>
                <a:tc vMerge="1">
                  <a:txBody>
                    <a:bodyPr/>
                    <a:lstStyle/>
                    <a:p>
                      <a:pPr algn="ctr" latinLnBrk="1"/>
                      <a:endParaRPr lang="ko-KR" altLang="en-US" dirty="0"/>
                    </a:p>
                  </a:txBody>
                  <a:tcPr/>
                </a:tc>
                <a:tc vMerge="1">
                  <a:txBody>
                    <a:bodyPr/>
                    <a:lstStyle/>
                    <a:p>
                      <a:pPr algn="ctr" latinLnBrk="1"/>
                      <a:endParaRPr lang="ko-KR" altLang="en-US" dirty="0"/>
                    </a:p>
                  </a:txBody>
                  <a:tcPr/>
                </a:tc>
                <a:extLst>
                  <a:ext uri="{0D108BD9-81ED-4DB2-BD59-A6C34878D82A}">
                    <a16:rowId xmlns:a16="http://schemas.microsoft.com/office/drawing/2014/main" val="2547201106"/>
                  </a:ext>
                </a:extLst>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5’th session</a:t>
                      </a:r>
                      <a:endParaRPr lang="ko-KR" altLang="en-US" dirty="0" smtClean="0"/>
                    </a:p>
                  </a:txBody>
                  <a:tcPr/>
                </a:tc>
                <a:tc>
                  <a:txBody>
                    <a:bodyPr/>
                    <a:lstStyle/>
                    <a:p>
                      <a:pPr algn="ctr" latinLnBrk="1"/>
                      <a:r>
                        <a:rPr lang="en-US" altLang="ko-KR" dirty="0" smtClean="0"/>
                        <a:t>QSW P</a:t>
                      </a:r>
                      <a:endParaRPr lang="ko-KR" altLang="en-US" dirty="0"/>
                    </a:p>
                  </a:txBody>
                  <a:tcPr/>
                </a:tc>
                <a:tc vMerge="1">
                  <a:txBody>
                    <a:bodyPr/>
                    <a:lstStyle/>
                    <a:p>
                      <a:pPr algn="ctr" latinLnBrk="1"/>
                      <a:endParaRPr lang="ko-KR" altLang="en-US" dirty="0"/>
                    </a:p>
                  </a:txBody>
                  <a:tcPr/>
                </a:tc>
                <a:tc>
                  <a:txBody>
                    <a:bodyPr/>
                    <a:lstStyle/>
                    <a:p>
                      <a:pPr algn="ctr" latinLnBrk="1"/>
                      <a:r>
                        <a:rPr lang="en-US" altLang="ko-KR" dirty="0" smtClean="0"/>
                        <a:t>8.49</a:t>
                      </a:r>
                      <a:endParaRPr lang="ko-KR" altLang="en-US" dirty="0"/>
                    </a:p>
                  </a:txBody>
                  <a:tcPr/>
                </a:tc>
                <a:tc vMerge="1">
                  <a:txBody>
                    <a:bodyPr/>
                    <a:lstStyle/>
                    <a:p>
                      <a:pPr algn="ctr" latinLnBrk="1"/>
                      <a:endParaRPr lang="ko-KR" altLang="en-US" dirty="0"/>
                    </a:p>
                  </a:txBody>
                  <a:tcPr/>
                </a:tc>
                <a:tc vMerge="1">
                  <a:txBody>
                    <a:bodyPr/>
                    <a:lstStyle/>
                    <a:p>
                      <a:pPr algn="ctr" latinLnBrk="1"/>
                      <a:endParaRPr lang="ko-KR" altLang="en-US" dirty="0"/>
                    </a:p>
                  </a:txBody>
                  <a:tcPr/>
                </a:tc>
                <a:tc vMerge="1">
                  <a:txBody>
                    <a:bodyPr/>
                    <a:lstStyle/>
                    <a:p>
                      <a:pPr algn="ctr" latinLnBrk="1"/>
                      <a:endParaRPr lang="ko-KR" altLang="en-US" dirty="0"/>
                    </a:p>
                  </a:txBody>
                  <a:tcPr/>
                </a:tc>
                <a:extLst>
                  <a:ext uri="{0D108BD9-81ED-4DB2-BD59-A6C34878D82A}">
                    <a16:rowId xmlns:a16="http://schemas.microsoft.com/office/drawing/2014/main" val="683186482"/>
                  </a:ext>
                </a:extLst>
              </a:tr>
            </a:tbl>
          </a:graphicData>
        </a:graphic>
      </p:graphicFrame>
      <p:sp>
        <p:nvSpPr>
          <p:cNvPr id="4" name="TextBox 3"/>
          <p:cNvSpPr txBox="1"/>
          <p:nvPr/>
        </p:nvSpPr>
        <p:spPr>
          <a:xfrm>
            <a:off x="254525" y="5796245"/>
            <a:ext cx="11217897" cy="923330"/>
          </a:xfrm>
          <a:prstGeom prst="rect">
            <a:avLst/>
          </a:prstGeom>
          <a:noFill/>
        </p:spPr>
        <p:txBody>
          <a:bodyPr wrap="square" rtlCol="0">
            <a:spAutoFit/>
          </a:bodyPr>
          <a:lstStyle/>
          <a:p>
            <a:r>
              <a:rPr lang="en-US" altLang="ko-KR" dirty="0" smtClean="0">
                <a:solidFill>
                  <a:srgbClr val="FF0000"/>
                </a:solidFill>
                <a:latin typeface="Calibri" panose="020F0502020204030204" pitchFamily="34" charset="0"/>
                <a:cs typeface="Calibri" panose="020F0502020204030204" pitchFamily="34" charset="0"/>
              </a:rPr>
              <a:t>Notice: Set the </a:t>
            </a:r>
            <a:r>
              <a:rPr lang="en-US" altLang="ko-KR" dirty="0" err="1" smtClean="0">
                <a:solidFill>
                  <a:srgbClr val="FF0000"/>
                </a:solidFill>
                <a:latin typeface="Calibri" panose="020F0502020204030204" pitchFamily="34" charset="0"/>
                <a:cs typeface="Calibri" panose="020F0502020204030204" pitchFamily="34" charset="0"/>
              </a:rPr>
              <a:t>fluence</a:t>
            </a:r>
            <a:r>
              <a:rPr lang="en-US" altLang="ko-KR" dirty="0">
                <a:solidFill>
                  <a:srgbClr val="FF0000"/>
                </a:solidFill>
                <a:latin typeface="Calibri" panose="020F0502020204030204" pitchFamily="34" charset="0"/>
                <a:cs typeface="Calibri" panose="020F0502020204030204" pitchFamily="34" charset="0"/>
              </a:rPr>
              <a:t> </a:t>
            </a:r>
            <a:r>
              <a:rPr lang="en-US" altLang="ko-KR" dirty="0" smtClean="0">
                <a:solidFill>
                  <a:srgbClr val="FF0000"/>
                </a:solidFill>
                <a:latin typeface="Calibri" panose="020F0502020204030204" pitchFamily="34" charset="0"/>
                <a:cs typeface="Calibri" panose="020F0502020204030204" pitchFamily="34" charset="0"/>
              </a:rPr>
              <a:t>after checking </a:t>
            </a:r>
            <a:r>
              <a:rPr lang="en-US" altLang="ko-KR" dirty="0">
                <a:solidFill>
                  <a:srgbClr val="FF0000"/>
                </a:solidFill>
                <a:latin typeface="Calibri" panose="020F0502020204030204" pitchFamily="34" charset="0"/>
                <a:cs typeface="Calibri" panose="020F0502020204030204" pitchFamily="34" charset="0"/>
              </a:rPr>
              <a:t>the skin </a:t>
            </a:r>
            <a:r>
              <a:rPr lang="en-US" altLang="ko-KR" dirty="0" smtClean="0">
                <a:solidFill>
                  <a:srgbClr val="FF0000"/>
                </a:solidFill>
                <a:latin typeface="Calibri" panose="020F0502020204030204" pitchFamily="34" charset="0"/>
                <a:cs typeface="Calibri" panose="020F0502020204030204" pitchFamily="34" charset="0"/>
              </a:rPr>
              <a:t>reaction. The skin reaction is quite different per the characteristic of tattoo, the most important thing is end point is whitening and be so much careful to prevent bleeding.  It should be required to fully kept in all different tattoo parameter. </a:t>
            </a:r>
            <a:endParaRPr lang="ko-KR" altLang="en-US" dirty="0" smtClean="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4346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47934" y="499503"/>
            <a:ext cx="5542961"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When the energy is rise, atoms emit photons. No one know that the photons moves to which direction. It is just </a:t>
            </a:r>
            <a:r>
              <a:rPr lang="en-US" altLang="ko-KR" dirty="0">
                <a:solidFill>
                  <a:srgbClr val="0000FF"/>
                </a:solidFill>
                <a:latin typeface="Calibri" panose="020F0502020204030204" pitchFamily="34" charset="0"/>
                <a:cs typeface="Calibri" panose="020F0502020204030204" pitchFamily="34" charset="0"/>
              </a:rPr>
              <a:t>random. </a:t>
            </a:r>
            <a:r>
              <a:rPr lang="en-US" altLang="ko-KR" dirty="0">
                <a:latin typeface="Calibri" panose="020F0502020204030204" pitchFamily="34" charset="0"/>
                <a:cs typeface="Calibri" panose="020F0502020204030204" pitchFamily="34" charset="0"/>
              </a:rPr>
              <a:t>As a result, photons go out randomly as beside.</a:t>
            </a:r>
            <a:endParaRPr lang="ko-KR" altLang="en-US" dirty="0">
              <a:latin typeface="Calibri" panose="020F0502020204030204" pitchFamily="34" charset="0"/>
              <a:cs typeface="Calibri" panose="020F0502020204030204" pitchFamily="34" charset="0"/>
            </a:endParaRPr>
          </a:p>
        </p:txBody>
      </p:sp>
      <p:sp>
        <p:nvSpPr>
          <p:cNvPr id="7" name="TextBox 6"/>
          <p:cNvSpPr txBox="1"/>
          <p:nvPr/>
        </p:nvSpPr>
        <p:spPr>
          <a:xfrm>
            <a:off x="6447934" y="2942177"/>
            <a:ext cx="4779390" cy="313932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However, over time, when photons collide with the surrounding wall, they are absorbed. That is, most of it is </a:t>
            </a:r>
            <a:r>
              <a:rPr lang="en-US" altLang="ko-KR" dirty="0">
                <a:solidFill>
                  <a:srgbClr val="0000FF"/>
                </a:solidFill>
                <a:latin typeface="Calibri" panose="020F0502020204030204" pitchFamily="34" charset="0"/>
                <a:cs typeface="Calibri" panose="020F0502020204030204" pitchFamily="34" charset="0"/>
              </a:rPr>
              <a:t>absorbed and disappears</a:t>
            </a:r>
            <a:r>
              <a:rPr lang="en-US" altLang="ko-KR" dirty="0">
                <a:latin typeface="Calibri" panose="020F0502020204030204" pitchFamily="34" charset="0"/>
                <a:cs typeface="Calibri" panose="020F0502020204030204" pitchFamily="34" charset="0"/>
              </a:rPr>
              <a:t>.</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However, someday there will be </a:t>
            </a:r>
            <a:r>
              <a:rPr lang="en-US" altLang="ko-KR" dirty="0">
                <a:solidFill>
                  <a:srgbClr val="0000FF"/>
                </a:solidFill>
                <a:latin typeface="Calibri" panose="020F0502020204030204" pitchFamily="34" charset="0"/>
                <a:cs typeface="Calibri" panose="020F0502020204030204" pitchFamily="34" charset="0"/>
              </a:rPr>
              <a:t>photons that are parallel to this wall</a:t>
            </a:r>
            <a:r>
              <a:rPr lang="en-US" altLang="ko-KR" dirty="0">
                <a:latin typeface="Calibri" panose="020F0502020204030204" pitchFamily="34" charset="0"/>
                <a:cs typeface="Calibri" panose="020F0502020204030204" pitchFamily="34" charset="0"/>
              </a:rPr>
              <a:t>, that is, perpendicular to the mirror.</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These photons are constantly going back and forth between the mirrors.</a:t>
            </a:r>
          </a:p>
          <a:p>
            <a:endParaRPr lang="en-US" altLang="ko-KR" dirty="0">
              <a:latin typeface="Calibri" panose="020F0502020204030204" pitchFamily="34" charset="0"/>
              <a:cs typeface="Calibri" panose="020F0502020204030204" pitchFamily="34" charset="0"/>
            </a:endParaRPr>
          </a:p>
        </p:txBody>
      </p:sp>
      <p:pic>
        <p:nvPicPr>
          <p:cNvPr id="9" name="그림 8">
            <a:extLst>
              <a:ext uri="{FF2B5EF4-FFF2-40B4-BE49-F238E27FC236}">
                <a16:creationId xmlns:a16="http://schemas.microsoft.com/office/drawing/2014/main" id="{18427CA0-EAB1-4252-8D1B-8FB60E754927}"/>
              </a:ext>
            </a:extLst>
          </p:cNvPr>
          <p:cNvPicPr>
            <a:picLocks noChangeAspect="1"/>
          </p:cNvPicPr>
          <p:nvPr/>
        </p:nvPicPr>
        <p:blipFill>
          <a:blip r:embed="rId2"/>
          <a:stretch>
            <a:fillRect/>
          </a:stretch>
        </p:blipFill>
        <p:spPr>
          <a:xfrm>
            <a:off x="686355" y="499503"/>
            <a:ext cx="5479331" cy="2841350"/>
          </a:xfrm>
          <a:prstGeom prst="rect">
            <a:avLst/>
          </a:prstGeom>
        </p:spPr>
      </p:pic>
      <p:pic>
        <p:nvPicPr>
          <p:cNvPr id="5" name="그림 4">
            <a:extLst>
              <a:ext uri="{FF2B5EF4-FFF2-40B4-BE49-F238E27FC236}">
                <a16:creationId xmlns:a16="http://schemas.microsoft.com/office/drawing/2014/main" id="{A2AD0177-4CD2-4A8D-9EA4-5C37205E5F63}"/>
              </a:ext>
            </a:extLst>
          </p:cNvPr>
          <p:cNvPicPr>
            <a:picLocks noChangeAspect="1"/>
          </p:cNvPicPr>
          <p:nvPr/>
        </p:nvPicPr>
        <p:blipFill>
          <a:blip r:embed="rId3"/>
          <a:stretch>
            <a:fillRect/>
          </a:stretch>
        </p:blipFill>
        <p:spPr>
          <a:xfrm>
            <a:off x="686355" y="3517147"/>
            <a:ext cx="5479331" cy="2841350"/>
          </a:xfrm>
          <a:prstGeom prst="rect">
            <a:avLst/>
          </a:prstGeom>
        </p:spPr>
      </p:pic>
      <p:sp>
        <p:nvSpPr>
          <p:cNvPr id="2" name="직사각형 1"/>
          <p:cNvSpPr/>
          <p:nvPr/>
        </p:nvSpPr>
        <p:spPr>
          <a:xfrm>
            <a:off x="1430626" y="6358497"/>
            <a:ext cx="4380173"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In the above case, only one photon survived.</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94389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3695561590"/>
              </p:ext>
            </p:extLst>
          </p:nvPr>
        </p:nvGraphicFramePr>
        <p:xfrm>
          <a:off x="677157" y="156478"/>
          <a:ext cx="11002653" cy="1971511"/>
        </p:xfrm>
        <a:graphic>
          <a:graphicData uri="http://schemas.openxmlformats.org/drawingml/2006/table">
            <a:tbl>
              <a:tblPr firstRow="1" bandRow="1">
                <a:tableStyleId>{5C22544A-7EE6-4342-B048-85BDC9FD1C3A}</a:tableStyleId>
              </a:tblPr>
              <a:tblGrid>
                <a:gridCol w="2397532">
                  <a:extLst>
                    <a:ext uri="{9D8B030D-6E8A-4147-A177-3AD203B41FA5}">
                      <a16:colId xmlns:a16="http://schemas.microsoft.com/office/drawing/2014/main" val="873426387"/>
                    </a:ext>
                  </a:extLst>
                </a:gridCol>
                <a:gridCol w="1116245">
                  <a:extLst>
                    <a:ext uri="{9D8B030D-6E8A-4147-A177-3AD203B41FA5}">
                      <a16:colId xmlns:a16="http://schemas.microsoft.com/office/drawing/2014/main" val="3708013768"/>
                    </a:ext>
                  </a:extLst>
                </a:gridCol>
                <a:gridCol w="1697223">
                  <a:extLst>
                    <a:ext uri="{9D8B030D-6E8A-4147-A177-3AD203B41FA5}">
                      <a16:colId xmlns:a16="http://schemas.microsoft.com/office/drawing/2014/main" val="3709886342"/>
                    </a:ext>
                  </a:extLst>
                </a:gridCol>
                <a:gridCol w="1946532">
                  <a:extLst>
                    <a:ext uri="{9D8B030D-6E8A-4147-A177-3AD203B41FA5}">
                      <a16:colId xmlns:a16="http://schemas.microsoft.com/office/drawing/2014/main" val="1217420904"/>
                    </a:ext>
                  </a:extLst>
                </a:gridCol>
                <a:gridCol w="1697224">
                  <a:extLst>
                    <a:ext uri="{9D8B030D-6E8A-4147-A177-3AD203B41FA5}">
                      <a16:colId xmlns:a16="http://schemas.microsoft.com/office/drawing/2014/main" val="3284950915"/>
                    </a:ext>
                  </a:extLst>
                </a:gridCol>
                <a:gridCol w="987650">
                  <a:extLst>
                    <a:ext uri="{9D8B030D-6E8A-4147-A177-3AD203B41FA5}">
                      <a16:colId xmlns:a16="http://schemas.microsoft.com/office/drawing/2014/main" val="4183664891"/>
                    </a:ext>
                  </a:extLst>
                </a:gridCol>
                <a:gridCol w="1160247">
                  <a:extLst>
                    <a:ext uri="{9D8B030D-6E8A-4147-A177-3AD203B41FA5}">
                      <a16:colId xmlns:a16="http://schemas.microsoft.com/office/drawing/2014/main" val="1117799002"/>
                    </a:ext>
                  </a:extLst>
                </a:gridCol>
              </a:tblGrid>
              <a:tr h="960591">
                <a:tc>
                  <a:txBody>
                    <a:bodyPr/>
                    <a:lstStyle/>
                    <a:p>
                      <a:pPr algn="ctr" latinLnBrk="1"/>
                      <a:r>
                        <a:rPr lang="en-US" altLang="ko-KR" dirty="0" smtClean="0"/>
                        <a:t>Sessions</a:t>
                      </a:r>
                    </a:p>
                  </a:txBody>
                  <a:tcPr anchor="ctr"/>
                </a:tc>
                <a:tc>
                  <a:txBody>
                    <a:bodyPr/>
                    <a:lstStyle/>
                    <a:p>
                      <a:pPr algn="ctr" latinLnBrk="1"/>
                      <a:r>
                        <a:rPr lang="en-US" altLang="ko-KR" dirty="0" smtClean="0"/>
                        <a:t>Mode</a:t>
                      </a:r>
                      <a:endParaRPr lang="ko-KR" altLang="en-US" dirty="0"/>
                    </a:p>
                  </a:txBody>
                  <a:tcPr anchor="ctr"/>
                </a:tc>
                <a:tc>
                  <a:txBody>
                    <a:bodyPr/>
                    <a:lstStyle/>
                    <a:p>
                      <a:pPr algn="ctr" latinLnBrk="1"/>
                      <a:r>
                        <a:rPr lang="en-US" altLang="ko-KR" dirty="0" smtClean="0"/>
                        <a:t>Spot Size</a:t>
                      </a:r>
                    </a:p>
                    <a:p>
                      <a:pPr algn="ctr" latinLnBrk="1"/>
                      <a:r>
                        <a:rPr lang="en-US" altLang="ko-KR" dirty="0" smtClean="0"/>
                        <a:t>(mm)</a:t>
                      </a:r>
                      <a:endParaRPr lang="ko-KR" altLang="en-US" dirty="0"/>
                    </a:p>
                  </a:txBody>
                  <a:tcPr anchor="ctr"/>
                </a:tc>
                <a:tc>
                  <a:txBody>
                    <a:bodyPr/>
                    <a:lstStyle/>
                    <a:p>
                      <a:pPr algn="ctr" latinLnBrk="1"/>
                      <a:r>
                        <a:rPr lang="en-US" altLang="ko-KR" dirty="0" err="1" smtClean="0"/>
                        <a:t>Fluence</a:t>
                      </a:r>
                      <a:endParaRPr lang="en-US" altLang="ko-KR" dirty="0" smtClean="0"/>
                    </a:p>
                    <a:p>
                      <a:pPr algn="ctr" latinLnBrk="1"/>
                      <a:r>
                        <a:rPr lang="en-US" altLang="ko-KR" dirty="0" smtClean="0"/>
                        <a:t>(J/cm²)</a:t>
                      </a:r>
                      <a:endParaRPr lang="ko-KR" altLang="en-US" dirty="0"/>
                    </a:p>
                  </a:txBody>
                  <a:tcPr anchor="ctr"/>
                </a:tc>
                <a:tc>
                  <a:txBody>
                    <a:bodyPr/>
                    <a:lstStyle/>
                    <a:p>
                      <a:pPr algn="ctr" latinLnBrk="1"/>
                      <a:r>
                        <a:rPr lang="en-US" altLang="ko-KR" dirty="0" smtClean="0"/>
                        <a:t>Pulse Rate</a:t>
                      </a:r>
                    </a:p>
                    <a:p>
                      <a:pPr algn="ctr" latinLnBrk="1"/>
                      <a:r>
                        <a:rPr lang="en-US" altLang="ko-KR" dirty="0" smtClean="0"/>
                        <a:t>(HZ)</a:t>
                      </a:r>
                    </a:p>
                  </a:txBody>
                  <a:tcPr anchor="ctr"/>
                </a:tc>
                <a:tc>
                  <a:txBody>
                    <a:bodyPr/>
                    <a:lstStyle/>
                    <a:p>
                      <a:pPr algn="ctr" latinLnBrk="1"/>
                      <a:r>
                        <a:rPr lang="en-US" altLang="ko-KR" dirty="0" smtClean="0"/>
                        <a:t>Pass</a:t>
                      </a:r>
                      <a:endParaRPr lang="ko-KR" altLang="en-US" dirty="0"/>
                    </a:p>
                  </a:txBody>
                  <a:tcPr anchor="ctr"/>
                </a:tc>
                <a:tc>
                  <a:txBody>
                    <a:bodyPr/>
                    <a:lstStyle/>
                    <a:p>
                      <a:pPr algn="ctr" latinLnBrk="1"/>
                      <a:r>
                        <a:rPr lang="en-US" altLang="ko-KR" dirty="0" smtClean="0"/>
                        <a:t>Interval</a:t>
                      </a:r>
                    </a:p>
                    <a:p>
                      <a:pPr algn="ctr" latinLnBrk="1"/>
                      <a:r>
                        <a:rPr lang="en-US" altLang="ko-KR" dirty="0" smtClean="0"/>
                        <a:t>(weeks) </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smtClean="0"/>
                        <a:t>Eyebrow</a:t>
                      </a:r>
                      <a:endParaRPr lang="ko-KR" altLang="en-US" dirty="0"/>
                    </a:p>
                  </a:txBody>
                  <a:tcPr anchor="ctr"/>
                </a:tc>
                <a:tc>
                  <a:txBody>
                    <a:bodyPr/>
                    <a:lstStyle/>
                    <a:p>
                      <a:pPr algn="ctr" latinLnBrk="1"/>
                      <a:r>
                        <a:rPr lang="en-US" altLang="ko-KR" dirty="0" smtClean="0"/>
                        <a:t>QSW S</a:t>
                      </a:r>
                      <a:endParaRPr lang="ko-KR" altLang="en-US" dirty="0"/>
                    </a:p>
                  </a:txBody>
                  <a:tcPr anchor="ctr"/>
                </a:tc>
                <a:tc>
                  <a:txBody>
                    <a:bodyPr/>
                    <a:lstStyle/>
                    <a:p>
                      <a:pPr algn="ctr" latinLnBrk="1"/>
                      <a:r>
                        <a:rPr lang="en-US" altLang="ko-KR" dirty="0" smtClean="0"/>
                        <a:t>3mm</a:t>
                      </a:r>
                      <a:endParaRPr lang="ko-KR" altLang="en-US" dirty="0"/>
                    </a:p>
                  </a:txBody>
                  <a:tcPr anchor="ctr"/>
                </a:tc>
                <a:tc>
                  <a:txBody>
                    <a:bodyPr/>
                    <a:lstStyle/>
                    <a:p>
                      <a:pPr algn="ctr" latinLnBrk="1"/>
                      <a:r>
                        <a:rPr lang="en-US" altLang="ko-KR" dirty="0" smtClean="0"/>
                        <a:t>2 ~ 7</a:t>
                      </a:r>
                      <a:endParaRPr lang="ko-KR" altLang="en-US" dirty="0"/>
                    </a:p>
                  </a:txBody>
                  <a:tcPr anchor="ctr"/>
                </a:tc>
                <a:tc>
                  <a:txBody>
                    <a:bodyPr/>
                    <a:lstStyle/>
                    <a:p>
                      <a:pPr algn="ctr" latinLnBrk="1"/>
                      <a:r>
                        <a:rPr lang="en-US" altLang="ko-KR" dirty="0" smtClean="0"/>
                        <a:t>1</a:t>
                      </a:r>
                      <a:endParaRPr lang="ko-KR" altLang="en-US" dirty="0"/>
                    </a:p>
                  </a:txBody>
                  <a:tcPr anchor="ctr"/>
                </a:tc>
                <a:tc>
                  <a:txBody>
                    <a:bodyPr/>
                    <a:lstStyle/>
                    <a:p>
                      <a:pPr algn="ctr" latinLnBrk="1"/>
                      <a:r>
                        <a:rPr lang="en-US" altLang="ko-KR" dirty="0" smtClean="0"/>
                        <a:t>1</a:t>
                      </a:r>
                      <a:endParaRPr lang="ko-KR" altLang="en-US" dirty="0"/>
                    </a:p>
                  </a:txBody>
                  <a:tcPr anchor="ctr"/>
                </a:tc>
                <a:tc>
                  <a:txBody>
                    <a:bodyPr/>
                    <a:lstStyle/>
                    <a:p>
                      <a:pPr algn="ctr" latinLnBrk="1"/>
                      <a:r>
                        <a:rPr lang="en-US" altLang="ko-KR" dirty="0" smtClean="0"/>
                        <a:t>4</a:t>
                      </a:r>
                      <a:endParaRPr lang="ko-KR" altLang="en-US" dirty="0"/>
                    </a:p>
                  </a:txBody>
                  <a:tcPr anchor="ctr"/>
                </a:tc>
                <a:extLst>
                  <a:ext uri="{0D108BD9-81ED-4DB2-BD59-A6C34878D82A}">
                    <a16:rowId xmlns:a16="http://schemas.microsoft.com/office/drawing/2014/main" val="2575559284"/>
                  </a:ext>
                </a:extLst>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solidFill>
                            <a:srgbClr val="FF0000"/>
                          </a:solidFill>
                          <a:latin typeface="Calibri" panose="020F0502020204030204" pitchFamily="34" charset="0"/>
                          <a:cs typeface="Calibri" panose="020F0502020204030204" pitchFamily="34" charset="0"/>
                        </a:rPr>
                        <a:t>Red,</a:t>
                      </a:r>
                      <a:r>
                        <a:rPr lang="en-US" altLang="ko-KR" dirty="0" smtClean="0">
                          <a:latin typeface="Calibri" panose="020F0502020204030204" pitchFamily="34" charset="0"/>
                          <a:cs typeface="Calibri" panose="020F0502020204030204" pitchFamily="34" charset="0"/>
                        </a:rPr>
                        <a:t> </a:t>
                      </a:r>
                      <a:r>
                        <a:rPr lang="en-US" altLang="ko-KR" dirty="0" smtClean="0">
                          <a:solidFill>
                            <a:schemeClr val="accent2"/>
                          </a:solidFill>
                          <a:latin typeface="Calibri" panose="020F0502020204030204" pitchFamily="34" charset="0"/>
                          <a:cs typeface="Calibri" panose="020F0502020204030204" pitchFamily="34" charset="0"/>
                        </a:rPr>
                        <a:t>Orange</a:t>
                      </a:r>
                      <a:r>
                        <a:rPr lang="en-US" altLang="ko-KR" dirty="0" smtClean="0">
                          <a:latin typeface="Calibri" panose="020F0502020204030204" pitchFamily="34" charset="0"/>
                          <a:cs typeface="Calibri" panose="020F0502020204030204" pitchFamily="34" charset="0"/>
                        </a:rPr>
                        <a:t>, </a:t>
                      </a:r>
                      <a:r>
                        <a:rPr lang="en-US" altLang="ko-KR" dirty="0" smtClean="0">
                          <a:solidFill>
                            <a:srgbClr val="836CF4"/>
                          </a:solidFill>
                          <a:latin typeface="Calibri" panose="020F0502020204030204" pitchFamily="34" charset="0"/>
                          <a:cs typeface="Calibri" panose="020F0502020204030204" pitchFamily="34" charset="0"/>
                        </a:rPr>
                        <a:t>Purple </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QSW</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532nm</a:t>
                      </a:r>
                      <a:endParaRPr lang="ko-KR" altLang="en-US" dirty="0" smtClean="0"/>
                    </a:p>
                  </a:txBody>
                  <a:tcPr anchor="ctr"/>
                </a:tc>
                <a:tc>
                  <a:txBody>
                    <a:bodyPr/>
                    <a:lstStyle/>
                    <a:p>
                      <a:pPr algn="ctr" latinLnBrk="1"/>
                      <a:r>
                        <a:rPr lang="en-US" altLang="ko-KR" dirty="0" smtClean="0"/>
                        <a:t>3mm</a:t>
                      </a:r>
                      <a:endParaRPr lang="ko-KR" altLang="en-US" dirty="0"/>
                    </a:p>
                  </a:txBody>
                  <a:tcPr anchor="ctr"/>
                </a:tc>
                <a:tc>
                  <a:txBody>
                    <a:bodyPr/>
                    <a:lstStyle/>
                    <a:p>
                      <a:pPr algn="ctr" latinLnBrk="1"/>
                      <a:r>
                        <a:rPr lang="en-US" altLang="ko-KR" dirty="0" smtClean="0"/>
                        <a:t>1.1</a:t>
                      </a:r>
                      <a:r>
                        <a:rPr lang="en-US" altLang="ko-KR" baseline="0" dirty="0" smtClean="0"/>
                        <a:t> ~ 2.38</a:t>
                      </a:r>
                      <a:endParaRPr lang="ko-KR" altLang="en-US" dirty="0"/>
                    </a:p>
                  </a:txBody>
                  <a:tcPr anchor="ctr"/>
                </a:tc>
                <a:tc>
                  <a:txBody>
                    <a:bodyPr/>
                    <a:lstStyle/>
                    <a:p>
                      <a:pPr algn="ctr" latinLnBrk="1"/>
                      <a:r>
                        <a:rPr lang="en-US" altLang="ko-KR" dirty="0" smtClean="0"/>
                        <a:t>1</a:t>
                      </a:r>
                      <a:endParaRPr lang="ko-KR" altLang="en-US" dirty="0"/>
                    </a:p>
                  </a:txBody>
                  <a:tcPr anchor="ctr"/>
                </a:tc>
                <a:tc>
                  <a:txBody>
                    <a:bodyPr/>
                    <a:lstStyle/>
                    <a:p>
                      <a:pPr algn="ctr" latinLnBrk="1"/>
                      <a:r>
                        <a:rPr lang="en-US" altLang="ko-KR" dirty="0" smtClean="0"/>
                        <a:t>1</a:t>
                      </a:r>
                      <a:endParaRPr lang="ko-KR" altLang="en-US" dirty="0"/>
                    </a:p>
                  </a:txBody>
                  <a:tcPr anchor="ctr"/>
                </a:tc>
                <a:tc>
                  <a:txBody>
                    <a:bodyPr/>
                    <a:lstStyle/>
                    <a:p>
                      <a:pPr algn="ctr" latinLnBrk="1"/>
                      <a:r>
                        <a:rPr lang="en-US" altLang="ko-KR" dirty="0" smtClean="0"/>
                        <a:t>4</a:t>
                      </a:r>
                      <a:endParaRPr lang="ko-KR" altLang="en-US" dirty="0"/>
                    </a:p>
                  </a:txBody>
                  <a:tcPr anchor="ctr"/>
                </a:tc>
                <a:extLst>
                  <a:ext uri="{0D108BD9-81ED-4DB2-BD59-A6C34878D82A}">
                    <a16:rowId xmlns:a16="http://schemas.microsoft.com/office/drawing/2014/main" val="2356019340"/>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39150247"/>
              </p:ext>
            </p:extLst>
          </p:nvPr>
        </p:nvGraphicFramePr>
        <p:xfrm>
          <a:off x="677156" y="2679217"/>
          <a:ext cx="11002653" cy="1005840"/>
        </p:xfrm>
        <a:graphic>
          <a:graphicData uri="http://schemas.openxmlformats.org/drawingml/2006/table">
            <a:tbl>
              <a:tblPr firstRow="1" bandRow="1">
                <a:tableStyleId>{5C22544A-7EE6-4342-B048-85BDC9FD1C3A}</a:tableStyleId>
              </a:tblPr>
              <a:tblGrid>
                <a:gridCol w="2484126">
                  <a:extLst>
                    <a:ext uri="{9D8B030D-6E8A-4147-A177-3AD203B41FA5}">
                      <a16:colId xmlns:a16="http://schemas.microsoft.com/office/drawing/2014/main" val="791658206"/>
                    </a:ext>
                  </a:extLst>
                </a:gridCol>
                <a:gridCol w="1916935">
                  <a:extLst>
                    <a:ext uri="{9D8B030D-6E8A-4147-A177-3AD203B41FA5}">
                      <a16:colId xmlns:a16="http://schemas.microsoft.com/office/drawing/2014/main" val="1564227463"/>
                    </a:ext>
                  </a:extLst>
                </a:gridCol>
                <a:gridCol w="2200531">
                  <a:extLst>
                    <a:ext uri="{9D8B030D-6E8A-4147-A177-3AD203B41FA5}">
                      <a16:colId xmlns:a16="http://schemas.microsoft.com/office/drawing/2014/main" val="903030305"/>
                    </a:ext>
                  </a:extLst>
                </a:gridCol>
                <a:gridCol w="2467007">
                  <a:extLst>
                    <a:ext uri="{9D8B030D-6E8A-4147-A177-3AD203B41FA5}">
                      <a16:colId xmlns:a16="http://schemas.microsoft.com/office/drawing/2014/main" val="3108795857"/>
                    </a:ext>
                  </a:extLst>
                </a:gridCol>
                <a:gridCol w="1934054">
                  <a:extLst>
                    <a:ext uri="{9D8B030D-6E8A-4147-A177-3AD203B41FA5}">
                      <a16:colId xmlns:a16="http://schemas.microsoft.com/office/drawing/2014/main" val="3148187111"/>
                    </a:ext>
                  </a:extLst>
                </a:gridCol>
              </a:tblGrid>
              <a:tr h="267399">
                <a:tc>
                  <a:txBody>
                    <a:bodyPr/>
                    <a:lstStyle/>
                    <a:p>
                      <a:pPr algn="ctr" latinLnBrk="1"/>
                      <a:r>
                        <a:rPr lang="en-US" altLang="ko-KR" dirty="0" smtClean="0"/>
                        <a:t>Fractional Mode</a:t>
                      </a:r>
                      <a:endParaRPr lang="ko-KR" altLang="en-US" dirty="0"/>
                    </a:p>
                  </a:txBody>
                  <a:tcPr anchor="ctr"/>
                </a:tc>
                <a:tc>
                  <a:txBody>
                    <a:bodyPr/>
                    <a:lstStyle/>
                    <a:p>
                      <a:pPr algn="ctr" latinLnBrk="1"/>
                      <a:r>
                        <a:rPr lang="en-US" altLang="ko-KR" dirty="0" smtClean="0"/>
                        <a:t>Energy</a:t>
                      </a:r>
                      <a:endParaRPr lang="ko-KR" altLang="en-US" dirty="0"/>
                    </a:p>
                  </a:txBody>
                  <a:tcPr anchor="ctr"/>
                </a:tc>
                <a:tc>
                  <a:txBody>
                    <a:bodyPr/>
                    <a:lstStyle/>
                    <a:p>
                      <a:pPr algn="ctr" latinLnBrk="1"/>
                      <a:r>
                        <a:rPr lang="en-US" altLang="ko-KR" dirty="0" smtClean="0"/>
                        <a:t>Density</a:t>
                      </a:r>
                      <a:endParaRPr lang="ko-KR" altLang="en-US" dirty="0"/>
                    </a:p>
                  </a:txBody>
                  <a:tcPr anchor="ctr"/>
                </a:tc>
                <a:tc>
                  <a:txBody>
                    <a:bodyPr/>
                    <a:lstStyle/>
                    <a:p>
                      <a:pPr algn="ctr" latinLnBrk="1"/>
                      <a:r>
                        <a:rPr lang="en-US" altLang="ko-KR" dirty="0" smtClean="0"/>
                        <a:t>Scanning</a:t>
                      </a:r>
                      <a:r>
                        <a:rPr lang="en-US" altLang="ko-KR" baseline="0" dirty="0" smtClean="0"/>
                        <a:t> size(mm)</a:t>
                      </a:r>
                      <a:endParaRPr lang="ko-KR" altLang="en-US" dirty="0"/>
                    </a:p>
                  </a:txBody>
                  <a:tcPr anchor="ctr"/>
                </a:tc>
                <a:tc>
                  <a:txBody>
                    <a:bodyPr/>
                    <a:lstStyle/>
                    <a:p>
                      <a:pPr algn="ctr" latinLnBrk="1"/>
                      <a:r>
                        <a:rPr lang="en-US" altLang="ko-KR" dirty="0" smtClean="0"/>
                        <a:t>Pass</a:t>
                      </a:r>
                      <a:endParaRPr lang="ko-KR" altLang="en-US" dirty="0"/>
                    </a:p>
                  </a:txBody>
                  <a:tcPr anchor="ctr"/>
                </a:tc>
                <a:extLst>
                  <a:ext uri="{0D108BD9-81ED-4DB2-BD59-A6C34878D82A}">
                    <a16:rowId xmlns:a16="http://schemas.microsoft.com/office/drawing/2014/main" val="1848858693"/>
                  </a:ext>
                </a:extLst>
              </a:tr>
              <a:tr h="47563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smtClean="0"/>
                        <a:t>CO</a:t>
                      </a:r>
                      <a:r>
                        <a:rPr lang="en-US" altLang="ko-KR" sz="1400" dirty="0" smtClean="0"/>
                        <a:t>2</a:t>
                      </a:r>
                      <a:r>
                        <a:rPr lang="en-US" altLang="ko-KR" baseline="0" dirty="0" smtClean="0"/>
                        <a:t> FRX</a:t>
                      </a:r>
                      <a:endParaRPr lang="ko-KR" altLang="en-US" dirty="0" smtClean="0"/>
                    </a:p>
                  </a:txBody>
                  <a:tcPr anchor="ctr"/>
                </a:tc>
                <a:tc>
                  <a:txBody>
                    <a:bodyPr/>
                    <a:lstStyle/>
                    <a:p>
                      <a:pPr algn="ctr" latinLnBrk="1"/>
                      <a:r>
                        <a:rPr lang="en-US" altLang="ko-KR" dirty="0" smtClean="0"/>
                        <a:t>8mJ</a:t>
                      </a:r>
                      <a:endParaRPr lang="ko-KR" altLang="en-US" dirty="0"/>
                    </a:p>
                  </a:txBody>
                  <a:tcPr anchor="ctr"/>
                </a:tc>
                <a:tc>
                  <a:txBody>
                    <a:bodyPr/>
                    <a:lstStyle/>
                    <a:p>
                      <a:pPr algn="ctr" latinLnBrk="1"/>
                      <a:r>
                        <a:rPr lang="en-US" altLang="ko-KR" dirty="0" smtClean="0"/>
                        <a:t>1.2</a:t>
                      </a:r>
                      <a:r>
                        <a:rPr lang="en-US" altLang="ko-KR" baseline="0" dirty="0" smtClean="0"/>
                        <a:t> </a:t>
                      </a:r>
                      <a:r>
                        <a:rPr lang="en-US" altLang="ko-KR" dirty="0" smtClean="0"/>
                        <a:t>mm</a:t>
                      </a:r>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aseline="0" dirty="0" smtClean="0"/>
                        <a:t>Depends on tattoo size</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aseline="0" dirty="0" smtClean="0"/>
                        <a:t>1</a:t>
                      </a:r>
                    </a:p>
                  </a:txBody>
                  <a:tcPr anchor="ctr"/>
                </a:tc>
                <a:extLst>
                  <a:ext uri="{0D108BD9-81ED-4DB2-BD59-A6C34878D82A}">
                    <a16:rowId xmlns:a16="http://schemas.microsoft.com/office/drawing/2014/main" val="2013152330"/>
                  </a:ext>
                </a:extLst>
              </a:tr>
            </a:tbl>
          </a:graphicData>
        </a:graphic>
      </p:graphicFrame>
      <p:sp>
        <p:nvSpPr>
          <p:cNvPr id="2" name="TextBox 1"/>
          <p:cNvSpPr txBox="1"/>
          <p:nvPr/>
        </p:nvSpPr>
        <p:spPr>
          <a:xfrm>
            <a:off x="677157" y="2187698"/>
            <a:ext cx="6919274"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&lt;Combination Tattoo removal with </a:t>
            </a:r>
            <a:r>
              <a:rPr lang="en-US" altLang="ko-KR" b="1" dirty="0" err="1" smtClean="0">
                <a:latin typeface="Calibri" panose="020F0502020204030204" pitchFamily="34" charset="0"/>
                <a:cs typeface="Calibri" panose="020F0502020204030204" pitchFamily="34" charset="0"/>
              </a:rPr>
              <a:t>Finexel</a:t>
            </a:r>
            <a:r>
              <a:rPr lang="en-US" altLang="ko-KR" b="1" dirty="0" smtClean="0">
                <a:latin typeface="Calibri" panose="020F0502020204030204" pitchFamily="34" charset="0"/>
                <a:cs typeface="Calibri" panose="020F0502020204030204" pitchFamily="34" charset="0"/>
              </a:rPr>
              <a:t> CO</a:t>
            </a:r>
            <a:r>
              <a:rPr lang="en-US" altLang="ko-KR" sz="1400" b="1" dirty="0" smtClean="0">
                <a:latin typeface="Calibri" panose="020F0502020204030204" pitchFamily="34" charset="0"/>
                <a:cs typeface="Calibri" panose="020F0502020204030204" pitchFamily="34" charset="0"/>
              </a:rPr>
              <a:t>2</a:t>
            </a:r>
            <a:r>
              <a:rPr lang="en-US" altLang="ko-KR" b="1" dirty="0" smtClean="0">
                <a:latin typeface="Calibri" panose="020F0502020204030204" pitchFamily="34" charset="0"/>
                <a:cs typeface="Calibri" panose="020F0502020204030204" pitchFamily="34" charset="0"/>
              </a:rPr>
              <a:t> and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&gt;</a:t>
            </a:r>
            <a:endParaRPr lang="ko-KR" altLang="en-US" b="1" dirty="0" smtClean="0">
              <a:latin typeface="Calibri" panose="020F0502020204030204" pitchFamily="34" charset="0"/>
              <a:cs typeface="Calibri" panose="020F0502020204030204" pitchFamily="34" charset="0"/>
            </a:endParaRPr>
          </a:p>
        </p:txBody>
      </p:sp>
      <p:graphicFrame>
        <p:nvGraphicFramePr>
          <p:cNvPr id="7" name="표 6"/>
          <p:cNvGraphicFramePr>
            <a:graphicFrameLocks noGrp="1"/>
          </p:cNvGraphicFramePr>
          <p:nvPr>
            <p:extLst>
              <p:ext uri="{D42A27DB-BD31-4B8C-83A1-F6EECF244321}">
                <p14:modId xmlns:p14="http://schemas.microsoft.com/office/powerpoint/2010/main" val="4011370013"/>
              </p:ext>
            </p:extLst>
          </p:nvPr>
        </p:nvGraphicFramePr>
        <p:xfrm>
          <a:off x="677156" y="4607787"/>
          <a:ext cx="11002653" cy="1010920"/>
        </p:xfrm>
        <a:graphic>
          <a:graphicData uri="http://schemas.openxmlformats.org/drawingml/2006/table">
            <a:tbl>
              <a:tblPr firstRow="1" bandRow="1">
                <a:tableStyleId>{5C22544A-7EE6-4342-B048-85BDC9FD1C3A}</a:tableStyleId>
              </a:tblPr>
              <a:tblGrid>
                <a:gridCol w="2077123">
                  <a:extLst>
                    <a:ext uri="{9D8B030D-6E8A-4147-A177-3AD203B41FA5}">
                      <a16:colId xmlns:a16="http://schemas.microsoft.com/office/drawing/2014/main" val="873426387"/>
                    </a:ext>
                  </a:extLst>
                </a:gridCol>
                <a:gridCol w="967069">
                  <a:extLst>
                    <a:ext uri="{9D8B030D-6E8A-4147-A177-3AD203B41FA5}">
                      <a16:colId xmlns:a16="http://schemas.microsoft.com/office/drawing/2014/main" val="3708013768"/>
                    </a:ext>
                  </a:extLst>
                </a:gridCol>
                <a:gridCol w="1470404">
                  <a:extLst>
                    <a:ext uri="{9D8B030D-6E8A-4147-A177-3AD203B41FA5}">
                      <a16:colId xmlns:a16="http://schemas.microsoft.com/office/drawing/2014/main" val="3709886342"/>
                    </a:ext>
                  </a:extLst>
                </a:gridCol>
                <a:gridCol w="1686396">
                  <a:extLst>
                    <a:ext uri="{9D8B030D-6E8A-4147-A177-3AD203B41FA5}">
                      <a16:colId xmlns:a16="http://schemas.microsoft.com/office/drawing/2014/main" val="1217420904"/>
                    </a:ext>
                  </a:extLst>
                </a:gridCol>
                <a:gridCol w="1470405">
                  <a:extLst>
                    <a:ext uri="{9D8B030D-6E8A-4147-A177-3AD203B41FA5}">
                      <a16:colId xmlns:a16="http://schemas.microsoft.com/office/drawing/2014/main" val="2603776468"/>
                    </a:ext>
                  </a:extLst>
                </a:gridCol>
                <a:gridCol w="1470405">
                  <a:extLst>
                    <a:ext uri="{9D8B030D-6E8A-4147-A177-3AD203B41FA5}">
                      <a16:colId xmlns:a16="http://schemas.microsoft.com/office/drawing/2014/main" val="3284950915"/>
                    </a:ext>
                  </a:extLst>
                </a:gridCol>
                <a:gridCol w="691929">
                  <a:extLst>
                    <a:ext uri="{9D8B030D-6E8A-4147-A177-3AD203B41FA5}">
                      <a16:colId xmlns:a16="http://schemas.microsoft.com/office/drawing/2014/main" val="4183664891"/>
                    </a:ext>
                  </a:extLst>
                </a:gridCol>
                <a:gridCol w="1168922">
                  <a:extLst>
                    <a:ext uri="{9D8B030D-6E8A-4147-A177-3AD203B41FA5}">
                      <a16:colId xmlns:a16="http://schemas.microsoft.com/office/drawing/2014/main" val="1117799002"/>
                    </a:ext>
                  </a:extLst>
                </a:gridCol>
              </a:tblGrid>
              <a:tr h="558101">
                <a:tc>
                  <a:txBody>
                    <a:bodyPr/>
                    <a:lstStyle/>
                    <a:p>
                      <a:pPr algn="ctr" latinLnBrk="1"/>
                      <a:r>
                        <a:rPr lang="en-US" altLang="ko-KR" dirty="0" err="1" smtClean="0"/>
                        <a:t>Finebeam</a:t>
                      </a:r>
                      <a:endParaRPr lang="en-US" altLang="ko-KR" dirty="0" smtClean="0"/>
                    </a:p>
                    <a:p>
                      <a:pPr algn="ctr" latinLnBrk="1"/>
                      <a:r>
                        <a:rPr lang="en-US" altLang="ko-KR" dirty="0" smtClean="0"/>
                        <a:t>Sessions</a:t>
                      </a:r>
                    </a:p>
                  </a:txBody>
                  <a:tcPr anchor="ctr"/>
                </a:tc>
                <a:tc>
                  <a:txBody>
                    <a:bodyPr/>
                    <a:lstStyle/>
                    <a:p>
                      <a:pPr algn="ctr" latinLnBrk="1"/>
                      <a:r>
                        <a:rPr lang="en-US" altLang="ko-KR" dirty="0" smtClean="0"/>
                        <a:t>Mode</a:t>
                      </a:r>
                      <a:endParaRPr lang="ko-KR" altLang="en-US" dirty="0"/>
                    </a:p>
                  </a:txBody>
                  <a:tcPr anchor="ctr"/>
                </a:tc>
                <a:tc>
                  <a:txBody>
                    <a:bodyPr/>
                    <a:lstStyle/>
                    <a:p>
                      <a:pPr algn="ctr" latinLnBrk="1"/>
                      <a:r>
                        <a:rPr lang="en-US" altLang="ko-KR" dirty="0" smtClean="0"/>
                        <a:t>Spot Size</a:t>
                      </a:r>
                    </a:p>
                    <a:p>
                      <a:pPr algn="ctr" latinLnBrk="1"/>
                      <a:r>
                        <a:rPr lang="en-US" altLang="ko-KR" dirty="0" smtClean="0"/>
                        <a:t>(mm)</a:t>
                      </a:r>
                      <a:endParaRPr lang="ko-KR" altLang="en-US" dirty="0"/>
                    </a:p>
                  </a:txBody>
                  <a:tcPr anchor="ctr"/>
                </a:tc>
                <a:tc>
                  <a:txBody>
                    <a:bodyPr/>
                    <a:lstStyle/>
                    <a:p>
                      <a:pPr algn="ctr" latinLnBrk="1"/>
                      <a:r>
                        <a:rPr lang="en-US" altLang="ko-KR" dirty="0" err="1" smtClean="0"/>
                        <a:t>Fluence</a:t>
                      </a:r>
                      <a:endParaRPr lang="en-US" altLang="ko-KR" dirty="0" smtClean="0"/>
                    </a:p>
                    <a:p>
                      <a:pPr algn="ctr" latinLnBrk="1"/>
                      <a:r>
                        <a:rPr lang="en-US" altLang="ko-KR" dirty="0" smtClean="0"/>
                        <a:t>(J/cm²)</a:t>
                      </a:r>
                      <a:endParaRPr lang="ko-KR" altLang="en-US" dirty="0"/>
                    </a:p>
                  </a:txBody>
                  <a:tcPr anchor="ctr"/>
                </a:tc>
                <a:tc>
                  <a:txBody>
                    <a:bodyPr/>
                    <a:lstStyle/>
                    <a:p>
                      <a:pPr algn="ctr" latinLnBrk="1"/>
                      <a:r>
                        <a:rPr lang="en-US" altLang="ko-KR" dirty="0" smtClean="0"/>
                        <a:t>On</a:t>
                      </a:r>
                      <a:r>
                        <a:rPr lang="en-US" altLang="ko-KR" baseline="0" dirty="0" smtClean="0"/>
                        <a:t> Time</a:t>
                      </a:r>
                    </a:p>
                    <a:p>
                      <a:pPr algn="ctr" latinLnBrk="1"/>
                      <a:r>
                        <a:rPr lang="en-US" altLang="ko-KR" baseline="0" dirty="0" smtClean="0"/>
                        <a:t>(</a:t>
                      </a:r>
                      <a:r>
                        <a:rPr lang="en-US" altLang="ko-KR" baseline="0" dirty="0" err="1" smtClean="0"/>
                        <a:t>ms</a:t>
                      </a:r>
                      <a:r>
                        <a:rPr lang="en-US" altLang="ko-KR" baseline="0" dirty="0" smtClean="0"/>
                        <a:t>)</a:t>
                      </a:r>
                      <a:endParaRPr lang="en-US" altLang="ko-KR" dirty="0" smtClean="0"/>
                    </a:p>
                  </a:txBody>
                  <a:tcPr anchor="ctr"/>
                </a:tc>
                <a:tc>
                  <a:txBody>
                    <a:bodyPr/>
                    <a:lstStyle/>
                    <a:p>
                      <a:pPr algn="ctr" latinLnBrk="1"/>
                      <a:r>
                        <a:rPr lang="en-US" altLang="ko-KR" dirty="0" smtClean="0"/>
                        <a:t>Pulse Rate</a:t>
                      </a:r>
                    </a:p>
                    <a:p>
                      <a:pPr algn="ctr" latinLnBrk="1"/>
                      <a:r>
                        <a:rPr lang="en-US" altLang="ko-KR" dirty="0" smtClean="0"/>
                        <a:t>(HZ)</a:t>
                      </a:r>
                    </a:p>
                  </a:txBody>
                  <a:tcPr anchor="ctr"/>
                </a:tc>
                <a:tc>
                  <a:txBody>
                    <a:bodyPr/>
                    <a:lstStyle/>
                    <a:p>
                      <a:pPr algn="ctr" latinLnBrk="1"/>
                      <a:r>
                        <a:rPr lang="en-US" altLang="ko-KR" dirty="0" smtClean="0"/>
                        <a:t>Pass</a:t>
                      </a:r>
                      <a:endParaRPr lang="ko-KR" altLang="en-US" dirty="0"/>
                    </a:p>
                  </a:txBody>
                  <a:tcPr anchor="ctr"/>
                </a:tc>
                <a:tc>
                  <a:txBody>
                    <a:bodyPr/>
                    <a:lstStyle/>
                    <a:p>
                      <a:pPr algn="ctr" latinLnBrk="1"/>
                      <a:r>
                        <a:rPr lang="en-US" altLang="ko-KR" dirty="0" smtClean="0"/>
                        <a:t>Interval</a:t>
                      </a:r>
                    </a:p>
                    <a:p>
                      <a:pPr algn="ctr" latinLnBrk="1"/>
                      <a:r>
                        <a:rPr lang="en-US" altLang="ko-KR" dirty="0" smtClean="0"/>
                        <a:t>(weeks) </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smtClean="0"/>
                        <a:t>Genesis</a:t>
                      </a:r>
                      <a:r>
                        <a:rPr lang="en-US" altLang="ko-KR" baseline="0" dirty="0" smtClean="0"/>
                        <a:t> technique</a:t>
                      </a:r>
                      <a:endParaRPr lang="ko-KR" altLang="en-US" dirty="0"/>
                    </a:p>
                  </a:txBody>
                  <a:tcPr anchor="ctr"/>
                </a:tc>
                <a:tc>
                  <a:txBody>
                    <a:bodyPr/>
                    <a:lstStyle/>
                    <a:p>
                      <a:pPr algn="ctr" latinLnBrk="1"/>
                      <a:r>
                        <a:rPr lang="en-US" altLang="ko-KR" dirty="0" smtClean="0"/>
                        <a:t>LPS</a:t>
                      </a:r>
                      <a:endParaRPr lang="ko-KR" altLang="en-US" dirty="0"/>
                    </a:p>
                  </a:txBody>
                  <a:tcPr anchor="ctr"/>
                </a:tc>
                <a:tc>
                  <a:txBody>
                    <a:bodyPr/>
                    <a:lstStyle/>
                    <a:p>
                      <a:pPr algn="ctr" latinLnBrk="1"/>
                      <a:r>
                        <a:rPr lang="en-US" altLang="ko-KR" dirty="0" smtClean="0"/>
                        <a:t>7</a:t>
                      </a:r>
                      <a:r>
                        <a:rPr lang="en-US" altLang="ko-KR" baseline="0" dirty="0" smtClean="0"/>
                        <a:t> </a:t>
                      </a:r>
                      <a:r>
                        <a:rPr lang="en-US" altLang="ko-KR" dirty="0" smtClean="0"/>
                        <a:t>mm</a:t>
                      </a:r>
                      <a:endParaRPr lang="ko-KR" altLang="en-US" dirty="0"/>
                    </a:p>
                  </a:txBody>
                  <a:tcPr anchor="ctr"/>
                </a:tc>
                <a:tc>
                  <a:txBody>
                    <a:bodyPr/>
                    <a:lstStyle/>
                    <a:p>
                      <a:pPr algn="ctr" latinLnBrk="1"/>
                      <a:r>
                        <a:rPr lang="en-US" altLang="ko-KR" dirty="0" smtClean="0"/>
                        <a:t>7.8</a:t>
                      </a:r>
                      <a:r>
                        <a:rPr lang="en-US" altLang="ko-KR" baseline="0" dirty="0" smtClean="0"/>
                        <a:t> J</a:t>
                      </a:r>
                      <a:endParaRPr lang="ko-KR" altLang="en-US" dirty="0"/>
                    </a:p>
                  </a:txBody>
                  <a:tcPr anchor="ctr"/>
                </a:tc>
                <a:tc>
                  <a:txBody>
                    <a:bodyPr/>
                    <a:lstStyle/>
                    <a:p>
                      <a:pPr algn="ctr" latinLnBrk="1"/>
                      <a:r>
                        <a:rPr lang="en-US" altLang="ko-KR" dirty="0" smtClean="0"/>
                        <a:t>0.3ms</a:t>
                      </a:r>
                      <a:endParaRPr lang="ko-KR" altLang="en-US" dirty="0"/>
                    </a:p>
                  </a:txBody>
                  <a:tcPr anchor="ctr"/>
                </a:tc>
                <a:tc>
                  <a:txBody>
                    <a:bodyPr/>
                    <a:lstStyle/>
                    <a:p>
                      <a:pPr algn="ctr" latinLnBrk="1"/>
                      <a:r>
                        <a:rPr lang="en-US" altLang="ko-KR" dirty="0" smtClean="0"/>
                        <a:t>10</a:t>
                      </a:r>
                      <a:endParaRPr lang="ko-KR" altLang="en-US" dirty="0"/>
                    </a:p>
                  </a:txBody>
                  <a:tcPr anchor="ctr"/>
                </a:tc>
                <a:tc>
                  <a:txBody>
                    <a:bodyPr/>
                    <a:lstStyle/>
                    <a:p>
                      <a:pPr algn="ctr" latinLnBrk="1"/>
                      <a:r>
                        <a:rPr lang="en-US" altLang="ko-KR" dirty="0" smtClean="0"/>
                        <a:t>5</a:t>
                      </a:r>
                      <a:endParaRPr lang="ko-KR" altLang="en-US" dirty="0"/>
                    </a:p>
                  </a:txBody>
                  <a:tcPr anchor="ctr"/>
                </a:tc>
                <a:tc>
                  <a:txBody>
                    <a:bodyPr/>
                    <a:lstStyle/>
                    <a:p>
                      <a:pPr algn="ctr" latinLnBrk="1"/>
                      <a:r>
                        <a:rPr lang="en-US" altLang="ko-KR" dirty="0" smtClean="0"/>
                        <a:t>4 ~ 8</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4" name="TextBox 3"/>
          <p:cNvSpPr txBox="1"/>
          <p:nvPr/>
        </p:nvSpPr>
        <p:spPr>
          <a:xfrm>
            <a:off x="603315" y="5618707"/>
            <a:ext cx="913457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 Treat the Genesis technique after every sessions for improving dermal environment. </a:t>
            </a:r>
            <a:endParaRPr lang="ko-KR" altLang="en-US" dirty="0" smtClean="0">
              <a:latin typeface="Calibri" panose="020F0502020204030204" pitchFamily="34" charset="0"/>
              <a:cs typeface="Calibri" panose="020F0502020204030204" pitchFamily="34" charset="0"/>
            </a:endParaRPr>
          </a:p>
        </p:txBody>
      </p:sp>
      <p:sp>
        <p:nvSpPr>
          <p:cNvPr id="8" name="TextBox 7"/>
          <p:cNvSpPr txBox="1"/>
          <p:nvPr/>
        </p:nvSpPr>
        <p:spPr>
          <a:xfrm>
            <a:off x="677156" y="3807244"/>
            <a:ext cx="2716493" cy="376581"/>
          </a:xfrm>
          <a:prstGeom prst="rect">
            <a:avLst/>
          </a:prstGeom>
          <a:solidFill>
            <a:srgbClr val="FFFF00"/>
          </a:solidFill>
        </p:spPr>
        <p:txBody>
          <a:bodyPr wrap="square" rtlCol="0">
            <a:spAutoFit/>
          </a:bodyPr>
          <a:lstStyle/>
          <a:p>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 Tattoo care </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141316" y="2557030"/>
            <a:ext cx="36576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a:t>
            </a:r>
            <a:endParaRPr lang="ko-KR" altLang="en-US" dirty="0" smtClean="0">
              <a:latin typeface="Calibri" panose="020F0502020204030204" pitchFamily="34" charset="0"/>
              <a:cs typeface="Calibri" panose="020F0502020204030204" pitchFamily="34" charset="0"/>
            </a:endParaRPr>
          </a:p>
        </p:txBody>
      </p:sp>
      <p:sp>
        <p:nvSpPr>
          <p:cNvPr id="11" name="TextBox 10"/>
          <p:cNvSpPr txBox="1"/>
          <p:nvPr/>
        </p:nvSpPr>
        <p:spPr>
          <a:xfrm>
            <a:off x="141316" y="4518834"/>
            <a:ext cx="365760"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2</a:t>
            </a:r>
            <a:r>
              <a:rPr lang="en-US" altLang="ko-KR" dirty="0" smtClean="0">
                <a:latin typeface="Calibri" panose="020F0502020204030204" pitchFamily="34" charset="0"/>
                <a:cs typeface="Calibri" panose="020F0502020204030204" pitchFamily="34" charset="0"/>
              </a:rPr>
              <a:t>)</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9002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253"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After Tattoo removal with </a:t>
            </a: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301657" y="961533"/>
            <a:ext cx="6090193" cy="369332"/>
          </a:xfrm>
          <a:prstGeom prst="rect">
            <a:avLst/>
          </a:prstGeom>
          <a:solidFill>
            <a:srgbClr val="CCCCFF"/>
          </a:solidFill>
        </p:spPr>
        <p:txBody>
          <a:bodyPr wrap="square" rtlCol="0">
            <a:spAutoFit/>
          </a:bodyPr>
          <a:lstStyle/>
          <a:p>
            <a:pPr marL="285750" indent="-285750">
              <a:buFont typeface="Arial" panose="020B0604020202020204" pitchFamily="34" charset="0"/>
              <a:buChar char="•"/>
            </a:pPr>
            <a:r>
              <a:rPr lang="en-US" altLang="ko-KR" dirty="0" smtClean="0">
                <a:latin typeface="Calibri" panose="020F0502020204030204" pitchFamily="34" charset="0"/>
                <a:cs typeface="Calibri" panose="020F0502020204030204" pitchFamily="34" charset="0"/>
              </a:rPr>
              <a:t>Sedate with ice on the day of procedure </a:t>
            </a:r>
          </a:p>
        </p:txBody>
      </p:sp>
      <p:sp>
        <p:nvSpPr>
          <p:cNvPr id="3" name="직사각형 2"/>
          <p:cNvSpPr/>
          <p:nvPr/>
        </p:nvSpPr>
        <p:spPr>
          <a:xfrm>
            <a:off x="301657" y="1659136"/>
            <a:ext cx="6096000" cy="369332"/>
          </a:xfrm>
          <a:prstGeom prst="rect">
            <a:avLst/>
          </a:prstGeom>
          <a:solidFill>
            <a:srgbClr val="CCCCFF"/>
          </a:solidFill>
        </p:spPr>
        <p:txBody>
          <a:bodyPr>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Apply skin recovery ointment every 4 or 5 hours </a:t>
            </a:r>
            <a:r>
              <a:rPr lang="en-US" altLang="ko-KR" dirty="0" smtClean="0">
                <a:latin typeface="Calibri" panose="020F0502020204030204" pitchFamily="34" charset="0"/>
                <a:cs typeface="Calibri" panose="020F0502020204030204" pitchFamily="34" charset="0"/>
              </a:rPr>
              <a:t>interval</a:t>
            </a:r>
            <a:endParaRPr lang="en-US" altLang="ko-KR" dirty="0">
              <a:latin typeface="Calibri" panose="020F0502020204030204" pitchFamily="34" charset="0"/>
              <a:cs typeface="Calibri" panose="020F0502020204030204" pitchFamily="34" charset="0"/>
            </a:endParaRPr>
          </a:p>
        </p:txBody>
      </p:sp>
      <p:sp>
        <p:nvSpPr>
          <p:cNvPr id="6" name="직사각형 5"/>
          <p:cNvSpPr/>
          <p:nvPr/>
        </p:nvSpPr>
        <p:spPr>
          <a:xfrm>
            <a:off x="301657" y="2356739"/>
            <a:ext cx="6090193" cy="369332"/>
          </a:xfrm>
          <a:prstGeom prst="rect">
            <a:avLst/>
          </a:prstGeom>
          <a:solidFill>
            <a:srgbClr val="CCCCFF"/>
          </a:solidFill>
        </p:spPr>
        <p:txBody>
          <a:bodyPr wrap="square">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Apply enough amount of “Baseline” for keeping moisture </a:t>
            </a:r>
          </a:p>
        </p:txBody>
      </p:sp>
      <p:sp>
        <p:nvSpPr>
          <p:cNvPr id="7" name="직사각형 6"/>
          <p:cNvSpPr/>
          <p:nvPr/>
        </p:nvSpPr>
        <p:spPr>
          <a:xfrm>
            <a:off x="301656" y="3026059"/>
            <a:ext cx="6090193" cy="369332"/>
          </a:xfrm>
          <a:prstGeom prst="rect">
            <a:avLst/>
          </a:prstGeom>
          <a:solidFill>
            <a:srgbClr val="CCCCFF"/>
          </a:solidFill>
        </p:spPr>
        <p:txBody>
          <a:bodyPr wrap="square">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Protect the skin with UV SUN block cream</a:t>
            </a:r>
          </a:p>
        </p:txBody>
      </p:sp>
      <p:sp>
        <p:nvSpPr>
          <p:cNvPr id="8" name="직사각형 7"/>
          <p:cNvSpPr/>
          <p:nvPr/>
        </p:nvSpPr>
        <p:spPr>
          <a:xfrm>
            <a:off x="301658" y="3723662"/>
            <a:ext cx="6090191" cy="369332"/>
          </a:xfrm>
          <a:prstGeom prst="rect">
            <a:avLst/>
          </a:prstGeom>
          <a:solidFill>
            <a:srgbClr val="CCCCFF"/>
          </a:solidFill>
        </p:spPr>
        <p:txBody>
          <a:bodyPr wrap="square">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Don’t take shower around 4 to 5 days before scab comes off</a:t>
            </a:r>
          </a:p>
        </p:txBody>
      </p:sp>
    </p:spTree>
    <p:extLst>
      <p:ext uri="{BB962C8B-B14F-4D97-AF65-F5344CB8AC3E}">
        <p14:creationId xmlns:p14="http://schemas.microsoft.com/office/powerpoint/2010/main" val="12774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184491" y="1150955"/>
            <a:ext cx="1562100" cy="2571750"/>
          </a:xfrm>
          <a:prstGeom prst="rect">
            <a:avLst/>
          </a:prstGeom>
        </p:spPr>
      </p:pic>
      <p:sp>
        <p:nvSpPr>
          <p:cNvPr id="3" name="TextBox 2"/>
          <p:cNvSpPr txBox="1"/>
          <p:nvPr/>
        </p:nvSpPr>
        <p:spPr>
          <a:xfrm>
            <a:off x="3099650" y="3951305"/>
            <a:ext cx="2036190" cy="1477328"/>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When ink is break out, air is generated. It looks white due to bubble</a:t>
            </a:r>
            <a:endParaRPr lang="ko-KR" altLang="en-US" dirty="0" smtClean="0">
              <a:latin typeface="Calibri" panose="020F0502020204030204" pitchFamily="34" charset="0"/>
              <a:cs typeface="Calibri" panose="020F0502020204030204" pitchFamily="34" charset="0"/>
            </a:endParaRPr>
          </a:p>
        </p:txBody>
      </p:sp>
      <p:sp>
        <p:nvSpPr>
          <p:cNvPr id="4" name="TextBox 3"/>
          <p:cNvSpPr txBox="1"/>
          <p:nvPr/>
        </p:nvSpPr>
        <p:spPr>
          <a:xfrm>
            <a:off x="5835191" y="4157220"/>
            <a:ext cx="2224726"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20 min. later,</a:t>
            </a:r>
          </a:p>
          <a:p>
            <a:r>
              <a:rPr lang="en-US" altLang="ko-KR" dirty="0" smtClean="0">
                <a:latin typeface="Calibri" panose="020F0502020204030204" pitchFamily="34" charset="0"/>
                <a:cs typeface="Calibri" panose="020F0502020204030204" pitchFamily="34" charset="0"/>
              </a:rPr>
              <a:t>Bubble is broken and </a:t>
            </a:r>
            <a:r>
              <a:rPr lang="en-US" altLang="ko-KR" dirty="0" err="1" smtClean="0">
                <a:latin typeface="Calibri" panose="020F0502020204030204" pitchFamily="34" charset="0"/>
                <a:cs typeface="Calibri" panose="020F0502020204030204" pitchFamily="34" charset="0"/>
              </a:rPr>
              <a:t>petechia</a:t>
            </a:r>
            <a:r>
              <a:rPr lang="en-US" altLang="ko-KR" dirty="0" smtClean="0">
                <a:latin typeface="Calibri" panose="020F0502020204030204" pitchFamily="34" charset="0"/>
                <a:cs typeface="Calibri" panose="020F0502020204030204" pitchFamily="34" charset="0"/>
              </a:rPr>
              <a:t> is occurred </a:t>
            </a:r>
            <a:endParaRPr lang="ko-KR" altLang="en-US" dirty="0" smtClean="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3"/>
          <a:stretch>
            <a:fillRect/>
          </a:stretch>
        </p:blipFill>
        <p:spPr>
          <a:xfrm>
            <a:off x="5938887" y="1036655"/>
            <a:ext cx="1866900" cy="2800350"/>
          </a:xfrm>
          <a:prstGeom prst="rect">
            <a:avLst/>
          </a:prstGeom>
        </p:spPr>
      </p:pic>
      <p:sp>
        <p:nvSpPr>
          <p:cNvPr id="7" name="TextBox 6"/>
          <p:cNvSpPr txBox="1"/>
          <p:nvPr/>
        </p:nvSpPr>
        <p:spPr>
          <a:xfrm>
            <a:off x="96253"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Tattoo removal procedure</a:t>
            </a:r>
            <a:endParaRPr lang="ko-KR" altLang="en-US" b="1" dirty="0">
              <a:latin typeface="Calibri" panose="020F0502020204030204" pitchFamily="34" charset="0"/>
              <a:cs typeface="Calibri" panose="020F0502020204030204" pitchFamily="34" charset="0"/>
            </a:endParaRPr>
          </a:p>
        </p:txBody>
      </p:sp>
      <p:sp>
        <p:nvSpPr>
          <p:cNvPr id="5" name="직사각형 4"/>
          <p:cNvSpPr/>
          <p:nvPr/>
        </p:nvSpPr>
        <p:spPr>
          <a:xfrm>
            <a:off x="8205003" y="6204351"/>
            <a:ext cx="3625095" cy="369332"/>
          </a:xfrm>
          <a:prstGeom prst="rect">
            <a:avLst/>
          </a:prstGeom>
        </p:spPr>
        <p:txBody>
          <a:bodyPr wrap="none">
            <a:spAutoFit/>
          </a:bodyPr>
          <a:lstStyle/>
          <a:p>
            <a:r>
              <a:rPr lang="en-US" altLang="ko-KR" dirty="0">
                <a:hlinkClick r:id="rId4"/>
              </a:rPr>
              <a:t>https://youtu.be/cyHqM9DhHcA</a:t>
            </a:r>
            <a:r>
              <a:rPr lang="en-US" altLang="ko-KR" dirty="0"/>
              <a:t> </a:t>
            </a:r>
            <a:endParaRPr lang="ko-KR" altLang="en-US" dirty="0"/>
          </a:p>
        </p:txBody>
      </p:sp>
      <p:sp>
        <p:nvSpPr>
          <p:cNvPr id="15" name="TextBox 14"/>
          <p:cNvSpPr txBox="1"/>
          <p:nvPr/>
        </p:nvSpPr>
        <p:spPr>
          <a:xfrm>
            <a:off x="3285927" y="504624"/>
            <a:ext cx="1359228"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Immediate whitening </a:t>
            </a:r>
            <a:endParaRPr lang="ko-KR" altLang="en-US" dirty="0" smtClean="0">
              <a:latin typeface="Calibri" panose="020F0502020204030204" pitchFamily="34" charset="0"/>
              <a:cs typeface="Calibri" panose="020F0502020204030204" pitchFamily="34" charset="0"/>
            </a:endParaRPr>
          </a:p>
        </p:txBody>
      </p:sp>
      <p:sp>
        <p:nvSpPr>
          <p:cNvPr id="16" name="TextBox 15"/>
          <p:cNvSpPr txBox="1"/>
          <p:nvPr/>
        </p:nvSpPr>
        <p:spPr>
          <a:xfrm>
            <a:off x="6352782" y="587832"/>
            <a:ext cx="1359228" cy="369332"/>
          </a:xfrm>
          <a:prstGeom prst="rect">
            <a:avLst/>
          </a:prstGeom>
          <a:noFill/>
        </p:spPr>
        <p:txBody>
          <a:bodyPr wrap="square" rtlCol="0">
            <a:spAutoFit/>
          </a:bodyPr>
          <a:lstStyle/>
          <a:p>
            <a:r>
              <a:rPr lang="en-US" altLang="ko-KR" dirty="0" err="1" smtClean="0">
                <a:latin typeface="Calibri" panose="020F0502020204030204" pitchFamily="34" charset="0"/>
                <a:cs typeface="Calibri" panose="020F0502020204030204" pitchFamily="34" charset="0"/>
              </a:rPr>
              <a:t>Petechia</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9975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l="-1" t="9968" r="39"/>
          <a:stretch/>
        </p:blipFill>
        <p:spPr>
          <a:xfrm>
            <a:off x="1328541" y="324381"/>
            <a:ext cx="9568846" cy="2383999"/>
          </a:xfrm>
          <a:prstGeom prst="rect">
            <a:avLst/>
          </a:prstGeom>
        </p:spPr>
      </p:pic>
      <p:pic>
        <p:nvPicPr>
          <p:cNvPr id="3" name="그림 2"/>
          <p:cNvPicPr>
            <a:picLocks noChangeAspect="1"/>
          </p:cNvPicPr>
          <p:nvPr/>
        </p:nvPicPr>
        <p:blipFill rotWithShape="1">
          <a:blip r:embed="rId3"/>
          <a:srcRect b="23622"/>
          <a:stretch/>
        </p:blipFill>
        <p:spPr>
          <a:xfrm>
            <a:off x="2544598" y="3256821"/>
            <a:ext cx="7532656" cy="2531237"/>
          </a:xfrm>
          <a:prstGeom prst="rect">
            <a:avLst/>
          </a:prstGeom>
        </p:spPr>
      </p:pic>
      <p:sp>
        <p:nvSpPr>
          <p:cNvPr id="4" name="TextBox 3"/>
          <p:cNvSpPr txBox="1"/>
          <p:nvPr/>
        </p:nvSpPr>
        <p:spPr>
          <a:xfrm>
            <a:off x="2337849" y="2708380"/>
            <a:ext cx="9125146"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In the area with low amount of ink, almost 80% of ink is removed after 1’st session.</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3388617" y="5842932"/>
            <a:ext cx="120663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Before</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5801879" y="5842932"/>
            <a:ext cx="1607589"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After 1 session</a:t>
            </a:r>
            <a:endParaRPr lang="ko-KR" altLang="en-US" dirty="0" smtClean="0">
              <a:latin typeface="Calibri" panose="020F0502020204030204" pitchFamily="34" charset="0"/>
              <a:cs typeface="Calibri" panose="020F0502020204030204" pitchFamily="34" charset="0"/>
            </a:endParaRPr>
          </a:p>
        </p:txBody>
      </p:sp>
      <p:sp>
        <p:nvSpPr>
          <p:cNvPr id="7" name="TextBox 6"/>
          <p:cNvSpPr txBox="1"/>
          <p:nvPr/>
        </p:nvSpPr>
        <p:spPr>
          <a:xfrm>
            <a:off x="8083166" y="5806912"/>
            <a:ext cx="1984662"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After 5 sessions</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49646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928964" y="2339124"/>
            <a:ext cx="4352925" cy="2952750"/>
          </a:xfrm>
          <a:prstGeom prst="rect">
            <a:avLst/>
          </a:prstGeom>
        </p:spPr>
      </p:pic>
      <p:sp>
        <p:nvSpPr>
          <p:cNvPr id="3" name="TextBox 2"/>
          <p:cNvSpPr txBox="1"/>
          <p:nvPr/>
        </p:nvSpPr>
        <p:spPr>
          <a:xfrm>
            <a:off x="395926" y="782425"/>
            <a:ext cx="10086681" cy="677108"/>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The representative type of tattoo with big amount of ink in the skin is </a:t>
            </a:r>
            <a:r>
              <a:rPr lang="en-US" altLang="ko-KR"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lettering </a:t>
            </a:r>
          </a:p>
          <a:p>
            <a:pPr marL="285750" indent="-285750">
              <a:buFontTx/>
              <a:buChar char="-"/>
            </a:pPr>
            <a:r>
              <a:rPr lang="en-US" altLang="ko-KR" dirty="0" smtClean="0">
                <a:latin typeface="Calibri" panose="020F0502020204030204" pitchFamily="34" charset="0"/>
                <a:cs typeface="Calibri" panose="020F0502020204030204" pitchFamily="34" charset="0"/>
              </a:rPr>
              <a:t>It will take long time like 10 to 20 sessions and it will also have chance to arise side effect like scar.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5088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53" y="82951"/>
            <a:ext cx="11875788" cy="646331"/>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During diagnosis prior for starting Tattoo removal, below information need to be informed to prevent any controversial case</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96253" y="870684"/>
            <a:ext cx="11498717" cy="369332"/>
          </a:xfrm>
          <a:prstGeom prst="rect">
            <a:avLst/>
          </a:prstGeom>
          <a:noFill/>
        </p:spPr>
        <p:txBody>
          <a:bodyPr wrap="square" rtlCol="0">
            <a:spAutoFit/>
          </a:bodyPr>
          <a:lstStyle/>
          <a:p>
            <a:pPr marL="342900" indent="-342900">
              <a:buAutoNum type="arabicPeriod"/>
            </a:pPr>
            <a:r>
              <a:rPr lang="en-US" altLang="ko-KR" dirty="0" smtClean="0">
                <a:latin typeface="Calibri" panose="020F0502020204030204" pitchFamily="34" charset="0"/>
                <a:cs typeface="Calibri" panose="020F0502020204030204" pitchFamily="34" charset="0"/>
              </a:rPr>
              <a:t>It takes long time, 10 sessions to more, it will </a:t>
            </a:r>
            <a:r>
              <a:rPr lang="en-US" altLang="ko-KR" dirty="0" smtClean="0">
                <a:solidFill>
                  <a:srgbClr val="0000FF"/>
                </a:solidFill>
                <a:latin typeface="Calibri" panose="020F0502020204030204" pitchFamily="34" charset="0"/>
                <a:cs typeface="Calibri" panose="020F0502020204030204" pitchFamily="34" charset="0"/>
              </a:rPr>
              <a:t>take 1 to 2 years</a:t>
            </a:r>
            <a:r>
              <a:rPr lang="en-US" altLang="ko-KR" dirty="0" smtClean="0">
                <a:latin typeface="Calibri" panose="020F0502020204030204" pitchFamily="34" charset="0"/>
                <a:cs typeface="Calibri" panose="020F0502020204030204" pitchFamily="34" charset="0"/>
              </a:rPr>
              <a:t>.  Around 80 ~ 90% of tattoo ink is removed. </a:t>
            </a:r>
          </a:p>
        </p:txBody>
      </p:sp>
      <p:sp>
        <p:nvSpPr>
          <p:cNvPr id="2" name="직사각형 1"/>
          <p:cNvSpPr/>
          <p:nvPr/>
        </p:nvSpPr>
        <p:spPr>
          <a:xfrm>
            <a:off x="96253" y="3602636"/>
            <a:ext cx="9442516" cy="369332"/>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5</a:t>
            </a:r>
            <a:r>
              <a:rPr lang="en-US" altLang="ko-KR" dirty="0">
                <a:latin typeface="Calibri" panose="020F0502020204030204" pitchFamily="34" charset="0"/>
                <a:cs typeface="Calibri" panose="020F0502020204030204" pitchFamily="34" charset="0"/>
              </a:rPr>
              <a:t>.   After the tattoo, </a:t>
            </a:r>
            <a:r>
              <a:rPr lang="en-US" altLang="ko-KR" dirty="0">
                <a:solidFill>
                  <a:srgbClr val="0000FF"/>
                </a:solidFill>
                <a:latin typeface="Calibri" panose="020F0502020204030204" pitchFamily="34" charset="0"/>
                <a:cs typeface="Calibri" panose="020F0502020204030204" pitchFamily="34" charset="0"/>
              </a:rPr>
              <a:t>don’t drink alcohol </a:t>
            </a:r>
            <a:r>
              <a:rPr lang="en-US" altLang="ko-KR" dirty="0">
                <a:latin typeface="Calibri" panose="020F0502020204030204" pitchFamily="34" charset="0"/>
                <a:cs typeface="Calibri" panose="020F0502020204030204" pitchFamily="34" charset="0"/>
              </a:rPr>
              <a:t>at the same day because it will be bleeding.  </a:t>
            </a:r>
          </a:p>
        </p:txBody>
      </p:sp>
      <p:sp>
        <p:nvSpPr>
          <p:cNvPr id="4" name="직사각형 3"/>
          <p:cNvSpPr/>
          <p:nvPr/>
        </p:nvSpPr>
        <p:spPr>
          <a:xfrm>
            <a:off x="96253" y="1490008"/>
            <a:ext cx="4894610"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2.   It can’t be returned to </a:t>
            </a:r>
            <a:r>
              <a:rPr lang="en-US" altLang="ko-KR" dirty="0">
                <a:solidFill>
                  <a:srgbClr val="0000FF"/>
                </a:solidFill>
                <a:latin typeface="Calibri" panose="020F0502020204030204" pitchFamily="34" charset="0"/>
                <a:cs typeface="Calibri" panose="020F0502020204030204" pitchFamily="34" charset="0"/>
              </a:rPr>
              <a:t>the skin prior for tattoo</a:t>
            </a:r>
            <a:r>
              <a:rPr lang="en-US" altLang="ko-KR" dirty="0">
                <a:latin typeface="Calibri" panose="020F0502020204030204" pitchFamily="34" charset="0"/>
                <a:cs typeface="Calibri" panose="020F0502020204030204" pitchFamily="34" charset="0"/>
              </a:rPr>
              <a:t>.</a:t>
            </a:r>
          </a:p>
        </p:txBody>
      </p:sp>
      <p:sp>
        <p:nvSpPr>
          <p:cNvPr id="6" name="직사각형 5"/>
          <p:cNvSpPr/>
          <p:nvPr/>
        </p:nvSpPr>
        <p:spPr>
          <a:xfrm>
            <a:off x="96253" y="2073626"/>
            <a:ext cx="2480872"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3.   It requires </a:t>
            </a:r>
            <a:r>
              <a:rPr lang="en-US" altLang="ko-KR" dirty="0">
                <a:solidFill>
                  <a:srgbClr val="0000FF"/>
                </a:solidFill>
                <a:latin typeface="Calibri" panose="020F0502020204030204" pitchFamily="34" charset="0"/>
                <a:cs typeface="Calibri" panose="020F0502020204030204" pitchFamily="34" charset="0"/>
              </a:rPr>
              <a:t>high cost</a:t>
            </a:r>
            <a:r>
              <a:rPr lang="en-US" altLang="ko-KR" dirty="0">
                <a:latin typeface="Calibri" panose="020F0502020204030204" pitchFamily="34" charset="0"/>
                <a:cs typeface="Calibri" panose="020F0502020204030204" pitchFamily="34" charset="0"/>
              </a:rPr>
              <a:t>. </a:t>
            </a:r>
          </a:p>
        </p:txBody>
      </p:sp>
      <p:sp>
        <p:nvSpPr>
          <p:cNvPr id="7" name="직사각형 6"/>
          <p:cNvSpPr/>
          <p:nvPr/>
        </p:nvSpPr>
        <p:spPr>
          <a:xfrm>
            <a:off x="96253" y="2657244"/>
            <a:ext cx="11687252" cy="646331"/>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4.   It is more safer and effective whenever keep the </a:t>
            </a:r>
            <a:r>
              <a:rPr lang="en-US" altLang="ko-KR" dirty="0">
                <a:solidFill>
                  <a:srgbClr val="0000FF"/>
                </a:solidFill>
                <a:latin typeface="Calibri" panose="020F0502020204030204" pitchFamily="34" charset="0"/>
                <a:cs typeface="Calibri" panose="020F0502020204030204" pitchFamily="34" charset="0"/>
              </a:rPr>
              <a:t>longer interval </a:t>
            </a:r>
            <a:r>
              <a:rPr lang="en-US" altLang="ko-KR" dirty="0">
                <a:latin typeface="Calibri" panose="020F0502020204030204" pitchFamily="34" charset="0"/>
                <a:cs typeface="Calibri" panose="020F0502020204030204" pitchFamily="34" charset="0"/>
              </a:rPr>
              <a:t>over 1month, when we checked one case 3 months interval, it was more effective. When the epidermis is fully recovered, it is able to treat with higher </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92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4841" y="700589"/>
            <a:ext cx="11981468" cy="1477328"/>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1.   </a:t>
            </a:r>
            <a:r>
              <a:rPr lang="en-US" altLang="ko-KR" dirty="0">
                <a:latin typeface="Calibri" panose="020F0502020204030204" pitchFamily="34" charset="0"/>
                <a:cs typeface="Calibri" panose="020F0502020204030204" pitchFamily="34" charset="0"/>
              </a:rPr>
              <a:t>After 90% of tattoo is removed, some patients disappoint that they can’t see the improvement anymore. It is the case that tattoo is already removed but </a:t>
            </a:r>
            <a:r>
              <a:rPr lang="en-US" altLang="ko-KR" dirty="0">
                <a:solidFill>
                  <a:srgbClr val="0000FF"/>
                </a:solidFill>
                <a:latin typeface="Calibri" panose="020F0502020204030204" pitchFamily="34" charset="0"/>
                <a:cs typeface="Calibri" panose="020F0502020204030204" pitchFamily="34" charset="0"/>
              </a:rPr>
              <a:t>PIH left as side effect</a:t>
            </a:r>
            <a:r>
              <a:rPr lang="en-US" altLang="ko-KR" dirty="0">
                <a:latin typeface="Calibri" panose="020F0502020204030204" pitchFamily="34" charset="0"/>
                <a:cs typeface="Calibri" panose="020F0502020204030204" pitchFamily="34" charset="0"/>
              </a:rPr>
              <a:t>. This is commonly arise in the body part with </a:t>
            </a:r>
            <a:r>
              <a:rPr lang="en-US" altLang="ko-KR" dirty="0">
                <a:solidFill>
                  <a:srgbClr val="0000FF"/>
                </a:solidFill>
                <a:latin typeface="Calibri" panose="020F0502020204030204" pitchFamily="34" charset="0"/>
                <a:cs typeface="Calibri" panose="020F0502020204030204" pitchFamily="34" charset="0"/>
              </a:rPr>
              <a:t>slow recovery rate like arms and legs</a:t>
            </a:r>
            <a:r>
              <a:rPr lang="en-US" altLang="ko-KR" dirty="0">
                <a:latin typeface="Calibri" panose="020F0502020204030204" pitchFamily="34" charset="0"/>
                <a:cs typeface="Calibri" panose="020F0502020204030204" pitchFamily="34" charset="0"/>
              </a:rPr>
              <a:t>. </a:t>
            </a:r>
          </a:p>
          <a:p>
            <a:r>
              <a:rPr lang="en-US" altLang="ko-KR" dirty="0">
                <a:latin typeface="Calibri" panose="020F0502020204030204" pitchFamily="34" charset="0"/>
                <a:cs typeface="Calibri" panose="020F0502020204030204" pitchFamily="34" charset="0"/>
              </a:rPr>
              <a:t>In this case, </a:t>
            </a:r>
            <a:r>
              <a:rPr lang="en-US" altLang="ko-KR" dirty="0">
                <a:solidFill>
                  <a:srgbClr val="0000FF"/>
                </a:solidFill>
                <a:latin typeface="Calibri" panose="020F0502020204030204" pitchFamily="34" charset="0"/>
                <a:cs typeface="Calibri" panose="020F0502020204030204" pitchFamily="34" charset="0"/>
              </a:rPr>
              <a:t>extend the interval to 3 months </a:t>
            </a:r>
            <a:r>
              <a:rPr lang="en-US" altLang="ko-KR" dirty="0">
                <a:latin typeface="Calibri" panose="020F0502020204030204" pitchFamily="34" charset="0"/>
                <a:cs typeface="Calibri" panose="020F0502020204030204" pitchFamily="34" charset="0"/>
              </a:rPr>
              <a:t>to keep a enough recovery time or change the another technique to care.</a:t>
            </a:r>
          </a:p>
          <a:p>
            <a:endParaRPr lang="en-US" altLang="ko-KR" dirty="0">
              <a:latin typeface="Calibri" panose="020F0502020204030204" pitchFamily="34" charset="0"/>
              <a:cs typeface="Calibri" panose="020F0502020204030204" pitchFamily="34" charset="0"/>
            </a:endParaRPr>
          </a:p>
        </p:txBody>
      </p:sp>
      <p:sp>
        <p:nvSpPr>
          <p:cNvPr id="3" name="TextBox 2"/>
          <p:cNvSpPr txBox="1"/>
          <p:nvPr/>
        </p:nvSpPr>
        <p:spPr>
          <a:xfrm>
            <a:off x="96253" y="82951"/>
            <a:ext cx="1187578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Precautions for tattoo care</a:t>
            </a:r>
            <a:endParaRPr lang="ko-KR" altLang="en-US" b="1" dirty="0">
              <a:latin typeface="Calibri" panose="020F0502020204030204" pitchFamily="34" charset="0"/>
              <a:cs typeface="Calibri" panose="020F0502020204030204" pitchFamily="34" charset="0"/>
            </a:endParaRPr>
          </a:p>
        </p:txBody>
      </p:sp>
      <p:sp>
        <p:nvSpPr>
          <p:cNvPr id="4" name="직사각형 3"/>
          <p:cNvSpPr/>
          <p:nvPr/>
        </p:nvSpPr>
        <p:spPr>
          <a:xfrm>
            <a:off x="137681" y="4023883"/>
            <a:ext cx="8528115" cy="369332"/>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5</a:t>
            </a:r>
            <a:r>
              <a:rPr lang="en-US" altLang="ko-KR" dirty="0">
                <a:latin typeface="Calibri" panose="020F0502020204030204" pitchFamily="34" charset="0"/>
                <a:cs typeface="Calibri" panose="020F0502020204030204" pitchFamily="34" charset="0"/>
              </a:rPr>
              <a:t>. In case you take 1064nm and 532nm together, you should treat with </a:t>
            </a:r>
            <a:r>
              <a:rPr lang="en-US" altLang="ko-KR" dirty="0">
                <a:solidFill>
                  <a:srgbClr val="0000FF"/>
                </a:solidFill>
                <a:latin typeface="Calibri" panose="020F0502020204030204" pitchFamily="34" charset="0"/>
                <a:cs typeface="Calibri" panose="020F0502020204030204" pitchFamily="34" charset="0"/>
              </a:rPr>
              <a:t>532nm first.   </a:t>
            </a:r>
          </a:p>
        </p:txBody>
      </p:sp>
      <p:sp>
        <p:nvSpPr>
          <p:cNvPr id="5" name="직사각형 4"/>
          <p:cNvSpPr/>
          <p:nvPr/>
        </p:nvSpPr>
        <p:spPr>
          <a:xfrm>
            <a:off x="96253" y="2002899"/>
            <a:ext cx="11376168" cy="369332"/>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2. It is required test shot and find the proper energy </a:t>
            </a:r>
            <a:r>
              <a:rPr lang="en-US" altLang="ko-KR" dirty="0">
                <a:solidFill>
                  <a:srgbClr val="0000FF"/>
                </a:solidFill>
                <a:latin typeface="Calibri" panose="020F0502020204030204" pitchFamily="34" charset="0"/>
                <a:cs typeface="Calibri" panose="020F0502020204030204" pitchFamily="34" charset="0"/>
              </a:rPr>
              <a:t>first immediate whitening and </a:t>
            </a:r>
            <a:r>
              <a:rPr lang="en-US" altLang="ko-KR" dirty="0" err="1">
                <a:solidFill>
                  <a:srgbClr val="0000FF"/>
                </a:solidFill>
                <a:latin typeface="Calibri" panose="020F0502020204030204" pitchFamily="34" charset="0"/>
                <a:cs typeface="Calibri" panose="020F0502020204030204" pitchFamily="34" charset="0"/>
              </a:rPr>
              <a:t>petechia</a:t>
            </a:r>
            <a:r>
              <a:rPr lang="en-US" altLang="ko-KR" dirty="0">
                <a:solidFill>
                  <a:srgbClr val="0000FF"/>
                </a:solidFill>
                <a:latin typeface="Calibri" panose="020F0502020204030204" pitchFamily="34" charset="0"/>
                <a:cs typeface="Calibri" panose="020F0502020204030204" pitchFamily="34" charset="0"/>
              </a:rPr>
              <a:t> in </a:t>
            </a:r>
            <a:r>
              <a:rPr lang="en-US" altLang="ko-KR" dirty="0" smtClean="0">
                <a:solidFill>
                  <a:srgbClr val="0000FF"/>
                </a:solidFill>
                <a:latin typeface="Calibri" panose="020F0502020204030204" pitchFamily="34" charset="0"/>
                <a:cs typeface="Calibri" panose="020F0502020204030204" pitchFamily="34" charset="0"/>
              </a:rPr>
              <a:t>20 </a:t>
            </a:r>
            <a:r>
              <a:rPr lang="en-US" altLang="ko-KR" dirty="0">
                <a:solidFill>
                  <a:srgbClr val="0000FF"/>
                </a:solidFill>
                <a:latin typeface="Calibri" panose="020F0502020204030204" pitchFamily="34" charset="0"/>
                <a:cs typeface="Calibri" panose="020F0502020204030204" pitchFamily="34" charset="0"/>
              </a:rPr>
              <a:t>min</a:t>
            </a:r>
            <a:r>
              <a:rPr lang="en-US" altLang="ko-KR" dirty="0">
                <a:latin typeface="Calibri" panose="020F0502020204030204" pitchFamily="34" charset="0"/>
                <a:cs typeface="Calibri" panose="020F0502020204030204" pitchFamily="34" charset="0"/>
              </a:rPr>
              <a:t>. </a:t>
            </a:r>
          </a:p>
        </p:txBody>
      </p:sp>
      <p:sp>
        <p:nvSpPr>
          <p:cNvPr id="6" name="직사각형 5"/>
          <p:cNvSpPr/>
          <p:nvPr/>
        </p:nvSpPr>
        <p:spPr>
          <a:xfrm>
            <a:off x="96253" y="2525297"/>
            <a:ext cx="11875788" cy="646331"/>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3. In case the </a:t>
            </a:r>
            <a:r>
              <a:rPr lang="en-US" altLang="ko-KR" dirty="0">
                <a:solidFill>
                  <a:srgbClr val="0000FF"/>
                </a:solidFill>
                <a:latin typeface="Calibri" panose="020F0502020204030204" pitchFamily="34" charset="0"/>
                <a:cs typeface="Calibri" panose="020F0502020204030204" pitchFamily="34" charset="0"/>
              </a:rPr>
              <a:t>tattoo color is darker, </a:t>
            </a:r>
            <a:r>
              <a:rPr lang="en-US" altLang="ko-KR" dirty="0" err="1">
                <a:solidFill>
                  <a:srgbClr val="0000FF"/>
                </a:solidFill>
                <a:latin typeface="Calibri" panose="020F0502020204030204" pitchFamily="34" charset="0"/>
                <a:cs typeface="Calibri" panose="020F0502020204030204" pitchFamily="34" charset="0"/>
              </a:rPr>
              <a:t>fluence</a:t>
            </a:r>
            <a:r>
              <a:rPr lang="en-US" altLang="ko-KR" dirty="0">
                <a:solidFill>
                  <a:srgbClr val="0000FF"/>
                </a:solidFill>
                <a:latin typeface="Calibri" panose="020F0502020204030204" pitchFamily="34" charset="0"/>
                <a:cs typeface="Calibri" panose="020F0502020204030204" pitchFamily="34" charset="0"/>
              </a:rPr>
              <a:t> should be lower </a:t>
            </a:r>
            <a:r>
              <a:rPr lang="en-US" altLang="ko-KR" dirty="0">
                <a:latin typeface="Calibri" panose="020F0502020204030204" pitchFamily="34" charset="0"/>
                <a:cs typeface="Calibri" panose="020F0502020204030204" pitchFamily="34" charset="0"/>
              </a:rPr>
              <a:t>and then </a:t>
            </a:r>
            <a:r>
              <a:rPr lang="en-US" altLang="ko-KR" dirty="0">
                <a:solidFill>
                  <a:srgbClr val="0000FF"/>
                </a:solidFill>
                <a:latin typeface="Calibri" panose="020F0502020204030204" pitchFamily="34" charset="0"/>
                <a:cs typeface="Calibri" panose="020F0502020204030204" pitchFamily="34" charset="0"/>
              </a:rPr>
              <a:t>increase energy slowly per every sessions</a:t>
            </a:r>
            <a:r>
              <a:rPr lang="en-US" altLang="ko-KR" dirty="0">
                <a:latin typeface="Calibri" panose="020F0502020204030204" pitchFamily="34" charset="0"/>
                <a:cs typeface="Calibri" panose="020F0502020204030204" pitchFamily="34" charset="0"/>
              </a:rPr>
              <a:t>. The </a:t>
            </a:r>
            <a:r>
              <a:rPr lang="en-US" altLang="ko-KR" dirty="0">
                <a:solidFill>
                  <a:srgbClr val="0000FF"/>
                </a:solidFill>
                <a:latin typeface="Calibri" panose="020F0502020204030204" pitchFamily="34" charset="0"/>
                <a:cs typeface="Calibri" panose="020F0502020204030204" pitchFamily="34" charset="0"/>
              </a:rPr>
              <a:t>too high power</a:t>
            </a:r>
            <a:r>
              <a:rPr lang="en-US" altLang="ko-KR" dirty="0">
                <a:latin typeface="Calibri" panose="020F0502020204030204" pitchFamily="34" charset="0"/>
                <a:cs typeface="Calibri" panose="020F0502020204030204" pitchFamily="34" charset="0"/>
              </a:rPr>
              <a:t> can be the cause of side effect like Keloid or hypopigmentation, so you should be so much care about energy setting. </a:t>
            </a:r>
          </a:p>
        </p:txBody>
      </p:sp>
      <p:sp>
        <p:nvSpPr>
          <p:cNvPr id="7" name="직사각형 6"/>
          <p:cNvSpPr/>
          <p:nvPr/>
        </p:nvSpPr>
        <p:spPr>
          <a:xfrm>
            <a:off x="96253" y="3334342"/>
            <a:ext cx="3159776"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4. Don’t </a:t>
            </a:r>
            <a:r>
              <a:rPr lang="en-US" altLang="ko-KR" dirty="0">
                <a:solidFill>
                  <a:srgbClr val="0000FF"/>
                </a:solidFill>
                <a:latin typeface="Calibri" panose="020F0502020204030204" pitchFamily="34" charset="0"/>
                <a:cs typeface="Calibri" panose="020F0502020204030204" pitchFamily="34" charset="0"/>
              </a:rPr>
              <a:t>over pass with 532nm</a:t>
            </a:r>
            <a:r>
              <a:rPr lang="en-US" altLang="ko-KR"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268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993205" y="1761599"/>
            <a:ext cx="10205589" cy="3334801"/>
          </a:xfrm>
          <a:prstGeom prst="rect">
            <a:avLst/>
          </a:prstGeom>
        </p:spPr>
      </p:pic>
      <p:sp>
        <p:nvSpPr>
          <p:cNvPr id="3" name="TextBox 2"/>
          <p:cNvSpPr txBox="1"/>
          <p:nvPr/>
        </p:nvSpPr>
        <p:spPr>
          <a:xfrm>
            <a:off x="1970202" y="5184743"/>
            <a:ext cx="147058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1’st session</a:t>
            </a:r>
            <a:endParaRPr lang="ko-KR" altLang="en-US" dirty="0" smtClean="0">
              <a:latin typeface="Calibri" panose="020F0502020204030204" pitchFamily="34" charset="0"/>
              <a:cs typeface="Calibri" panose="020F0502020204030204" pitchFamily="34" charset="0"/>
            </a:endParaRPr>
          </a:p>
        </p:txBody>
      </p:sp>
      <p:sp>
        <p:nvSpPr>
          <p:cNvPr id="4" name="TextBox 3"/>
          <p:cNvSpPr txBox="1"/>
          <p:nvPr/>
        </p:nvSpPr>
        <p:spPr>
          <a:xfrm>
            <a:off x="5360708" y="5184743"/>
            <a:ext cx="147058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2’nd session</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9197418" y="5184744"/>
            <a:ext cx="147058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3’rd session</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12318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520710" y="1246154"/>
            <a:ext cx="8867775" cy="3762375"/>
          </a:xfrm>
          <a:prstGeom prst="rect">
            <a:avLst/>
          </a:prstGeom>
        </p:spPr>
      </p:pic>
      <p:sp>
        <p:nvSpPr>
          <p:cNvPr id="3" name="TextBox 2"/>
          <p:cNvSpPr txBox="1"/>
          <p:nvPr/>
        </p:nvSpPr>
        <p:spPr>
          <a:xfrm>
            <a:off x="7792824" y="5109329"/>
            <a:ext cx="1470581"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5</a:t>
            </a:r>
            <a:r>
              <a:rPr lang="en-US" altLang="ko-KR" dirty="0" smtClean="0">
                <a:latin typeface="Calibri" panose="020F0502020204030204" pitchFamily="34" charset="0"/>
                <a:cs typeface="Calibri" panose="020F0502020204030204" pitchFamily="34" charset="0"/>
              </a:rPr>
              <a:t> session</a:t>
            </a:r>
            <a:endParaRPr lang="ko-KR" altLang="en-US" dirty="0" smtClean="0">
              <a:latin typeface="Calibri" panose="020F0502020204030204" pitchFamily="34" charset="0"/>
              <a:cs typeface="Calibri" panose="020F0502020204030204" pitchFamily="34" charset="0"/>
            </a:endParaRPr>
          </a:p>
        </p:txBody>
      </p:sp>
      <p:sp>
        <p:nvSpPr>
          <p:cNvPr id="4" name="TextBox 3"/>
          <p:cNvSpPr txBox="1"/>
          <p:nvPr/>
        </p:nvSpPr>
        <p:spPr>
          <a:xfrm>
            <a:off x="2686639" y="5194169"/>
            <a:ext cx="131975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Before </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2978870" y="5563501"/>
            <a:ext cx="6212264"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The rounded area is </a:t>
            </a:r>
            <a:r>
              <a:rPr lang="en-US" altLang="ko-KR" dirty="0" smtClean="0">
                <a:solidFill>
                  <a:srgbClr val="0000FF"/>
                </a:solidFill>
                <a:latin typeface="Calibri" panose="020F0502020204030204" pitchFamily="34" charset="0"/>
                <a:cs typeface="Calibri" panose="020F0502020204030204" pitchFamily="34" charset="0"/>
              </a:rPr>
              <a:t>bulging with ink</a:t>
            </a:r>
            <a:r>
              <a:rPr lang="en-US" altLang="ko-KR" dirty="0" smtClean="0">
                <a:latin typeface="Calibri" panose="020F0502020204030204" pitchFamily="34" charset="0"/>
                <a:cs typeface="Calibri" panose="020F0502020204030204" pitchFamily="34" charset="0"/>
              </a:rPr>
              <a:t>. It can’t be removed even after 5 sessions. It will be required almost 20 sessions. </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9411094" y="6488668"/>
            <a:ext cx="2780906"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Source from </a:t>
            </a:r>
            <a:r>
              <a:rPr lang="en-US" altLang="ko-KR" dirty="0" err="1" smtClean="0"/>
              <a:t>Orakkyu</a:t>
            </a:r>
            <a:r>
              <a:rPr lang="en-US" altLang="ko-KR" dirty="0" smtClean="0"/>
              <a:t> TV</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68081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376" y="886119"/>
            <a:ext cx="11918623" cy="1200329"/>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1) Twice a day care “R20” </a:t>
            </a:r>
          </a:p>
          <a:p>
            <a:endParaRPr lang="en-US" altLang="ko-KR" dirty="0" smtClean="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1’st laser tattoo removal –&gt; 20 ~ 30 min. later -&gt; 2’nd laser tattoo removal</a:t>
            </a:r>
          </a:p>
          <a:p>
            <a:endParaRPr lang="en-US" altLang="ko-KR" dirty="0">
              <a:latin typeface="Calibri" panose="020F0502020204030204" pitchFamily="34" charset="0"/>
              <a:cs typeface="Calibri" panose="020F0502020204030204" pitchFamily="34" charset="0"/>
            </a:endParaRPr>
          </a:p>
        </p:txBody>
      </p:sp>
      <p:sp>
        <p:nvSpPr>
          <p:cNvPr id="5" name="TextBox 4"/>
          <p:cNvSpPr txBox="1"/>
          <p:nvPr/>
        </p:nvSpPr>
        <p:spPr>
          <a:xfrm>
            <a:off x="96253" y="82951"/>
            <a:ext cx="1187578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Tattoo removal isn’t easy and clinics have their own way to treat </a:t>
            </a:r>
            <a:endParaRPr lang="ko-KR" altLang="en-US" b="1" dirty="0">
              <a:latin typeface="Calibri" panose="020F0502020204030204" pitchFamily="34" charset="0"/>
              <a:cs typeface="Calibri" panose="020F0502020204030204" pitchFamily="34" charset="0"/>
            </a:endParaRPr>
          </a:p>
        </p:txBody>
      </p:sp>
      <p:sp>
        <p:nvSpPr>
          <p:cNvPr id="2" name="직사각형 1">
            <a:hlinkClick r:id="rId2" action="ppaction://hlinksldjump"/>
          </p:cNvPr>
          <p:cNvSpPr/>
          <p:nvPr/>
        </p:nvSpPr>
        <p:spPr>
          <a:xfrm>
            <a:off x="273376" y="2209569"/>
            <a:ext cx="10397766" cy="923330"/>
          </a:xfrm>
          <a:prstGeom prst="rect">
            <a:avLst/>
          </a:prstGeom>
          <a:solidFill>
            <a:schemeClr val="accent5">
              <a:lumMod val="40000"/>
              <a:lumOff val="60000"/>
            </a:schemeClr>
          </a:solidFill>
        </p:spPr>
        <p:txBody>
          <a:bodyPr wrap="square">
            <a:spAutoFit/>
          </a:bodyPr>
          <a:lstStyle/>
          <a:p>
            <a:r>
              <a:rPr lang="en-US" altLang="ko-KR" b="1" dirty="0">
                <a:latin typeface="Calibri" panose="020F0502020204030204" pitchFamily="34" charset="0"/>
                <a:cs typeface="Calibri" panose="020F0502020204030204" pitchFamily="34" charset="0"/>
              </a:rPr>
              <a:t>2) Treat </a:t>
            </a:r>
            <a:r>
              <a:rPr lang="en-US" altLang="ko-KR" b="1" dirty="0" err="1">
                <a:latin typeface="Calibri" panose="020F0502020204030204" pitchFamily="34" charset="0"/>
                <a:cs typeface="Calibri" panose="020F0502020204030204" pitchFamily="34" charset="0"/>
              </a:rPr>
              <a:t>Finexel</a:t>
            </a:r>
            <a:r>
              <a:rPr lang="en-US" altLang="ko-KR" b="1" dirty="0">
                <a:latin typeface="Calibri" panose="020F0502020204030204" pitchFamily="34" charset="0"/>
                <a:cs typeface="Calibri" panose="020F0502020204030204" pitchFamily="34" charset="0"/>
              </a:rPr>
              <a:t> fractional CO2 first, tattoo more easily break down.  </a:t>
            </a:r>
          </a:p>
          <a:p>
            <a:r>
              <a:rPr lang="en-US" altLang="ko-KR" b="1" dirty="0">
                <a:latin typeface="Calibri" panose="020F0502020204030204" pitchFamily="34" charset="0"/>
                <a:cs typeface="Calibri" panose="020F0502020204030204" pitchFamily="34" charset="0"/>
              </a:rPr>
              <a:t> </a:t>
            </a:r>
          </a:p>
          <a:p>
            <a:r>
              <a:rPr lang="en-US" altLang="ko-KR" b="1" dirty="0">
                <a:latin typeface="Calibri" panose="020F0502020204030204" pitchFamily="34" charset="0"/>
                <a:cs typeface="Calibri" panose="020F0502020204030204" pitchFamily="34" charset="0"/>
              </a:rPr>
              <a:t>1’st </a:t>
            </a:r>
            <a:r>
              <a:rPr lang="en-US" altLang="ko-KR" b="1" dirty="0" err="1">
                <a:latin typeface="Calibri" panose="020F0502020204030204" pitchFamily="34" charset="0"/>
                <a:cs typeface="Calibri" panose="020F0502020204030204" pitchFamily="34" charset="0"/>
              </a:rPr>
              <a:t>Finexel</a:t>
            </a:r>
            <a:r>
              <a:rPr lang="en-US" altLang="ko-KR" b="1" dirty="0">
                <a:latin typeface="Calibri" panose="020F0502020204030204" pitchFamily="34" charset="0"/>
                <a:cs typeface="Calibri" panose="020F0502020204030204" pitchFamily="34" charset="0"/>
              </a:rPr>
              <a:t> fractional CO2 -&gt; 2’nd </a:t>
            </a:r>
            <a:r>
              <a:rPr lang="en-US" altLang="ko-KR" b="1" dirty="0" err="1">
                <a:latin typeface="Calibri" panose="020F0502020204030204" pitchFamily="34" charset="0"/>
                <a:cs typeface="Calibri" panose="020F0502020204030204" pitchFamily="34" charset="0"/>
              </a:rPr>
              <a:t>Finebeam</a:t>
            </a:r>
            <a:r>
              <a:rPr lang="en-US" altLang="ko-KR" b="1" dirty="0">
                <a:latin typeface="Calibri" panose="020F0502020204030204" pitchFamily="34" charset="0"/>
                <a:cs typeface="Calibri" panose="020F0502020204030204" pitchFamily="34" charset="0"/>
              </a:rPr>
              <a:t> QSW -&gt; 3’rd </a:t>
            </a:r>
            <a:r>
              <a:rPr lang="en-US" altLang="ko-KR" b="1" dirty="0" err="1">
                <a:latin typeface="Calibri" panose="020F0502020204030204" pitchFamily="34" charset="0"/>
                <a:cs typeface="Calibri" panose="020F0502020204030204" pitchFamily="34" charset="0"/>
              </a:rPr>
              <a:t>Finebeam</a:t>
            </a:r>
            <a:r>
              <a:rPr lang="en-US" altLang="ko-KR" b="1" dirty="0">
                <a:latin typeface="Calibri" panose="020F0502020204030204" pitchFamily="34" charset="0"/>
                <a:cs typeface="Calibri" panose="020F0502020204030204" pitchFamily="34" charset="0"/>
              </a:rPr>
              <a:t> LPS Genesis technique </a:t>
            </a:r>
          </a:p>
        </p:txBody>
      </p:sp>
    </p:spTree>
    <p:extLst>
      <p:ext uri="{BB962C8B-B14F-4D97-AF65-F5344CB8AC3E}">
        <p14:creationId xmlns:p14="http://schemas.microsoft.com/office/powerpoint/2010/main" val="29505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7211505" y="3773175"/>
            <a:ext cx="4270342" cy="2585323"/>
          </a:xfrm>
          <a:prstGeom prst="rect">
            <a:avLst/>
          </a:prstGeom>
        </p:spPr>
        <p:txBody>
          <a:bodyPr wrap="square">
            <a:spAutoFit/>
          </a:bodyPr>
          <a:lstStyle/>
          <a:p>
            <a:r>
              <a:rPr lang="en-US" altLang="ko-KR" dirty="0"/>
              <a:t>Here comes the stimulated emission.</a:t>
            </a:r>
          </a:p>
          <a:p>
            <a:endParaRPr lang="en-US" altLang="ko-KR" dirty="0"/>
          </a:p>
          <a:p>
            <a:r>
              <a:rPr lang="en-US" altLang="ko-KR" dirty="0"/>
              <a:t>When the only surviving photon, which had been spinning before, hits an atom with energy, another twin photon is </a:t>
            </a:r>
            <a:r>
              <a:rPr lang="en-US" altLang="ko-KR" dirty="0" err="1"/>
              <a:t>emited</a:t>
            </a:r>
            <a:r>
              <a:rPr lang="en-US" altLang="ko-KR" dirty="0"/>
              <a:t>.</a:t>
            </a:r>
            <a:r>
              <a:rPr lang="en-US" altLang="ko-KR" b="1" dirty="0">
                <a:latin typeface="Calibri" panose="020F0502020204030204" pitchFamily="34" charset="0"/>
                <a:cs typeface="Calibri" panose="020F0502020204030204" pitchFamily="34" charset="0"/>
              </a:rPr>
              <a:t> (Stimulated emission)</a:t>
            </a:r>
          </a:p>
          <a:p>
            <a:endParaRPr lang="en-US" altLang="ko-KR" dirty="0"/>
          </a:p>
          <a:p>
            <a:r>
              <a:rPr lang="en-US" altLang="ko-KR" dirty="0"/>
              <a:t>That is, there are two photons parallel to the wall.</a:t>
            </a:r>
            <a:endParaRPr lang="ko-KR" altLang="en-US" dirty="0"/>
          </a:p>
        </p:txBody>
      </p:sp>
      <p:sp>
        <p:nvSpPr>
          <p:cNvPr id="7" name="TextBox 6"/>
          <p:cNvSpPr txBox="1"/>
          <p:nvPr/>
        </p:nvSpPr>
        <p:spPr>
          <a:xfrm>
            <a:off x="7390614" y="1489435"/>
            <a:ext cx="1357460"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Pumping again</a:t>
            </a:r>
            <a:endParaRPr lang="ko-KR" altLang="en-US" dirty="0">
              <a:latin typeface="Calibri" panose="020F0502020204030204" pitchFamily="34" charset="0"/>
              <a:cs typeface="Calibri" panose="020F0502020204030204" pitchFamily="34" charset="0"/>
            </a:endParaRPr>
          </a:p>
        </p:txBody>
      </p:sp>
      <p:pic>
        <p:nvPicPr>
          <p:cNvPr id="4" name="그림 3">
            <a:extLst>
              <a:ext uri="{FF2B5EF4-FFF2-40B4-BE49-F238E27FC236}">
                <a16:creationId xmlns:a16="http://schemas.microsoft.com/office/drawing/2014/main" id="{88EA5EA4-DF9B-42D7-BC0D-58C11021136D}"/>
              </a:ext>
            </a:extLst>
          </p:cNvPr>
          <p:cNvPicPr>
            <a:picLocks noChangeAspect="1"/>
          </p:cNvPicPr>
          <p:nvPr/>
        </p:nvPicPr>
        <p:blipFill>
          <a:blip r:embed="rId2"/>
          <a:stretch>
            <a:fillRect/>
          </a:stretch>
        </p:blipFill>
        <p:spPr>
          <a:xfrm>
            <a:off x="1196494" y="499503"/>
            <a:ext cx="5479331" cy="2841350"/>
          </a:xfrm>
          <a:prstGeom prst="rect">
            <a:avLst/>
          </a:prstGeom>
        </p:spPr>
      </p:pic>
      <p:pic>
        <p:nvPicPr>
          <p:cNvPr id="9" name="그림 8">
            <a:extLst>
              <a:ext uri="{FF2B5EF4-FFF2-40B4-BE49-F238E27FC236}">
                <a16:creationId xmlns:a16="http://schemas.microsoft.com/office/drawing/2014/main" id="{99B8761E-4F72-48D5-B798-0980687CDB25}"/>
              </a:ext>
            </a:extLst>
          </p:cNvPr>
          <p:cNvPicPr>
            <a:picLocks noChangeAspect="1"/>
          </p:cNvPicPr>
          <p:nvPr/>
        </p:nvPicPr>
        <p:blipFill>
          <a:blip r:embed="rId3"/>
          <a:stretch>
            <a:fillRect/>
          </a:stretch>
        </p:blipFill>
        <p:spPr>
          <a:xfrm>
            <a:off x="1196494" y="3517147"/>
            <a:ext cx="5479333" cy="2841351"/>
          </a:xfrm>
          <a:prstGeom prst="rect">
            <a:avLst/>
          </a:prstGeom>
        </p:spPr>
      </p:pic>
    </p:spTree>
    <p:extLst>
      <p:ext uri="{BB962C8B-B14F-4D97-AF65-F5344CB8AC3E}">
        <p14:creationId xmlns:p14="http://schemas.microsoft.com/office/powerpoint/2010/main" val="33235230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Eyebrow Tattoo removal</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292229" y="584462"/>
            <a:ext cx="11019935"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Advice to patient before tattoo removal, in case removing eyebrow tattoo as the purpose to completely remove it, it will also remove hair in there. So considering the eyebrow, control the sessions. </a:t>
            </a:r>
          </a:p>
          <a:p>
            <a:endParaRPr lang="ko-KR" altLang="en-US" dirty="0" smtClean="0">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a:blip r:embed="rId2"/>
          <a:stretch>
            <a:fillRect/>
          </a:stretch>
        </p:blipFill>
        <p:spPr>
          <a:xfrm>
            <a:off x="3857625" y="2014537"/>
            <a:ext cx="4476750" cy="2828925"/>
          </a:xfrm>
          <a:prstGeom prst="rect">
            <a:avLst/>
          </a:prstGeom>
        </p:spPr>
      </p:pic>
    </p:spTree>
    <p:extLst>
      <p:ext uri="{BB962C8B-B14F-4D97-AF65-F5344CB8AC3E}">
        <p14:creationId xmlns:p14="http://schemas.microsoft.com/office/powerpoint/2010/main" val="35115678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000" y="0"/>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Several factors to effect tattoo removal </a:t>
            </a:r>
            <a:endParaRPr lang="ko-KR" altLang="en-US" b="1" dirty="0">
              <a:latin typeface="Calibri" panose="020F0502020204030204" pitchFamily="34" charset="0"/>
              <a:cs typeface="Calibri" panose="020F0502020204030204" pitchFamily="34" charset="0"/>
            </a:endParaRPr>
          </a:p>
        </p:txBody>
      </p:sp>
      <p:sp>
        <p:nvSpPr>
          <p:cNvPr id="7" name="TextBox 6"/>
          <p:cNvSpPr txBox="1"/>
          <p:nvPr/>
        </p:nvSpPr>
        <p:spPr>
          <a:xfrm>
            <a:off x="288000" y="575140"/>
            <a:ext cx="4144916" cy="451850"/>
          </a:xfrm>
          <a:prstGeom prst="rect">
            <a:avLst/>
          </a:prstGeom>
          <a:noFill/>
        </p:spPr>
        <p:txBody>
          <a:bodyPr wrap="square" tIns="36000" rtlCol="0" anchor="ctr" anchorCtr="0">
            <a:spAutoFit/>
          </a:bodyPr>
          <a:lstStyle/>
          <a:p>
            <a:r>
              <a:rPr lang="en-US" altLang="ko-KR" sz="2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Amount of ink</a:t>
            </a:r>
          </a:p>
        </p:txBody>
      </p:sp>
      <p:sp>
        <p:nvSpPr>
          <p:cNvPr id="2" name="직사각형 1"/>
          <p:cNvSpPr/>
          <p:nvPr/>
        </p:nvSpPr>
        <p:spPr>
          <a:xfrm>
            <a:off x="287999" y="4292289"/>
            <a:ext cx="9352957" cy="821182"/>
          </a:xfrm>
          <a:prstGeom prst="rect">
            <a:avLst/>
          </a:prstGeom>
        </p:spPr>
        <p:txBody>
          <a:bodyPr wrap="square" tIns="36000" anchor="ctr" anchorCtr="0">
            <a:spAutoFit/>
          </a:bodyPr>
          <a:lstStyle/>
          <a:p>
            <a:r>
              <a:rPr lang="en-US" altLang="ko-KR" sz="2400"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location of tattoo </a:t>
            </a:r>
          </a:p>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tattoo near of heart is more easily removed) </a:t>
            </a:r>
          </a:p>
        </p:txBody>
      </p:sp>
      <p:sp>
        <p:nvSpPr>
          <p:cNvPr id="3" name="직사각형 2"/>
          <p:cNvSpPr/>
          <p:nvPr/>
        </p:nvSpPr>
        <p:spPr>
          <a:xfrm>
            <a:off x="288000" y="1181210"/>
            <a:ext cx="1789914"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ink color</a:t>
            </a:r>
          </a:p>
        </p:txBody>
      </p:sp>
      <p:sp>
        <p:nvSpPr>
          <p:cNvPr id="4" name="직사각형 3"/>
          <p:cNvSpPr/>
          <p:nvPr/>
        </p:nvSpPr>
        <p:spPr>
          <a:xfrm>
            <a:off x="288000" y="1682866"/>
            <a:ext cx="1947008"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Skin condition</a:t>
            </a:r>
          </a:p>
        </p:txBody>
      </p:sp>
      <p:sp>
        <p:nvSpPr>
          <p:cNvPr id="5" name="직사각형 4"/>
          <p:cNvSpPr/>
          <p:nvPr/>
        </p:nvSpPr>
        <p:spPr>
          <a:xfrm>
            <a:off x="301305" y="2184522"/>
            <a:ext cx="2181046"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Depth of tattoo </a:t>
            </a:r>
          </a:p>
        </p:txBody>
      </p:sp>
      <p:sp>
        <p:nvSpPr>
          <p:cNvPr id="8" name="직사각형 7"/>
          <p:cNvSpPr/>
          <p:nvPr/>
        </p:nvSpPr>
        <p:spPr>
          <a:xfrm>
            <a:off x="288000" y="2720984"/>
            <a:ext cx="4048801"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Permanent or Semi permanent</a:t>
            </a:r>
          </a:p>
        </p:txBody>
      </p:sp>
      <p:sp>
        <p:nvSpPr>
          <p:cNvPr id="9" name="직사각형 8"/>
          <p:cNvSpPr/>
          <p:nvPr/>
        </p:nvSpPr>
        <p:spPr>
          <a:xfrm>
            <a:off x="288000" y="3272333"/>
            <a:ext cx="1205971"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Interval </a:t>
            </a:r>
          </a:p>
        </p:txBody>
      </p:sp>
      <p:sp>
        <p:nvSpPr>
          <p:cNvPr id="10" name="직사각형 9"/>
          <p:cNvSpPr/>
          <p:nvPr/>
        </p:nvSpPr>
        <p:spPr>
          <a:xfrm>
            <a:off x="288000" y="3792593"/>
            <a:ext cx="2207656" cy="451850"/>
          </a:xfrm>
          <a:prstGeom prst="rect">
            <a:avLst/>
          </a:prstGeom>
        </p:spPr>
        <p:txBody>
          <a:bodyPr wrap="none" tIns="36000" anchor="ctr" anchorCtr="0">
            <a:spAutoFit/>
          </a:bodyPr>
          <a:lstStyle/>
          <a:p>
            <a:r>
              <a:rPr lang="en-US" altLang="ko-K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Tattoo operator </a:t>
            </a:r>
          </a:p>
        </p:txBody>
      </p:sp>
    </p:spTree>
    <p:extLst>
      <p:ext uri="{BB962C8B-B14F-4D97-AF65-F5344CB8AC3E}">
        <p14:creationId xmlns:p14="http://schemas.microsoft.com/office/powerpoint/2010/main" val="382925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5" grpId="0"/>
      <p:bldP spid="8" grpId="0"/>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srcRect b="38017"/>
          <a:stretch/>
        </p:blipFill>
        <p:spPr>
          <a:xfrm>
            <a:off x="1389426" y="2254050"/>
            <a:ext cx="9205758" cy="2157695"/>
          </a:xfrm>
          <a:prstGeom prst="rect">
            <a:avLst/>
          </a:prstGeom>
        </p:spPr>
      </p:pic>
      <p:sp>
        <p:nvSpPr>
          <p:cNvPr id="3" name="TextBox 2"/>
          <p:cNvSpPr txBox="1"/>
          <p:nvPr/>
        </p:nvSpPr>
        <p:spPr>
          <a:xfrm>
            <a:off x="292231" y="622169"/>
            <a:ext cx="10086681"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Around 50% of tattoo ink particle is removed at the first session, when the tattoo have 100 pcs of ink particle and 50% of tattoo ink is remained. And 50% of tattoo for 10 is removed.  So patient disappointed about the result by sessions goes by. </a:t>
            </a:r>
            <a:endParaRPr lang="ko-KR" altLang="en-US" dirty="0" smtClean="0">
              <a:latin typeface="Calibri" panose="020F0502020204030204" pitchFamily="34" charset="0"/>
              <a:cs typeface="Calibri" panose="020F0502020204030204" pitchFamily="34" charset="0"/>
            </a:endParaRPr>
          </a:p>
        </p:txBody>
      </p:sp>
      <p:sp>
        <p:nvSpPr>
          <p:cNvPr id="4" name="TextBox 3"/>
          <p:cNvSpPr txBox="1"/>
          <p:nvPr/>
        </p:nvSpPr>
        <p:spPr>
          <a:xfrm>
            <a:off x="1696824" y="4473965"/>
            <a:ext cx="4128940"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1’st session: among 100 pcs tattoo ink/</a:t>
            </a:r>
          </a:p>
          <a:p>
            <a:r>
              <a:rPr lang="en-US" altLang="ko-KR" dirty="0" smtClean="0">
                <a:latin typeface="Calibri" panose="020F0502020204030204" pitchFamily="34" charset="0"/>
                <a:cs typeface="Calibri" panose="020F0502020204030204" pitchFamily="34" charset="0"/>
              </a:rPr>
              <a:t>50 pcs of ink particle are broken.   </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6372519" y="4473965"/>
            <a:ext cx="4128940"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Next sessions: among remained tattoo ink/ half or even lower than half of them are broken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46404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The removed tattoo amount </a:t>
            </a:r>
            <a:endParaRPr lang="ko-KR" altLang="en-US" b="1" dirty="0">
              <a:latin typeface="Calibri" panose="020F0502020204030204" pitchFamily="34" charset="0"/>
              <a:cs typeface="Calibri" panose="020F0502020204030204" pitchFamily="34" charset="0"/>
            </a:endParaRPr>
          </a:p>
        </p:txBody>
      </p:sp>
      <p:grpSp>
        <p:nvGrpSpPr>
          <p:cNvPr id="11" name="그룹 10"/>
          <p:cNvGrpSpPr/>
          <p:nvPr/>
        </p:nvGrpSpPr>
        <p:grpSpPr>
          <a:xfrm>
            <a:off x="1852612" y="1333500"/>
            <a:ext cx="8486775" cy="4191000"/>
            <a:chOff x="1852612" y="1333500"/>
            <a:chExt cx="8486775" cy="4191000"/>
          </a:xfrm>
        </p:grpSpPr>
        <p:pic>
          <p:nvPicPr>
            <p:cNvPr id="2" name="그림 1"/>
            <p:cNvPicPr>
              <a:picLocks noChangeAspect="1"/>
            </p:cNvPicPr>
            <p:nvPr/>
          </p:nvPicPr>
          <p:blipFill>
            <a:blip r:embed="rId2"/>
            <a:stretch>
              <a:fillRect/>
            </a:stretch>
          </p:blipFill>
          <p:spPr>
            <a:xfrm>
              <a:off x="1852612" y="1333500"/>
              <a:ext cx="8486775" cy="4191000"/>
            </a:xfrm>
            <a:prstGeom prst="rect">
              <a:avLst/>
            </a:prstGeom>
          </p:spPr>
        </p:pic>
        <p:sp>
          <p:nvSpPr>
            <p:cNvPr id="5" name="TextBox 4"/>
            <p:cNvSpPr txBox="1"/>
            <p:nvPr/>
          </p:nvSpPr>
          <p:spPr>
            <a:xfrm>
              <a:off x="5519745" y="2190608"/>
              <a:ext cx="4297917" cy="1200329"/>
            </a:xfrm>
            <a:prstGeom prst="rect">
              <a:avLst/>
            </a:prstGeom>
            <a:solidFill>
              <a:srgbClr val="C00000"/>
            </a:solidFill>
          </p:spPr>
          <p:txBody>
            <a:bodyPr wrap="square" rtlCol="0">
              <a:spAutoFit/>
            </a:bodyPr>
            <a:lstStyle/>
            <a:p>
              <a:pPr algn="ctr"/>
              <a:r>
                <a:rPr lang="en-US" altLang="ko-KR" sz="2400" b="1" dirty="0" smtClean="0">
                  <a:solidFill>
                    <a:schemeClr val="bg1"/>
                  </a:solidFill>
                  <a:latin typeface="Calibri" panose="020F0502020204030204" pitchFamily="34" charset="0"/>
                  <a:cs typeface="Calibri" panose="020F0502020204030204" pitchFamily="34" charset="0"/>
                </a:rPr>
                <a:t>The amount of tattoo is reduced by increasing treatment sessions </a:t>
              </a:r>
              <a:endParaRPr lang="ko-KR" altLang="en-US" sz="2400" b="1" dirty="0" smtClean="0">
                <a:solidFill>
                  <a:schemeClr val="bg1"/>
                </a:solidFill>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3"/>
            <a:stretch>
              <a:fillRect/>
            </a:stretch>
          </p:blipFill>
          <p:spPr>
            <a:xfrm>
              <a:off x="2257205" y="1656876"/>
              <a:ext cx="1174152" cy="852895"/>
            </a:xfrm>
            <a:prstGeom prst="rect">
              <a:avLst/>
            </a:prstGeom>
          </p:spPr>
        </p:pic>
        <p:sp>
          <p:nvSpPr>
            <p:cNvPr id="7" name="TextBox 6"/>
            <p:cNvSpPr txBox="1"/>
            <p:nvPr/>
          </p:nvSpPr>
          <p:spPr>
            <a:xfrm>
              <a:off x="2257205" y="1760157"/>
              <a:ext cx="1531341"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The amount of tattoo</a:t>
              </a:r>
              <a:endParaRPr lang="ko-KR" altLang="en-US" dirty="0" smtClean="0">
                <a:latin typeface="Calibri" panose="020F0502020204030204" pitchFamily="34" charset="0"/>
                <a:cs typeface="Calibri" panose="020F0502020204030204" pitchFamily="34" charset="0"/>
              </a:endParaRPr>
            </a:p>
          </p:txBody>
        </p:sp>
        <p:pic>
          <p:nvPicPr>
            <p:cNvPr id="9" name="그림 8"/>
            <p:cNvPicPr>
              <a:picLocks noChangeAspect="1"/>
            </p:cNvPicPr>
            <p:nvPr/>
          </p:nvPicPr>
          <p:blipFill>
            <a:blip r:embed="rId4"/>
            <a:stretch>
              <a:fillRect/>
            </a:stretch>
          </p:blipFill>
          <p:spPr>
            <a:xfrm>
              <a:off x="7854232" y="5056238"/>
              <a:ext cx="1204927" cy="401313"/>
            </a:xfrm>
            <a:prstGeom prst="rect">
              <a:avLst/>
            </a:prstGeom>
          </p:spPr>
        </p:pic>
        <p:sp>
          <p:nvSpPr>
            <p:cNvPr id="10" name="TextBox 9"/>
            <p:cNvSpPr txBox="1"/>
            <p:nvPr/>
          </p:nvSpPr>
          <p:spPr>
            <a:xfrm>
              <a:off x="7668704" y="5088219"/>
              <a:ext cx="2279582"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Treatment sessions</a:t>
              </a:r>
              <a:endParaRPr lang="ko-KR" altLang="en-US" dirty="0" smtClean="0">
                <a:latin typeface="Calibri" panose="020F0502020204030204" pitchFamily="34" charset="0"/>
                <a:cs typeface="Calibri" panose="020F0502020204030204" pitchFamily="34" charset="0"/>
              </a:endParaRPr>
            </a:p>
          </p:txBody>
        </p:sp>
      </p:grpSp>
      <p:sp>
        <p:nvSpPr>
          <p:cNvPr id="4" name="TextBox 3"/>
          <p:cNvSpPr txBox="1"/>
          <p:nvPr/>
        </p:nvSpPr>
        <p:spPr>
          <a:xfrm>
            <a:off x="6662904" y="1780233"/>
            <a:ext cx="214559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Reverse compound</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253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3"/>
          <p:cNvSpPr/>
          <p:nvPr/>
        </p:nvSpPr>
        <p:spPr>
          <a:xfrm>
            <a:off x="556181" y="1761898"/>
            <a:ext cx="1753386" cy="15931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942680" y="3619892"/>
            <a:ext cx="94268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USD50 </a:t>
            </a:r>
            <a:endParaRPr lang="ko-KR" altLang="en-US" dirty="0" smtClean="0">
              <a:latin typeface="Calibri" panose="020F0502020204030204" pitchFamily="34" charset="0"/>
              <a:cs typeface="Calibri" panose="020F0502020204030204" pitchFamily="34" charset="0"/>
            </a:endParaRPr>
          </a:p>
        </p:txBody>
      </p:sp>
      <p:sp>
        <p:nvSpPr>
          <p:cNvPr id="7" name="직사각형 6"/>
          <p:cNvSpPr/>
          <p:nvPr/>
        </p:nvSpPr>
        <p:spPr>
          <a:xfrm>
            <a:off x="2964581" y="1216333"/>
            <a:ext cx="3195588" cy="2142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4225490" y="914401"/>
            <a:ext cx="1289786"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9cm</a:t>
            </a:r>
            <a:endParaRPr lang="ko-KR" altLang="en-US" dirty="0" smtClean="0">
              <a:latin typeface="Calibri" panose="020F0502020204030204" pitchFamily="34" charset="0"/>
              <a:cs typeface="Calibri" panose="020F0502020204030204" pitchFamily="34" charset="0"/>
            </a:endParaRPr>
          </a:p>
        </p:txBody>
      </p:sp>
      <p:sp>
        <p:nvSpPr>
          <p:cNvPr id="9" name="TextBox 8"/>
          <p:cNvSpPr txBox="1"/>
          <p:nvPr/>
        </p:nvSpPr>
        <p:spPr>
          <a:xfrm>
            <a:off x="6160169" y="2102789"/>
            <a:ext cx="664143"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5cm</a:t>
            </a:r>
            <a:endParaRPr lang="ko-KR" altLang="en-US" dirty="0" smtClean="0">
              <a:latin typeface="Calibri" panose="020F0502020204030204" pitchFamily="34" charset="0"/>
              <a:cs typeface="Calibri" panose="020F0502020204030204" pitchFamily="34" charset="0"/>
            </a:endParaRPr>
          </a:p>
        </p:txBody>
      </p:sp>
      <p:sp>
        <p:nvSpPr>
          <p:cNvPr id="3" name="TextBox 2"/>
          <p:cNvSpPr txBox="1"/>
          <p:nvPr/>
        </p:nvSpPr>
        <p:spPr>
          <a:xfrm>
            <a:off x="3388093" y="3619892"/>
            <a:ext cx="2127183" cy="1477328"/>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X1  – USD100</a:t>
            </a:r>
          </a:p>
          <a:p>
            <a:r>
              <a:rPr lang="en-US" altLang="ko-KR" dirty="0" smtClean="0">
                <a:latin typeface="Calibri" panose="020F0502020204030204" pitchFamily="34" charset="0"/>
                <a:cs typeface="Calibri" panose="020F0502020204030204" pitchFamily="34" charset="0"/>
              </a:rPr>
              <a:t>X2  - USD200 </a:t>
            </a:r>
          </a:p>
          <a:p>
            <a:r>
              <a:rPr lang="en-US" altLang="ko-KR" dirty="0" smtClean="0">
                <a:latin typeface="Calibri" panose="020F0502020204030204" pitchFamily="34" charset="0"/>
                <a:cs typeface="Calibri" panose="020F0502020204030204" pitchFamily="34" charset="0"/>
              </a:rPr>
              <a:t>X3 – USD300</a:t>
            </a:r>
          </a:p>
          <a:p>
            <a:r>
              <a:rPr lang="en-US" altLang="ko-KR" dirty="0" smtClean="0">
                <a:latin typeface="Calibri" panose="020F0502020204030204" pitchFamily="34" charset="0"/>
                <a:cs typeface="Calibri" panose="020F0502020204030204" pitchFamily="34" charset="0"/>
              </a:rPr>
              <a:t>X4 – USD400</a:t>
            </a:r>
          </a:p>
          <a:p>
            <a:r>
              <a:rPr lang="en-US" altLang="ko-KR" dirty="0" smtClean="0">
                <a:latin typeface="Calibri" panose="020F0502020204030204" pitchFamily="34" charset="0"/>
                <a:cs typeface="Calibri" panose="020F0502020204030204" pitchFamily="34" charset="0"/>
              </a:rPr>
              <a:t>A4 SIZE – USD700</a:t>
            </a:r>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7229664" y="2159625"/>
            <a:ext cx="4706753" cy="1200329"/>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Color tattoo additional cost depends on the size</a:t>
            </a:r>
          </a:p>
          <a:p>
            <a:r>
              <a:rPr lang="en-US" altLang="ko-KR" dirty="0" smtClean="0">
                <a:latin typeface="Calibri" panose="020F0502020204030204" pitchFamily="34" charset="0"/>
                <a:cs typeface="Calibri" panose="020F0502020204030204" pitchFamily="34" charset="0"/>
              </a:rPr>
              <a:t> : 2.6cm diameter round size: +USD50</a:t>
            </a:r>
          </a:p>
          <a:p>
            <a:pPr marL="342900" indent="-342900">
              <a:buAutoNum type="arabicParenR"/>
            </a:pPr>
            <a:endParaRPr lang="en-US" altLang="ko-KR" dirty="0">
              <a:latin typeface="Calibri" panose="020F0502020204030204" pitchFamily="34" charset="0"/>
              <a:cs typeface="Calibri" panose="020F0502020204030204" pitchFamily="34" charset="0"/>
            </a:endParaRPr>
          </a:p>
          <a:p>
            <a:endParaRPr lang="ko-KR" altLang="en-US" dirty="0" smtClean="0">
              <a:latin typeface="Calibri" panose="020F0502020204030204" pitchFamily="34" charset="0"/>
              <a:cs typeface="Calibri" panose="020F0502020204030204" pitchFamily="34" charset="0"/>
            </a:endParaRPr>
          </a:p>
        </p:txBody>
      </p:sp>
      <p:cxnSp>
        <p:nvCxnSpPr>
          <p:cNvPr id="11" name="직선 연결선 10"/>
          <p:cNvCxnSpPr>
            <a:stCxn id="4" idx="2"/>
            <a:endCxn id="4" idx="6"/>
          </p:cNvCxnSpPr>
          <p:nvPr/>
        </p:nvCxnSpPr>
        <p:spPr>
          <a:xfrm>
            <a:off x="556181" y="2558463"/>
            <a:ext cx="1753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p:cNvCxnSpPr>
            <a:stCxn id="4" idx="2"/>
          </p:cNvCxnSpPr>
          <p:nvPr/>
        </p:nvCxnSpPr>
        <p:spPr>
          <a:xfrm>
            <a:off x="556181" y="2558463"/>
            <a:ext cx="1628754" cy="59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직선 연결선 14"/>
          <p:cNvCxnSpPr>
            <a:endCxn id="4" idx="6"/>
          </p:cNvCxnSpPr>
          <p:nvPr/>
        </p:nvCxnSpPr>
        <p:spPr>
          <a:xfrm flipV="1">
            <a:off x="556181" y="2558463"/>
            <a:ext cx="1753386" cy="59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9158" y="2200079"/>
            <a:ext cx="895150"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2.6cm</a:t>
            </a:r>
            <a:endParaRPr lang="ko-KR" altLang="en-US" dirty="0" smtClean="0">
              <a:latin typeface="Calibri" panose="020F0502020204030204" pitchFamily="34" charset="0"/>
              <a:cs typeface="Calibri" panose="020F0502020204030204" pitchFamily="34" charset="0"/>
            </a:endParaRPr>
          </a:p>
        </p:txBody>
      </p:sp>
      <p:sp>
        <p:nvSpPr>
          <p:cNvPr id="18" name="TextBox 17"/>
          <p:cNvSpPr txBox="1"/>
          <p:nvPr/>
        </p:nvSpPr>
        <p:spPr>
          <a:xfrm>
            <a:off x="0"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One session tattoo removal cost for one tattoo removal specialized clinic in Korea </a:t>
            </a:r>
            <a:endParaRPr lang="ko-KR" altLang="en-US" b="1" dirty="0">
              <a:latin typeface="Calibri" panose="020F0502020204030204" pitchFamily="34" charset="0"/>
              <a:cs typeface="Calibri" panose="020F0502020204030204" pitchFamily="34" charset="0"/>
            </a:endParaRPr>
          </a:p>
        </p:txBody>
      </p:sp>
      <p:sp>
        <p:nvSpPr>
          <p:cNvPr id="19" name="TextBox 18"/>
          <p:cNvSpPr txBox="1"/>
          <p:nvPr/>
        </p:nvSpPr>
        <p:spPr>
          <a:xfrm>
            <a:off x="132668" y="597303"/>
            <a:ext cx="754829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It is so different per size, color, color thickness, clinics. </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94865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표 69"/>
          <p:cNvGraphicFramePr>
            <a:graphicFrameLocks noGrp="1"/>
          </p:cNvGraphicFramePr>
          <p:nvPr>
            <p:extLst/>
          </p:nvPr>
        </p:nvGraphicFramePr>
        <p:xfrm>
          <a:off x="1487488" y="4797152"/>
          <a:ext cx="5328592" cy="1611992"/>
        </p:xfrm>
        <a:graphic>
          <a:graphicData uri="http://schemas.openxmlformats.org/drawingml/2006/table">
            <a:tbl>
              <a:tblPr firstRow="1" bandRow="1">
                <a:tableStyleId>{7DF18680-E054-41AD-8BC1-D1AEF772440D}</a:tableStyleId>
              </a:tblPr>
              <a:tblGrid>
                <a:gridCol w="1332148">
                  <a:extLst>
                    <a:ext uri="{9D8B030D-6E8A-4147-A177-3AD203B41FA5}">
                      <a16:colId xmlns:a16="http://schemas.microsoft.com/office/drawing/2014/main" val="20000"/>
                    </a:ext>
                  </a:extLst>
                </a:gridCol>
                <a:gridCol w="1332148">
                  <a:extLst>
                    <a:ext uri="{9D8B030D-6E8A-4147-A177-3AD203B41FA5}">
                      <a16:colId xmlns:a16="http://schemas.microsoft.com/office/drawing/2014/main" val="20001"/>
                    </a:ext>
                  </a:extLst>
                </a:gridCol>
                <a:gridCol w="1332148">
                  <a:extLst>
                    <a:ext uri="{9D8B030D-6E8A-4147-A177-3AD203B41FA5}">
                      <a16:colId xmlns:a16="http://schemas.microsoft.com/office/drawing/2014/main" val="20002"/>
                    </a:ext>
                  </a:extLst>
                </a:gridCol>
                <a:gridCol w="1332148">
                  <a:extLst>
                    <a:ext uri="{9D8B030D-6E8A-4147-A177-3AD203B41FA5}">
                      <a16:colId xmlns:a16="http://schemas.microsoft.com/office/drawing/2014/main" val="20003"/>
                    </a:ext>
                  </a:extLst>
                </a:gridCol>
              </a:tblGrid>
              <a:tr h="394230">
                <a:tc>
                  <a:txBody>
                    <a:bodyPr/>
                    <a:lstStyle/>
                    <a:p>
                      <a:pPr algn="ctr" latinLnBrk="1"/>
                      <a:r>
                        <a:rPr lang="en-US" altLang="ko-KR" sz="1000" dirty="0"/>
                        <a:t>Wavelength</a:t>
                      </a:r>
                      <a:endParaRPr lang="ko-KR" altLang="en-US" sz="1000" dirty="0"/>
                    </a:p>
                  </a:txBody>
                  <a:tcPr anchor="ctr"/>
                </a:tc>
                <a:tc>
                  <a:txBody>
                    <a:bodyPr/>
                    <a:lstStyle/>
                    <a:p>
                      <a:pPr algn="ctr" latinLnBrk="1"/>
                      <a:r>
                        <a:rPr lang="en-US" altLang="ko-KR" sz="1000" dirty="0"/>
                        <a:t>Melanin</a:t>
                      </a:r>
                      <a:r>
                        <a:rPr lang="en-US" altLang="ko-KR" sz="1000" baseline="0" dirty="0"/>
                        <a:t> </a:t>
                      </a:r>
                      <a:endParaRPr lang="ko-KR" altLang="en-US" sz="1000" dirty="0"/>
                    </a:p>
                  </a:txBody>
                  <a:tcPr anchor="ctr"/>
                </a:tc>
                <a:tc>
                  <a:txBody>
                    <a:bodyPr/>
                    <a:lstStyle/>
                    <a:p>
                      <a:pPr algn="ctr" latinLnBrk="1"/>
                      <a:r>
                        <a:rPr lang="en-US" altLang="ko-KR" sz="1000" dirty="0" err="1"/>
                        <a:t>Oxyhemoglobin</a:t>
                      </a:r>
                      <a:endParaRPr lang="ko-KR" altLang="en-US" sz="1000" dirty="0"/>
                    </a:p>
                  </a:txBody>
                  <a:tcPr anchor="ctr"/>
                </a:tc>
                <a:tc>
                  <a:txBody>
                    <a:bodyPr/>
                    <a:lstStyle/>
                    <a:p>
                      <a:pPr algn="ctr" latinLnBrk="1"/>
                      <a:r>
                        <a:rPr lang="en-US" altLang="ko-KR" sz="1000" dirty="0" err="1"/>
                        <a:t>Deoxyhemoglobin</a:t>
                      </a:r>
                      <a:endParaRPr lang="ko-KR" altLang="en-US" sz="1000" dirty="0"/>
                    </a:p>
                  </a:txBody>
                  <a:tcPr anchor="ctr"/>
                </a:tc>
                <a:extLst>
                  <a:ext uri="{0D108BD9-81ED-4DB2-BD59-A6C34878D82A}">
                    <a16:rowId xmlns:a16="http://schemas.microsoft.com/office/drawing/2014/main" val="10000"/>
                  </a:ext>
                </a:extLst>
              </a:tr>
              <a:tr h="303626">
                <a:tc>
                  <a:txBody>
                    <a:bodyPr/>
                    <a:lstStyle/>
                    <a:p>
                      <a:pPr algn="ctr" latinLnBrk="1"/>
                      <a:r>
                        <a:rPr lang="en-US" altLang="ko-KR" sz="1000" b="1" dirty="0"/>
                        <a:t>1064nm</a:t>
                      </a:r>
                      <a:endParaRPr lang="ko-KR" altLang="en-US" sz="1000" b="1" dirty="0"/>
                    </a:p>
                  </a:txBody>
                  <a:tcPr anchor="ctr"/>
                </a:tc>
                <a:tc>
                  <a:txBody>
                    <a:bodyPr/>
                    <a:lstStyle/>
                    <a:p>
                      <a:pPr algn="ctr" latinLnBrk="1"/>
                      <a:r>
                        <a:rPr lang="en-US" altLang="ko-KR" sz="1000" dirty="0"/>
                        <a:t>4</a:t>
                      </a:r>
                      <a:endParaRPr lang="ko-KR" altLang="en-US" sz="1000" dirty="0"/>
                    </a:p>
                  </a:txBody>
                  <a:tcPr anchor="ctr"/>
                </a:tc>
                <a:tc>
                  <a:txBody>
                    <a:bodyPr/>
                    <a:lstStyle/>
                    <a:p>
                      <a:pPr algn="ctr" latinLnBrk="1"/>
                      <a:r>
                        <a:rPr lang="en-US" altLang="ko-KR" sz="1000" dirty="0"/>
                        <a:t>3</a:t>
                      </a:r>
                      <a:endParaRPr lang="ko-KR" altLang="en-US" sz="1000" dirty="0"/>
                    </a:p>
                  </a:txBody>
                  <a:tcPr anchor="ctr"/>
                </a:tc>
                <a:tc>
                  <a:txBody>
                    <a:bodyPr/>
                    <a:lstStyle/>
                    <a:p>
                      <a:pPr algn="ctr" latinLnBrk="1"/>
                      <a:r>
                        <a:rPr lang="en-US" altLang="ko-KR" sz="1000" dirty="0"/>
                        <a:t>4</a:t>
                      </a:r>
                      <a:endParaRPr lang="ko-KR" altLang="en-US" sz="1000" dirty="0"/>
                    </a:p>
                  </a:txBody>
                  <a:tcPr anchor="ctr"/>
                </a:tc>
                <a:extLst>
                  <a:ext uri="{0D108BD9-81ED-4DB2-BD59-A6C34878D82A}">
                    <a16:rowId xmlns:a16="http://schemas.microsoft.com/office/drawing/2014/main" val="10001"/>
                  </a:ext>
                </a:extLst>
              </a:tr>
              <a:tr h="298040">
                <a:tc>
                  <a:txBody>
                    <a:bodyPr/>
                    <a:lstStyle/>
                    <a:p>
                      <a:pPr algn="ctr" latinLnBrk="1"/>
                      <a:r>
                        <a:rPr lang="en-US" altLang="ko-KR" sz="1000" b="1" dirty="0"/>
                        <a:t>694nm</a:t>
                      </a:r>
                      <a:endParaRPr lang="ko-KR" altLang="en-US" sz="1000" b="1" dirty="0"/>
                    </a:p>
                  </a:txBody>
                  <a:tcPr anchor="ctr"/>
                </a:tc>
                <a:tc>
                  <a:txBody>
                    <a:bodyPr/>
                    <a:lstStyle/>
                    <a:p>
                      <a:pPr algn="ctr" latinLnBrk="1"/>
                      <a:r>
                        <a:rPr lang="en-US" altLang="ko-KR" sz="1000" dirty="0"/>
                        <a:t>3</a:t>
                      </a:r>
                      <a:endParaRPr lang="ko-KR" altLang="en-US" sz="1000" dirty="0"/>
                    </a:p>
                  </a:txBody>
                  <a:tcPr anchor="ctr"/>
                </a:tc>
                <a:tc>
                  <a:txBody>
                    <a:bodyPr/>
                    <a:lstStyle/>
                    <a:p>
                      <a:pPr algn="ctr" latinLnBrk="1"/>
                      <a:r>
                        <a:rPr lang="en-US" altLang="ko-KR" sz="1000" dirty="0"/>
                        <a:t>4</a:t>
                      </a:r>
                      <a:endParaRPr lang="ko-KR" altLang="en-US" sz="1000" dirty="0"/>
                    </a:p>
                  </a:txBody>
                  <a:tcPr anchor="ctr"/>
                </a:tc>
                <a:tc>
                  <a:txBody>
                    <a:bodyPr/>
                    <a:lstStyle/>
                    <a:p>
                      <a:pPr algn="ctr" latinLnBrk="1"/>
                      <a:r>
                        <a:rPr lang="en-US" altLang="ko-KR" sz="1000" dirty="0"/>
                        <a:t>3</a:t>
                      </a:r>
                      <a:endParaRPr lang="ko-KR" altLang="en-US" sz="1000" dirty="0"/>
                    </a:p>
                  </a:txBody>
                  <a:tcPr anchor="ctr"/>
                </a:tc>
                <a:extLst>
                  <a:ext uri="{0D108BD9-81ED-4DB2-BD59-A6C34878D82A}">
                    <a16:rowId xmlns:a16="http://schemas.microsoft.com/office/drawing/2014/main" val="10002"/>
                  </a:ext>
                </a:extLst>
              </a:tr>
              <a:tr h="318056">
                <a:tc>
                  <a:txBody>
                    <a:bodyPr/>
                    <a:lstStyle/>
                    <a:p>
                      <a:pPr algn="ctr" latinLnBrk="1"/>
                      <a:r>
                        <a:rPr lang="en-US" altLang="ko-KR" sz="1000" b="1" dirty="0"/>
                        <a:t>585nm</a:t>
                      </a:r>
                      <a:endParaRPr lang="ko-KR" altLang="en-US" sz="1000" b="1" dirty="0"/>
                    </a:p>
                  </a:txBody>
                  <a:tcPr anchor="ctr"/>
                </a:tc>
                <a:tc>
                  <a:txBody>
                    <a:bodyPr/>
                    <a:lstStyle/>
                    <a:p>
                      <a:pPr algn="ctr" latinLnBrk="1"/>
                      <a:r>
                        <a:rPr lang="en-US" altLang="ko-KR" sz="1000" dirty="0"/>
                        <a:t>2</a:t>
                      </a:r>
                      <a:endParaRPr lang="ko-KR" altLang="en-US" sz="1000" dirty="0"/>
                    </a:p>
                  </a:txBody>
                  <a:tcPr anchor="ctr"/>
                </a:tc>
                <a:tc>
                  <a:txBody>
                    <a:bodyPr/>
                    <a:lstStyle/>
                    <a:p>
                      <a:pPr algn="ctr" latinLnBrk="1"/>
                      <a:r>
                        <a:rPr lang="en-US" altLang="ko-KR" sz="1000" dirty="0"/>
                        <a:t>1</a:t>
                      </a:r>
                      <a:endParaRPr lang="ko-KR" altLang="en-US" sz="1000" dirty="0"/>
                    </a:p>
                  </a:txBody>
                  <a:tcPr anchor="ctr"/>
                </a:tc>
                <a:tc>
                  <a:txBody>
                    <a:bodyPr/>
                    <a:lstStyle/>
                    <a:p>
                      <a:pPr algn="ctr" latinLnBrk="1"/>
                      <a:r>
                        <a:rPr lang="en-US" altLang="ko-KR" sz="1000" dirty="0"/>
                        <a:t>2</a:t>
                      </a:r>
                      <a:endParaRPr lang="ko-KR" altLang="en-US" sz="1000" dirty="0"/>
                    </a:p>
                  </a:txBody>
                  <a:tcPr anchor="ctr"/>
                </a:tc>
                <a:extLst>
                  <a:ext uri="{0D108BD9-81ED-4DB2-BD59-A6C34878D82A}">
                    <a16:rowId xmlns:a16="http://schemas.microsoft.com/office/drawing/2014/main" val="10003"/>
                  </a:ext>
                </a:extLst>
              </a:tr>
              <a:tr h="298040">
                <a:tc>
                  <a:txBody>
                    <a:bodyPr/>
                    <a:lstStyle/>
                    <a:p>
                      <a:pPr algn="ctr" latinLnBrk="1"/>
                      <a:r>
                        <a:rPr lang="en-US" altLang="ko-KR" sz="1000" b="1" dirty="0"/>
                        <a:t>532nm</a:t>
                      </a:r>
                      <a:endParaRPr lang="ko-KR" altLang="en-US" sz="1000" b="1" dirty="0"/>
                    </a:p>
                  </a:txBody>
                  <a:tcPr anchor="ctr"/>
                </a:tc>
                <a:tc>
                  <a:txBody>
                    <a:bodyPr/>
                    <a:lstStyle/>
                    <a:p>
                      <a:pPr algn="ctr" latinLnBrk="1"/>
                      <a:r>
                        <a:rPr lang="en-US" altLang="ko-KR" sz="1000" dirty="0"/>
                        <a:t>1</a:t>
                      </a:r>
                      <a:endParaRPr lang="ko-KR" altLang="en-US" sz="1000" dirty="0"/>
                    </a:p>
                  </a:txBody>
                  <a:tcPr anchor="ctr"/>
                </a:tc>
                <a:tc>
                  <a:txBody>
                    <a:bodyPr/>
                    <a:lstStyle/>
                    <a:p>
                      <a:pPr algn="ctr" latinLnBrk="1"/>
                      <a:r>
                        <a:rPr lang="en-US" altLang="ko-KR" sz="1000" dirty="0"/>
                        <a:t>2</a:t>
                      </a:r>
                      <a:endParaRPr lang="ko-KR" altLang="en-US" sz="1000" dirty="0"/>
                    </a:p>
                  </a:txBody>
                  <a:tcPr anchor="ctr"/>
                </a:tc>
                <a:tc>
                  <a:txBody>
                    <a:bodyPr/>
                    <a:lstStyle/>
                    <a:p>
                      <a:pPr algn="ctr" latinLnBrk="1"/>
                      <a:r>
                        <a:rPr lang="en-US" altLang="ko-KR" sz="1000" dirty="0"/>
                        <a:t>1</a:t>
                      </a:r>
                      <a:endParaRPr lang="ko-KR" altLang="en-US" sz="1000" dirty="0"/>
                    </a:p>
                  </a:txBody>
                  <a:tcPr anchor="ctr"/>
                </a:tc>
                <a:extLst>
                  <a:ext uri="{0D108BD9-81ED-4DB2-BD59-A6C34878D82A}">
                    <a16:rowId xmlns:a16="http://schemas.microsoft.com/office/drawing/2014/main" val="10004"/>
                  </a:ext>
                </a:extLst>
              </a:tr>
            </a:tbl>
          </a:graphicData>
        </a:graphic>
      </p:graphicFrame>
      <p:sp>
        <p:nvSpPr>
          <p:cNvPr id="3" name="TextBox 2"/>
          <p:cNvSpPr txBox="1"/>
          <p:nvPr/>
        </p:nvSpPr>
        <p:spPr>
          <a:xfrm>
            <a:off x="1775521" y="4410124"/>
            <a:ext cx="4647875" cy="369332"/>
          </a:xfrm>
          <a:prstGeom prst="rect">
            <a:avLst/>
          </a:prstGeom>
          <a:noFill/>
        </p:spPr>
        <p:txBody>
          <a:bodyPr wrap="none" rtlCol="0">
            <a:spAutoFit/>
          </a:bodyPr>
          <a:lstStyle/>
          <a:p>
            <a:r>
              <a:rPr lang="en-US" altLang="ko-KR" b="1" dirty="0"/>
              <a:t>Rank of Absorption Rate by Wavelength</a:t>
            </a:r>
            <a:endParaRPr lang="ko-KR" altLang="en-US" b="1" dirty="0"/>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260648"/>
            <a:ext cx="7776864" cy="378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그룹 28"/>
          <p:cNvGrpSpPr/>
          <p:nvPr/>
        </p:nvGrpSpPr>
        <p:grpSpPr>
          <a:xfrm>
            <a:off x="6915526" y="4534976"/>
            <a:ext cx="3873176" cy="1518192"/>
            <a:chOff x="5953300" y="4913658"/>
            <a:chExt cx="3873176" cy="1518192"/>
          </a:xfrm>
        </p:grpSpPr>
        <p:sp>
          <p:nvSpPr>
            <p:cNvPr id="24" name="TextBox 23"/>
            <p:cNvSpPr txBox="1"/>
            <p:nvPr/>
          </p:nvSpPr>
          <p:spPr>
            <a:xfrm>
              <a:off x="6877887" y="4913658"/>
              <a:ext cx="1900649" cy="369332"/>
            </a:xfrm>
            <a:prstGeom prst="rect">
              <a:avLst/>
            </a:prstGeom>
            <a:noFill/>
          </p:spPr>
          <p:txBody>
            <a:bodyPr wrap="none" rtlCol="0">
              <a:spAutoFit/>
            </a:bodyPr>
            <a:lstStyle/>
            <a:p>
              <a:r>
                <a:rPr lang="en-US" altLang="ko-KR" b="1" dirty="0"/>
                <a:t>Tattoo Removal</a:t>
              </a:r>
              <a:endParaRPr lang="ko-KR" altLang="en-US" b="1" dirty="0"/>
            </a:p>
          </p:txBody>
        </p:sp>
        <p:grpSp>
          <p:nvGrpSpPr>
            <p:cNvPr id="27" name="그룹 26"/>
            <p:cNvGrpSpPr/>
            <p:nvPr/>
          </p:nvGrpSpPr>
          <p:grpSpPr>
            <a:xfrm>
              <a:off x="6195625" y="5445224"/>
              <a:ext cx="3491107" cy="521636"/>
              <a:chOff x="-2679848" y="4410119"/>
              <a:chExt cx="8373336" cy="1251131"/>
            </a:xfrm>
          </p:grpSpPr>
          <p:grpSp>
            <p:nvGrpSpPr>
              <p:cNvPr id="26" name="그룹 25"/>
              <p:cNvGrpSpPr/>
              <p:nvPr/>
            </p:nvGrpSpPr>
            <p:grpSpPr>
              <a:xfrm>
                <a:off x="-2679848" y="4410123"/>
                <a:ext cx="1728979" cy="1251126"/>
                <a:chOff x="-2679848" y="4410123"/>
                <a:chExt cx="1728979" cy="1251126"/>
              </a:xfrm>
            </p:grpSpPr>
            <p:sp>
              <p:nvSpPr>
                <p:cNvPr id="25" name="직사각형 24"/>
                <p:cNvSpPr/>
                <p:nvPr/>
              </p:nvSpPr>
              <p:spPr>
                <a:xfrm>
                  <a:off x="-2679848" y="4410124"/>
                  <a:ext cx="576064" cy="12511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직사각형 99"/>
                <p:cNvSpPr/>
                <p:nvPr/>
              </p:nvSpPr>
              <p:spPr>
                <a:xfrm>
                  <a:off x="-2102997" y="4410123"/>
                  <a:ext cx="576064" cy="1251125"/>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직사각형 100"/>
                <p:cNvSpPr/>
                <p:nvPr/>
              </p:nvSpPr>
              <p:spPr>
                <a:xfrm>
                  <a:off x="-1526933" y="4410124"/>
                  <a:ext cx="576064" cy="1251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2" name="직사각형 101"/>
              <p:cNvSpPr/>
              <p:nvPr/>
            </p:nvSpPr>
            <p:spPr>
              <a:xfrm>
                <a:off x="-258671" y="4410121"/>
                <a:ext cx="1728980" cy="1251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직사각형 102"/>
              <p:cNvSpPr/>
              <p:nvPr/>
            </p:nvSpPr>
            <p:spPr>
              <a:xfrm>
                <a:off x="1982364" y="4410119"/>
                <a:ext cx="1728980" cy="12511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5" name="그룹 104"/>
              <p:cNvGrpSpPr/>
              <p:nvPr/>
            </p:nvGrpSpPr>
            <p:grpSpPr>
              <a:xfrm>
                <a:off x="3964513" y="4410124"/>
                <a:ext cx="1728975" cy="1251126"/>
                <a:chOff x="3964516" y="206671"/>
                <a:chExt cx="1728975" cy="1251126"/>
              </a:xfrm>
            </p:grpSpPr>
            <p:sp>
              <p:nvSpPr>
                <p:cNvPr id="106" name="직사각형 105"/>
                <p:cNvSpPr/>
                <p:nvPr/>
              </p:nvSpPr>
              <p:spPr>
                <a:xfrm>
                  <a:off x="3964516" y="206673"/>
                  <a:ext cx="576064" cy="12511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 name="직사각형 106"/>
                <p:cNvSpPr/>
                <p:nvPr/>
              </p:nvSpPr>
              <p:spPr>
                <a:xfrm>
                  <a:off x="4541366" y="206671"/>
                  <a:ext cx="576064" cy="12511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 name="직사각형 107"/>
                <p:cNvSpPr/>
                <p:nvPr/>
              </p:nvSpPr>
              <p:spPr>
                <a:xfrm>
                  <a:off x="5117428" y="206671"/>
                  <a:ext cx="576063" cy="12511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8" name="TextBox 27"/>
            <p:cNvSpPr txBox="1"/>
            <p:nvPr/>
          </p:nvSpPr>
          <p:spPr>
            <a:xfrm>
              <a:off x="5953300" y="6093296"/>
              <a:ext cx="3873176" cy="338554"/>
            </a:xfrm>
            <a:prstGeom prst="rect">
              <a:avLst/>
            </a:prstGeom>
            <a:noFill/>
          </p:spPr>
          <p:txBody>
            <a:bodyPr wrap="none" rtlCol="0">
              <a:spAutoFit/>
            </a:bodyPr>
            <a:lstStyle/>
            <a:p>
              <a:r>
                <a:rPr lang="en-US" altLang="ko-KR" sz="1600" dirty="0"/>
                <a:t>  1064nm     694nm    585nm   532nm</a:t>
              </a:r>
              <a:endParaRPr lang="ko-KR" altLang="en-US" sz="1600" dirty="0"/>
            </a:p>
          </p:txBody>
        </p:sp>
      </p:grpSp>
      <p:sp>
        <p:nvSpPr>
          <p:cNvPr id="2" name="직사각형 1"/>
          <p:cNvSpPr/>
          <p:nvPr/>
        </p:nvSpPr>
        <p:spPr>
          <a:xfrm>
            <a:off x="6985607" y="6120207"/>
            <a:ext cx="4953000" cy="523220"/>
          </a:xfrm>
          <a:prstGeom prst="rect">
            <a:avLst/>
          </a:prstGeom>
        </p:spPr>
        <p:txBody>
          <a:bodyPr>
            <a:spAutoFit/>
          </a:bodyPr>
          <a:lstStyle/>
          <a:p>
            <a:r>
              <a:rPr lang="en-US" altLang="ko-KR" sz="1400" dirty="0"/>
              <a:t>Ruby Toning(694nm): </a:t>
            </a:r>
            <a:r>
              <a:rPr lang="en-US" altLang="ko-KR" sz="1400" dirty="0" err="1"/>
              <a:t>Lentigines</a:t>
            </a:r>
            <a:r>
              <a:rPr lang="en-US" altLang="ko-KR" sz="1400" dirty="0"/>
              <a:t>, Freckles</a:t>
            </a:r>
          </a:p>
          <a:p>
            <a:r>
              <a:rPr lang="en-US" altLang="ko-KR" sz="1400" dirty="0"/>
              <a:t>Gold Toning(585nm) : Acne vulgaris </a:t>
            </a:r>
            <a:endParaRPr lang="ko-KR" altLang="en-US" sz="1400" dirty="0"/>
          </a:p>
        </p:txBody>
      </p:sp>
      <p:sp>
        <p:nvSpPr>
          <p:cNvPr id="4" name="TextBox 3"/>
          <p:cNvSpPr txBox="1"/>
          <p:nvPr/>
        </p:nvSpPr>
        <p:spPr>
          <a:xfrm>
            <a:off x="9236017" y="1735151"/>
            <a:ext cx="1384153" cy="369332"/>
          </a:xfrm>
          <a:prstGeom prst="rect">
            <a:avLst/>
          </a:prstGeom>
          <a:solidFill>
            <a:schemeClr val="bg1"/>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epidermis</a:t>
            </a:r>
            <a:endParaRPr lang="ko-KR" altLang="en-US" dirty="0" smtClean="0">
              <a:latin typeface="Calibri" panose="020F0502020204030204" pitchFamily="34" charset="0"/>
              <a:cs typeface="Calibri" panose="020F0502020204030204" pitchFamily="34" charset="0"/>
            </a:endParaRPr>
          </a:p>
        </p:txBody>
      </p:sp>
      <p:sp>
        <p:nvSpPr>
          <p:cNvPr id="5" name="TextBox 4"/>
          <p:cNvSpPr txBox="1"/>
          <p:nvPr/>
        </p:nvSpPr>
        <p:spPr>
          <a:xfrm>
            <a:off x="9307058" y="2616674"/>
            <a:ext cx="1419401" cy="369332"/>
          </a:xfrm>
          <a:prstGeom prst="rect">
            <a:avLst/>
          </a:prstGeom>
          <a:solidFill>
            <a:schemeClr val="bg1"/>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blood vessel</a:t>
            </a:r>
            <a:endParaRPr lang="ko-KR" altLang="en-US" dirty="0" smtClean="0">
              <a:latin typeface="Calibri" panose="020F0502020204030204" pitchFamily="34" charset="0"/>
              <a:cs typeface="Calibri" panose="020F0502020204030204" pitchFamily="34" charset="0"/>
            </a:endParaRPr>
          </a:p>
        </p:txBody>
      </p:sp>
      <p:sp>
        <p:nvSpPr>
          <p:cNvPr id="22" name="TextBox 21"/>
          <p:cNvSpPr txBox="1"/>
          <p:nvPr/>
        </p:nvSpPr>
        <p:spPr>
          <a:xfrm>
            <a:off x="9274731" y="3170672"/>
            <a:ext cx="1211095" cy="369332"/>
          </a:xfrm>
          <a:prstGeom prst="rect">
            <a:avLst/>
          </a:prstGeom>
          <a:solidFill>
            <a:schemeClr val="bg1"/>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fat layer</a:t>
            </a:r>
            <a:endParaRPr lang="ko-KR" altLang="en-US" dirty="0" smtClean="0">
              <a:latin typeface="Calibri" panose="020F0502020204030204" pitchFamily="34" charset="0"/>
              <a:cs typeface="Calibri" panose="020F0502020204030204" pitchFamily="34" charset="0"/>
            </a:endParaRPr>
          </a:p>
        </p:txBody>
      </p:sp>
      <p:sp>
        <p:nvSpPr>
          <p:cNvPr id="30" name="TextBox 29"/>
          <p:cNvSpPr txBox="1"/>
          <p:nvPr/>
        </p:nvSpPr>
        <p:spPr>
          <a:xfrm>
            <a:off x="9322546" y="3506922"/>
            <a:ext cx="845728" cy="646331"/>
          </a:xfrm>
          <a:prstGeom prst="rect">
            <a:avLst/>
          </a:prstGeom>
          <a:solidFill>
            <a:schemeClr val="bg1"/>
          </a:solid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muscle layer</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6984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제품자료\Finebeam Dual\003.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9913" r="20221"/>
          <a:stretch/>
        </p:blipFill>
        <p:spPr bwMode="auto">
          <a:xfrm rot="5400000">
            <a:off x="1353269" y="510059"/>
            <a:ext cx="444688" cy="2238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40229" y="1265605"/>
            <a:ext cx="542841" cy="1166858"/>
          </a:xfrm>
          <a:prstGeom prst="rect">
            <a:avLst/>
          </a:prstGeom>
          <a:noFill/>
        </p:spPr>
        <p:txBody>
          <a:bodyPr vert="wordArtVertRtl" wrap="none" rtlCol="0">
            <a:spAutoFit/>
          </a:bodyPr>
          <a:lstStyle/>
          <a:p>
            <a:r>
              <a:rPr lang="en-US" altLang="ko-KR" b="1" dirty="0">
                <a:solidFill>
                  <a:schemeClr val="tx1">
                    <a:lumMod val="50000"/>
                    <a:lumOff val="50000"/>
                  </a:schemeClr>
                </a:solidFill>
              </a:rPr>
              <a:t>DYE</a:t>
            </a:r>
            <a:endParaRPr lang="ko-KR" altLang="en-US" b="1" dirty="0">
              <a:solidFill>
                <a:schemeClr val="tx1">
                  <a:lumMod val="50000"/>
                  <a:lumOff val="50000"/>
                </a:schemeClr>
              </a:solidFill>
            </a:endParaRPr>
          </a:p>
        </p:txBody>
      </p:sp>
      <p:sp>
        <p:nvSpPr>
          <p:cNvPr id="5" name="TextBox 4"/>
          <p:cNvSpPr txBox="1"/>
          <p:nvPr/>
        </p:nvSpPr>
        <p:spPr>
          <a:xfrm>
            <a:off x="488731" y="1037586"/>
            <a:ext cx="3233578" cy="369332"/>
          </a:xfrm>
          <a:prstGeom prst="rect">
            <a:avLst/>
          </a:prstGeom>
          <a:noFill/>
        </p:spPr>
        <p:txBody>
          <a:bodyPr wrap="none" rtlCol="0">
            <a:spAutoFit/>
          </a:bodyPr>
          <a:lstStyle/>
          <a:p>
            <a:r>
              <a:rPr lang="en-US" altLang="ko-KR" b="1" dirty="0"/>
              <a:t>650nm </a:t>
            </a:r>
            <a:r>
              <a:rPr lang="en-US" altLang="ko-KR" b="1" dirty="0" smtClean="0"/>
              <a:t>RUBY  </a:t>
            </a:r>
            <a:r>
              <a:rPr lang="en-US" altLang="ko-KR" sz="1400" dirty="0"/>
              <a:t>QSW 1064 : </a:t>
            </a:r>
            <a:r>
              <a:rPr lang="en-US" altLang="ko-KR" sz="1400" dirty="0" smtClean="0"/>
              <a:t>3mm</a:t>
            </a:r>
            <a:endParaRPr lang="ko-KR" altLang="en-US" sz="1400" dirty="0"/>
          </a:p>
        </p:txBody>
      </p:sp>
      <p:sp>
        <p:nvSpPr>
          <p:cNvPr id="6" name="TextBox 5"/>
          <p:cNvSpPr txBox="1"/>
          <p:nvPr/>
        </p:nvSpPr>
        <p:spPr>
          <a:xfrm>
            <a:off x="488731" y="1932362"/>
            <a:ext cx="3270447" cy="369332"/>
          </a:xfrm>
          <a:prstGeom prst="rect">
            <a:avLst/>
          </a:prstGeom>
          <a:noFill/>
        </p:spPr>
        <p:txBody>
          <a:bodyPr wrap="none" rtlCol="0">
            <a:spAutoFit/>
          </a:bodyPr>
          <a:lstStyle/>
          <a:p>
            <a:r>
              <a:rPr lang="en-US" altLang="ko-KR" b="1" dirty="0" smtClean="0"/>
              <a:t>595nm GOLD  </a:t>
            </a:r>
            <a:r>
              <a:rPr lang="en-US" altLang="ko-KR" sz="1400" dirty="0"/>
              <a:t>QSW 1064 : </a:t>
            </a:r>
            <a:r>
              <a:rPr lang="en-US" altLang="ko-KR" sz="1400" dirty="0" smtClean="0"/>
              <a:t>5mm</a:t>
            </a:r>
            <a:endParaRPr lang="ko-KR" altLang="en-US" sz="1400" dirty="0"/>
          </a:p>
        </p:txBody>
      </p:sp>
      <p:cxnSp>
        <p:nvCxnSpPr>
          <p:cNvPr id="9" name="직선 연결선 8"/>
          <p:cNvCxnSpPr/>
          <p:nvPr/>
        </p:nvCxnSpPr>
        <p:spPr>
          <a:xfrm>
            <a:off x="2704444" y="1552402"/>
            <a:ext cx="198963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a:off x="2704444" y="1709045"/>
            <a:ext cx="198963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타원 10"/>
          <p:cNvSpPr/>
          <p:nvPr/>
        </p:nvSpPr>
        <p:spPr>
          <a:xfrm>
            <a:off x="3241696" y="1552402"/>
            <a:ext cx="153720" cy="15372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연결선 11"/>
          <p:cNvCxnSpPr/>
          <p:nvPr/>
        </p:nvCxnSpPr>
        <p:spPr>
          <a:xfrm>
            <a:off x="2704444" y="2406283"/>
            <a:ext cx="198963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2704444" y="2562926"/>
            <a:ext cx="198963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3241696" y="2406283"/>
            <a:ext cx="153720" cy="153720"/>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그림 14"/>
          <p:cNvPicPr>
            <a:picLocks noChangeAspect="1"/>
          </p:cNvPicPr>
          <p:nvPr/>
        </p:nvPicPr>
        <p:blipFill>
          <a:blip r:embed="rId3"/>
          <a:stretch>
            <a:fillRect/>
          </a:stretch>
        </p:blipFill>
        <p:spPr>
          <a:xfrm>
            <a:off x="488731" y="2246332"/>
            <a:ext cx="2237426" cy="445047"/>
          </a:xfrm>
          <a:prstGeom prst="rect">
            <a:avLst/>
          </a:prstGeom>
        </p:spPr>
      </p:pic>
      <p:sp>
        <p:nvSpPr>
          <p:cNvPr id="16" name="직사각형 15"/>
          <p:cNvSpPr/>
          <p:nvPr/>
        </p:nvSpPr>
        <p:spPr>
          <a:xfrm>
            <a:off x="163938" y="2951726"/>
            <a:ext cx="10422364" cy="2585323"/>
          </a:xfrm>
          <a:prstGeom prst="rect">
            <a:avLst/>
          </a:prstGeom>
        </p:spPr>
        <p:txBody>
          <a:bodyPr wrap="square">
            <a:spAutoFit/>
          </a:bodyPr>
          <a:lstStyle/>
          <a:p>
            <a:r>
              <a:rPr lang="en-US" altLang="ko-KR" dirty="0" smtClean="0"/>
              <a:t>Dye 650nm, 595nm </a:t>
            </a:r>
            <a:r>
              <a:rPr lang="en-US" altLang="ko-KR" dirty="0"/>
              <a:t>: </a:t>
            </a:r>
            <a:r>
              <a:rPr lang="en-US" altLang="ko-KR" dirty="0" smtClean="0"/>
              <a:t>the beam quality</a:t>
            </a:r>
            <a:r>
              <a:rPr lang="ko-KR" altLang="en-US" dirty="0"/>
              <a:t> </a:t>
            </a:r>
            <a:r>
              <a:rPr lang="en-US" altLang="ko-KR" dirty="0" smtClean="0"/>
              <a:t>is not good, the beam shape is like oval not the round. </a:t>
            </a:r>
            <a:r>
              <a:rPr lang="en-US" altLang="ko-KR" dirty="0"/>
              <a:t>A</a:t>
            </a:r>
            <a:r>
              <a:rPr lang="en-US" altLang="ko-KR" dirty="0" smtClean="0"/>
              <a:t>nd the </a:t>
            </a:r>
            <a:r>
              <a:rPr lang="en-US" altLang="ko-KR" dirty="0" smtClean="0">
                <a:solidFill>
                  <a:srgbClr val="0000FF"/>
                </a:solidFill>
              </a:rPr>
              <a:t>energy efficiency is so low as around 30 to 40%, </a:t>
            </a:r>
            <a:r>
              <a:rPr lang="en-US" altLang="ko-KR" dirty="0" smtClean="0"/>
              <a:t>so it isn’t enough to penetrate up to dermis. </a:t>
            </a:r>
          </a:p>
          <a:p>
            <a:r>
              <a:rPr lang="en-US" altLang="ko-KR" dirty="0" smtClean="0"/>
              <a:t>Ex) Apply 100mJ emit </a:t>
            </a:r>
            <a:r>
              <a:rPr lang="en-US" altLang="ko-KR" dirty="0"/>
              <a:t>30 ~ 40mJ </a:t>
            </a:r>
            <a:endParaRPr lang="en-US" altLang="ko-KR" dirty="0" smtClean="0"/>
          </a:p>
          <a:p>
            <a:endParaRPr lang="en-US" altLang="ko-KR" dirty="0" smtClean="0"/>
          </a:p>
          <a:p>
            <a:r>
              <a:rPr lang="en-US" altLang="ko-KR" dirty="0" smtClean="0"/>
              <a:t>595nm: vascular </a:t>
            </a:r>
            <a:r>
              <a:rPr lang="en-US" altLang="ko-KR" dirty="0" err="1" smtClean="0"/>
              <a:t>melasma</a:t>
            </a:r>
            <a:r>
              <a:rPr lang="en-US" altLang="ko-KR" dirty="0" smtClean="0"/>
              <a:t>,            </a:t>
            </a:r>
          </a:p>
          <a:p>
            <a:r>
              <a:rPr lang="en-US" altLang="ko-KR" dirty="0"/>
              <a:t> </a:t>
            </a:r>
            <a:r>
              <a:rPr lang="en-US" altLang="ko-KR" dirty="0" smtClean="0"/>
              <a:t>         purple, sky blue tattoo</a:t>
            </a:r>
          </a:p>
          <a:p>
            <a:r>
              <a:rPr lang="en-US" altLang="ko-KR" dirty="0" smtClean="0"/>
              <a:t>650nm: rosacea, fine blood vessel, </a:t>
            </a:r>
          </a:p>
          <a:p>
            <a:r>
              <a:rPr lang="en-US" altLang="ko-KR" dirty="0"/>
              <a:t> </a:t>
            </a:r>
            <a:r>
              <a:rPr lang="en-US" altLang="ko-KR" dirty="0" smtClean="0"/>
              <a:t>          green tattoo</a:t>
            </a:r>
          </a:p>
        </p:txBody>
      </p:sp>
      <p:sp>
        <p:nvSpPr>
          <p:cNvPr id="17" name="TextBox 16"/>
          <p:cNvSpPr txBox="1"/>
          <p:nvPr/>
        </p:nvSpPr>
        <p:spPr>
          <a:xfrm>
            <a:off x="0" y="82951"/>
            <a:ext cx="10518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Energy efficiency  of Dye laser </a:t>
            </a:r>
            <a:endParaRPr lang="ko-KR" altLang="en-US" b="1" dirty="0">
              <a:latin typeface="Calibri" panose="020F0502020204030204" pitchFamily="34" charset="0"/>
              <a:cs typeface="Calibri" panose="020F0502020204030204" pitchFamily="34" charset="0"/>
            </a:endParaRPr>
          </a:p>
        </p:txBody>
      </p:sp>
      <p:sp>
        <p:nvSpPr>
          <p:cNvPr id="18" name="직사각형 17"/>
          <p:cNvSpPr/>
          <p:nvPr/>
        </p:nvSpPr>
        <p:spPr>
          <a:xfrm>
            <a:off x="8825850" y="5713838"/>
            <a:ext cx="973280" cy="369332"/>
          </a:xfrm>
          <a:prstGeom prst="rect">
            <a:avLst/>
          </a:prstGeom>
        </p:spPr>
        <p:txBody>
          <a:bodyPr wrap="none">
            <a:spAutoFit/>
          </a:bodyPr>
          <a:lstStyle/>
          <a:p>
            <a:r>
              <a:rPr lang="en-US" altLang="ko-KR" dirty="0"/>
              <a:t>rosacea</a:t>
            </a:r>
          </a:p>
        </p:txBody>
      </p:sp>
      <p:pic>
        <p:nvPicPr>
          <p:cNvPr id="19" name="그림 18"/>
          <p:cNvPicPr>
            <a:picLocks noChangeAspect="1"/>
          </p:cNvPicPr>
          <p:nvPr/>
        </p:nvPicPr>
        <p:blipFill>
          <a:blip r:embed="rId4"/>
          <a:stretch>
            <a:fillRect/>
          </a:stretch>
        </p:blipFill>
        <p:spPr>
          <a:xfrm>
            <a:off x="7994203" y="3921164"/>
            <a:ext cx="2524125" cy="1809750"/>
          </a:xfrm>
          <a:prstGeom prst="rect">
            <a:avLst/>
          </a:prstGeom>
        </p:spPr>
      </p:pic>
      <p:pic>
        <p:nvPicPr>
          <p:cNvPr id="20" name="그림 19"/>
          <p:cNvPicPr>
            <a:picLocks noChangeAspect="1"/>
          </p:cNvPicPr>
          <p:nvPr/>
        </p:nvPicPr>
        <p:blipFill>
          <a:blip r:embed="rId5"/>
          <a:stretch>
            <a:fillRect/>
          </a:stretch>
        </p:blipFill>
        <p:spPr>
          <a:xfrm>
            <a:off x="5105203" y="3692564"/>
            <a:ext cx="2019300" cy="2266950"/>
          </a:xfrm>
          <a:prstGeom prst="rect">
            <a:avLst/>
          </a:prstGeom>
        </p:spPr>
      </p:pic>
      <p:sp>
        <p:nvSpPr>
          <p:cNvPr id="21" name="TextBox 20"/>
          <p:cNvSpPr txBox="1"/>
          <p:nvPr/>
        </p:nvSpPr>
        <p:spPr>
          <a:xfrm>
            <a:off x="5176886" y="5943542"/>
            <a:ext cx="1875934"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Vascular </a:t>
            </a:r>
            <a:r>
              <a:rPr lang="en-US" altLang="ko-KR" dirty="0" err="1" smtClean="0">
                <a:latin typeface="Calibri" panose="020F0502020204030204" pitchFamily="34" charset="0"/>
                <a:cs typeface="Calibri" panose="020F0502020204030204" pitchFamily="34" charset="0"/>
              </a:rPr>
              <a:t>melasma</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52856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915"/>
            <a:ext cx="3148553"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- 2 chamber laser </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276735" y="444554"/>
            <a:ext cx="9740341" cy="923330"/>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1 ROD and 1 Lamp in the each chambers – 2 chamber laser(</a:t>
            </a:r>
            <a:r>
              <a:rPr lang="en-US" altLang="ko-KR" dirty="0" err="1" smtClean="0">
                <a:latin typeface="Calibri" panose="020F0502020204030204" pitchFamily="34" charset="0"/>
                <a:cs typeface="Calibri" panose="020F0502020204030204" pitchFamily="34" charset="0"/>
              </a:rPr>
              <a:t>Finebeam</a:t>
            </a:r>
            <a:r>
              <a:rPr lang="en-US" altLang="ko-KR" dirty="0" smtClean="0">
                <a:latin typeface="Calibri" panose="020F0502020204030204" pitchFamily="34" charset="0"/>
                <a:cs typeface="Calibri" panose="020F0502020204030204" pitchFamily="34" charset="0"/>
              </a:rPr>
              <a:t>)</a:t>
            </a:r>
          </a:p>
          <a:p>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                                                                          2 flash lamps -&gt; economical </a:t>
            </a:r>
          </a:p>
          <a:p>
            <a:r>
              <a:rPr lang="en-US" altLang="ko-KR" dirty="0" smtClean="0">
                <a:solidFill>
                  <a:srgbClr val="0000FF"/>
                </a:solidFill>
                <a:latin typeface="Calibri" panose="020F0502020204030204" pitchFamily="34" charset="0"/>
                <a:cs typeface="Calibri" panose="020F0502020204030204" pitchFamily="34" charset="0"/>
              </a:rPr>
              <a:t>The new version for the maximize the beam performance having high cost effective </a:t>
            </a:r>
          </a:p>
        </p:txBody>
      </p:sp>
      <p:pic>
        <p:nvPicPr>
          <p:cNvPr id="5" name="그림 4"/>
          <p:cNvPicPr>
            <a:picLocks noChangeAspect="1"/>
          </p:cNvPicPr>
          <p:nvPr/>
        </p:nvPicPr>
        <p:blipFill rotWithShape="1">
          <a:blip r:embed="rId2"/>
          <a:srcRect t="5039" b="11300"/>
          <a:stretch/>
        </p:blipFill>
        <p:spPr>
          <a:xfrm>
            <a:off x="2901001" y="4607635"/>
            <a:ext cx="5016171" cy="1989056"/>
          </a:xfrm>
          <a:prstGeom prst="rect">
            <a:avLst/>
          </a:prstGeom>
        </p:spPr>
      </p:pic>
      <p:pic>
        <p:nvPicPr>
          <p:cNvPr id="6" name="그림 5"/>
          <p:cNvPicPr>
            <a:picLocks noChangeAspect="1"/>
          </p:cNvPicPr>
          <p:nvPr/>
        </p:nvPicPr>
        <p:blipFill>
          <a:blip r:embed="rId3"/>
          <a:stretch>
            <a:fillRect/>
          </a:stretch>
        </p:blipFill>
        <p:spPr>
          <a:xfrm>
            <a:off x="2901001" y="1367884"/>
            <a:ext cx="4976855" cy="1915408"/>
          </a:xfrm>
          <a:prstGeom prst="rect">
            <a:avLst/>
          </a:prstGeom>
        </p:spPr>
      </p:pic>
      <p:sp>
        <p:nvSpPr>
          <p:cNvPr id="7" name="직사각형 6"/>
          <p:cNvSpPr/>
          <p:nvPr/>
        </p:nvSpPr>
        <p:spPr>
          <a:xfrm>
            <a:off x="276734" y="3552562"/>
            <a:ext cx="11899769" cy="923330"/>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1ROD </a:t>
            </a:r>
            <a:r>
              <a:rPr lang="en-US" altLang="ko-KR" dirty="0">
                <a:latin typeface="Calibri" panose="020F0502020204030204" pitchFamily="34" charset="0"/>
                <a:cs typeface="Calibri" panose="020F0502020204030204" pitchFamily="34" charset="0"/>
              </a:rPr>
              <a:t>and 2 Lamps in the each chambers – 2chamber laser(</a:t>
            </a:r>
            <a:r>
              <a:rPr lang="en-US" altLang="ko-KR" dirty="0" err="1">
                <a:latin typeface="Calibri" panose="020F0502020204030204" pitchFamily="34" charset="0"/>
                <a:cs typeface="Calibri" panose="020F0502020204030204" pitchFamily="34" charset="0"/>
              </a:rPr>
              <a:t>Lutronic</a:t>
            </a:r>
            <a:r>
              <a:rPr lang="en-US" altLang="ko-KR" dirty="0">
                <a:latin typeface="Calibri" panose="020F0502020204030204" pitchFamily="34" charset="0"/>
                <a:cs typeface="Calibri" panose="020F0502020204030204" pitchFamily="34" charset="0"/>
              </a:rPr>
              <a:t> – Spectra) </a:t>
            </a:r>
          </a:p>
          <a:p>
            <a:r>
              <a:rPr lang="en-US" altLang="ko-KR" dirty="0">
                <a:latin typeface="Calibri" panose="020F0502020204030204" pitchFamily="34" charset="0"/>
                <a:cs typeface="Calibri" panose="020F0502020204030204" pitchFamily="34" charset="0"/>
              </a:rPr>
              <a:t>                                                                            </a:t>
            </a:r>
            <a:r>
              <a:rPr lang="en-US" altLang="ko-KR" dirty="0">
                <a:solidFill>
                  <a:schemeClr val="accent1">
                    <a:lumMod val="75000"/>
                  </a:schemeClr>
                </a:solidFill>
                <a:latin typeface="Calibri" panose="020F0502020204030204" pitchFamily="34" charset="0"/>
                <a:cs typeface="Calibri" panose="020F0502020204030204" pitchFamily="34" charset="0"/>
              </a:rPr>
              <a:t>4 flash lamps -&gt; high maintenance </a:t>
            </a:r>
            <a:r>
              <a:rPr lang="en-US" altLang="ko-KR" dirty="0" smtClean="0">
                <a:solidFill>
                  <a:schemeClr val="accent1">
                    <a:lumMod val="75000"/>
                  </a:schemeClr>
                </a:solidFill>
                <a:latin typeface="Calibri" panose="020F0502020204030204" pitchFamily="34" charset="0"/>
                <a:cs typeface="Calibri" panose="020F0502020204030204" pitchFamily="34" charset="0"/>
              </a:rPr>
              <a:t>cost</a:t>
            </a:r>
          </a:p>
          <a:p>
            <a:r>
              <a:rPr lang="en-US" altLang="ko-KR" dirty="0" smtClean="0">
                <a:solidFill>
                  <a:schemeClr val="accent1">
                    <a:lumMod val="75000"/>
                  </a:schemeClr>
                </a:solidFill>
                <a:latin typeface="Calibri" panose="020F0502020204030204" pitchFamily="34" charset="0"/>
                <a:cs typeface="Calibri" panose="020F0502020204030204" pitchFamily="34" charset="0"/>
              </a:rPr>
              <a:t>The first generation of two chamber type, less cost effective </a:t>
            </a:r>
            <a:endParaRPr lang="en-US" altLang="ko-KR" dirty="0">
              <a:solidFill>
                <a:schemeClr val="accent1">
                  <a:lumMod val="75000"/>
                </a:schemeClr>
              </a:solidFill>
              <a:latin typeface="Calibri" panose="020F0502020204030204" pitchFamily="34" charset="0"/>
              <a:cs typeface="Calibri" panose="020F0502020204030204" pitchFamily="34" charset="0"/>
            </a:endParaRPr>
          </a:p>
        </p:txBody>
      </p:sp>
      <p:sp>
        <p:nvSpPr>
          <p:cNvPr id="8" name="직사각형 7"/>
          <p:cNvSpPr/>
          <p:nvPr/>
        </p:nvSpPr>
        <p:spPr>
          <a:xfrm>
            <a:off x="276734" y="3051487"/>
            <a:ext cx="11827281" cy="369332"/>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2 ROD and 2 Lamps in the one chamber – 1 chamber laser (AMT - Lucas, </a:t>
            </a:r>
            <a:r>
              <a:rPr lang="en-US" altLang="ko-KR" dirty="0" err="1">
                <a:latin typeface="Calibri" panose="020F0502020204030204" pitchFamily="34" charset="0"/>
                <a:cs typeface="Calibri" panose="020F0502020204030204" pitchFamily="34" charset="0"/>
              </a:rPr>
              <a:t>Ilooda</a:t>
            </a:r>
            <a:r>
              <a:rPr lang="en-US" altLang="ko-KR" dirty="0">
                <a:latin typeface="Calibri" panose="020F0502020204030204" pitchFamily="34" charset="0"/>
                <a:cs typeface="Calibri" panose="020F0502020204030204" pitchFamily="34" charset="0"/>
              </a:rPr>
              <a:t> - </a:t>
            </a:r>
            <a:r>
              <a:rPr lang="en-US" altLang="ko-KR" dirty="0" err="1">
                <a:latin typeface="Calibri" panose="020F0502020204030204" pitchFamily="34" charset="0"/>
                <a:cs typeface="Calibri" panose="020F0502020204030204" pitchFamily="34" charset="0"/>
              </a:rPr>
              <a:t>Curas</a:t>
            </a:r>
            <a:r>
              <a:rPr lang="en-US" altLang="ko-KR" dirty="0">
                <a:latin typeface="Calibri" panose="020F0502020204030204" pitchFamily="34" charset="0"/>
                <a:cs typeface="Calibri" panose="020F0502020204030204" pitchFamily="34" charset="0"/>
              </a:rPr>
              <a:t>, </a:t>
            </a:r>
            <a:r>
              <a:rPr lang="en-US" altLang="ko-KR" dirty="0" err="1">
                <a:latin typeface="Calibri" panose="020F0502020204030204" pitchFamily="34" charset="0"/>
                <a:cs typeface="Calibri" panose="020F0502020204030204" pitchFamily="34" charset="0"/>
              </a:rPr>
              <a:t>Jeysis</a:t>
            </a:r>
            <a:r>
              <a:rPr lang="en-US" altLang="ko-KR" dirty="0">
                <a:latin typeface="Calibri" panose="020F0502020204030204" pitchFamily="34" charset="0"/>
                <a:cs typeface="Calibri" panose="020F0502020204030204" pitchFamily="34" charset="0"/>
              </a:rPr>
              <a:t> - </a:t>
            </a:r>
            <a:r>
              <a:rPr lang="en-US" altLang="ko-KR" dirty="0" err="1">
                <a:latin typeface="Calibri" panose="020F0502020204030204" pitchFamily="34" charset="0"/>
                <a:cs typeface="Calibri" panose="020F0502020204030204" pitchFamily="34" charset="0"/>
              </a:rPr>
              <a:t>Tribeam</a:t>
            </a:r>
            <a:r>
              <a:rPr lang="en-US" altLang="ko-KR" dirty="0">
                <a:latin typeface="Calibri" panose="020F0502020204030204" pitchFamily="34" charset="0"/>
                <a:cs typeface="Calibri" panose="020F0502020204030204" pitchFamily="34" charset="0"/>
              </a:rPr>
              <a:t>, </a:t>
            </a:r>
            <a:r>
              <a:rPr lang="en-US" altLang="ko-KR" dirty="0" err="1">
                <a:latin typeface="Calibri" panose="020F0502020204030204" pitchFamily="34" charset="0"/>
                <a:cs typeface="Calibri" panose="020F0502020204030204" pitchFamily="34" charset="0"/>
              </a:rPr>
              <a:t>Wontech</a:t>
            </a:r>
            <a:r>
              <a:rPr lang="en-US" altLang="ko-KR" dirty="0">
                <a:latin typeface="Calibri" panose="020F0502020204030204" pitchFamily="34" charset="0"/>
                <a:cs typeface="Calibri" panose="020F0502020204030204" pitchFamily="34" charset="0"/>
              </a:rPr>
              <a:t> - </a:t>
            </a:r>
            <a:r>
              <a:rPr lang="en-US" altLang="ko-KR" dirty="0" err="1">
                <a:latin typeface="Calibri" panose="020F0502020204030204" pitchFamily="34" charset="0"/>
                <a:cs typeface="Calibri" panose="020F0502020204030204" pitchFamily="34" charset="0"/>
              </a:rPr>
              <a:t>Pastelle</a:t>
            </a:r>
            <a:r>
              <a:rPr lang="en-US" altLang="ko-KR"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4288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951"/>
            <a:ext cx="3148553"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Lutronic</a:t>
            </a:r>
            <a:r>
              <a:rPr lang="en-US" altLang="ko-KR" b="1" dirty="0" smtClean="0">
                <a:latin typeface="Calibri" panose="020F0502020204030204" pitchFamily="34" charset="0"/>
                <a:cs typeface="Calibri" panose="020F0502020204030204" pitchFamily="34" charset="0"/>
              </a:rPr>
              <a:t> Spectra – 2chamber</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3978113" y="2384981"/>
            <a:ext cx="5269584"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Weak point – high maintenance cost </a:t>
            </a:r>
            <a:endParaRPr lang="ko-KR" altLang="en-US" dirty="0" smtClean="0">
              <a:latin typeface="Calibri" panose="020F0502020204030204" pitchFamily="34" charset="0"/>
              <a:cs typeface="Calibri" panose="020F0502020204030204" pitchFamily="34" charset="0"/>
            </a:endParaRPr>
          </a:p>
        </p:txBody>
      </p:sp>
      <p:sp>
        <p:nvSpPr>
          <p:cNvPr id="6" name="아래쪽 화살표 5"/>
          <p:cNvSpPr/>
          <p:nvPr/>
        </p:nvSpPr>
        <p:spPr>
          <a:xfrm>
            <a:off x="5297865" y="2950589"/>
            <a:ext cx="754145" cy="518475"/>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6259398" y="2950589"/>
            <a:ext cx="1073683" cy="369332"/>
          </a:xfrm>
          <a:prstGeom prst="rect">
            <a:avLst/>
          </a:prstGeom>
          <a:solidFill>
            <a:srgbClr val="FFFF00"/>
          </a:solidFill>
        </p:spPr>
        <p:txBody>
          <a:bodyPr wrap="square" rtlCol="0">
            <a:spAutoFit/>
          </a:bodyPr>
          <a:lstStyle/>
          <a:p>
            <a:r>
              <a:rPr lang="en-US" altLang="ko-KR" dirty="0" smtClean="0">
                <a:latin typeface="Calibri" panose="020F0502020204030204" pitchFamily="34" charset="0"/>
                <a:cs typeface="Calibri" panose="020F0502020204030204" pitchFamily="34" charset="0"/>
              </a:rPr>
              <a:t>Upgrade</a:t>
            </a:r>
            <a:endParaRPr lang="ko-KR" altLang="en-US" dirty="0" smtClean="0">
              <a:latin typeface="Calibri" panose="020F0502020204030204" pitchFamily="34" charset="0"/>
              <a:cs typeface="Calibri" panose="020F0502020204030204" pitchFamily="34" charset="0"/>
            </a:endParaRPr>
          </a:p>
        </p:txBody>
      </p:sp>
      <p:sp>
        <p:nvSpPr>
          <p:cNvPr id="10" name="TextBox 9"/>
          <p:cNvSpPr txBox="1"/>
          <p:nvPr/>
        </p:nvSpPr>
        <p:spPr>
          <a:xfrm>
            <a:off x="3978113" y="4600280"/>
            <a:ext cx="3855561" cy="461665"/>
          </a:xfrm>
          <a:prstGeom prst="rect">
            <a:avLst/>
          </a:prstGeom>
          <a:noFill/>
        </p:spPr>
        <p:txBody>
          <a:bodyPr wrap="square" rtlCol="0">
            <a:spAutoFit/>
          </a:bodyPr>
          <a:lstStyle/>
          <a:p>
            <a:pPr algn="ctr"/>
            <a:r>
              <a:rPr lang="en-US" altLang="ko-KR" sz="2400"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has high cost effectiveness. </a:t>
            </a:r>
          </a:p>
        </p:txBody>
      </p:sp>
      <p:grpSp>
        <p:nvGrpSpPr>
          <p:cNvPr id="16" name="그룹 15"/>
          <p:cNvGrpSpPr/>
          <p:nvPr/>
        </p:nvGrpSpPr>
        <p:grpSpPr>
          <a:xfrm>
            <a:off x="1781666" y="3616519"/>
            <a:ext cx="5684364" cy="646331"/>
            <a:chOff x="1781666" y="3616519"/>
            <a:chExt cx="5684364" cy="646331"/>
          </a:xfrm>
        </p:grpSpPr>
        <p:sp>
          <p:nvSpPr>
            <p:cNvPr id="8" name="TextBox 7"/>
            <p:cNvSpPr txBox="1"/>
            <p:nvPr/>
          </p:nvSpPr>
          <p:spPr>
            <a:xfrm>
              <a:off x="3978113" y="3616519"/>
              <a:ext cx="1319752" cy="646331"/>
            </a:xfrm>
            <a:prstGeom prst="rect">
              <a:avLst/>
            </a:prstGeom>
            <a:solidFill>
              <a:schemeClr val="accent1">
                <a:lumMod val="60000"/>
                <a:lumOff val="40000"/>
              </a:schemeClr>
            </a:solid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1 ROD </a:t>
              </a:r>
            </a:p>
            <a:p>
              <a:pPr algn="ctr"/>
              <a:r>
                <a:rPr lang="en-US" altLang="ko-KR" dirty="0" smtClean="0">
                  <a:latin typeface="Calibri" panose="020F0502020204030204" pitchFamily="34" charset="0"/>
                  <a:cs typeface="Calibri" panose="020F0502020204030204" pitchFamily="34" charset="0"/>
                </a:rPr>
                <a:t>1 LAMP </a:t>
              </a:r>
              <a:endParaRPr lang="ko-KR" altLang="en-US" dirty="0" smtClean="0">
                <a:latin typeface="Calibri" panose="020F0502020204030204" pitchFamily="34" charset="0"/>
                <a:cs typeface="Calibri" panose="020F0502020204030204" pitchFamily="34" charset="0"/>
              </a:endParaRPr>
            </a:p>
          </p:txBody>
        </p:sp>
        <p:sp>
          <p:nvSpPr>
            <p:cNvPr id="9" name="TextBox 8"/>
            <p:cNvSpPr txBox="1"/>
            <p:nvPr/>
          </p:nvSpPr>
          <p:spPr>
            <a:xfrm>
              <a:off x="6146278" y="3616519"/>
              <a:ext cx="1319752" cy="646331"/>
            </a:xfrm>
            <a:prstGeom prst="rect">
              <a:avLst/>
            </a:prstGeom>
            <a:solidFill>
              <a:schemeClr val="accent1">
                <a:lumMod val="60000"/>
                <a:lumOff val="40000"/>
              </a:schemeClr>
            </a:solid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1 ROD </a:t>
              </a:r>
            </a:p>
            <a:p>
              <a:pPr algn="ctr"/>
              <a:r>
                <a:rPr lang="en-US" altLang="ko-KR" dirty="0">
                  <a:latin typeface="Calibri" panose="020F0502020204030204" pitchFamily="34" charset="0"/>
                  <a:cs typeface="Calibri" panose="020F0502020204030204" pitchFamily="34" charset="0"/>
                </a:rPr>
                <a:t>1</a:t>
              </a:r>
              <a:r>
                <a:rPr lang="en-US" altLang="ko-KR" dirty="0" smtClean="0">
                  <a:latin typeface="Calibri" panose="020F0502020204030204" pitchFamily="34" charset="0"/>
                  <a:cs typeface="Calibri" panose="020F0502020204030204" pitchFamily="34" charset="0"/>
                </a:rPr>
                <a:t> LAMP </a:t>
              </a:r>
              <a:endParaRPr lang="ko-KR" altLang="en-US" dirty="0" smtClean="0">
                <a:latin typeface="Calibri" panose="020F0502020204030204" pitchFamily="34" charset="0"/>
                <a:cs typeface="Calibri" panose="020F0502020204030204" pitchFamily="34" charset="0"/>
              </a:endParaRPr>
            </a:p>
          </p:txBody>
        </p:sp>
        <p:sp>
          <p:nvSpPr>
            <p:cNvPr id="12" name="TextBox 11"/>
            <p:cNvSpPr txBox="1"/>
            <p:nvPr/>
          </p:nvSpPr>
          <p:spPr>
            <a:xfrm>
              <a:off x="1781666" y="3616519"/>
              <a:ext cx="1366887" cy="646331"/>
            </a:xfrm>
            <a:prstGeom prst="rect">
              <a:avLst/>
            </a:prstGeom>
            <a:noFill/>
          </p:spPr>
          <p:txBody>
            <a:bodyPr wrap="square" rtlCol="0">
              <a:spAutoFit/>
            </a:bodyPr>
            <a:lstStyle/>
            <a:p>
              <a:pPr algn="ctr"/>
              <a:r>
                <a:rPr lang="en-US" altLang="ko-KR" b="1" dirty="0" smtClean="0">
                  <a:solidFill>
                    <a:srgbClr val="0000FF"/>
                  </a:solidFill>
                  <a:latin typeface="Calibri" panose="020F0502020204030204" pitchFamily="34" charset="0"/>
                  <a:cs typeface="Calibri" panose="020F0502020204030204" pitchFamily="34" charset="0"/>
                </a:rPr>
                <a:t>SNJ</a:t>
              </a:r>
            </a:p>
            <a:p>
              <a:pPr algn="ctr"/>
              <a:r>
                <a:rPr lang="en-US" altLang="ko-KR" b="1" dirty="0" err="1" smtClean="0">
                  <a:solidFill>
                    <a:srgbClr val="0000FF"/>
                  </a:solidFill>
                  <a:latin typeface="Calibri" panose="020F0502020204030204" pitchFamily="34" charset="0"/>
                  <a:cs typeface="Calibri" panose="020F0502020204030204" pitchFamily="34" charset="0"/>
                </a:rPr>
                <a:t>Finebeam</a:t>
              </a:r>
              <a:endParaRPr lang="ko-KR" altLang="en-US" b="1" dirty="0" smtClean="0">
                <a:solidFill>
                  <a:srgbClr val="0000FF"/>
                </a:solidFill>
                <a:latin typeface="Calibri" panose="020F0502020204030204" pitchFamily="34" charset="0"/>
                <a:cs typeface="Calibri" panose="020F0502020204030204" pitchFamily="34" charset="0"/>
              </a:endParaRPr>
            </a:p>
          </p:txBody>
        </p:sp>
      </p:grpSp>
      <p:grpSp>
        <p:nvGrpSpPr>
          <p:cNvPr id="15" name="그룹 14"/>
          <p:cNvGrpSpPr/>
          <p:nvPr/>
        </p:nvGrpSpPr>
        <p:grpSpPr>
          <a:xfrm>
            <a:off x="1781666" y="1190804"/>
            <a:ext cx="5590096" cy="1095790"/>
            <a:chOff x="1781666" y="1190804"/>
            <a:chExt cx="5590096" cy="1095790"/>
          </a:xfrm>
        </p:grpSpPr>
        <p:sp>
          <p:nvSpPr>
            <p:cNvPr id="3" name="TextBox 2"/>
            <p:cNvSpPr txBox="1"/>
            <p:nvPr/>
          </p:nvSpPr>
          <p:spPr>
            <a:xfrm>
              <a:off x="3978113" y="1640263"/>
              <a:ext cx="1319752" cy="646331"/>
            </a:xfrm>
            <a:prstGeom prst="rect">
              <a:avLst/>
            </a:prstGeom>
            <a:solidFill>
              <a:schemeClr val="accent1">
                <a:lumMod val="60000"/>
                <a:lumOff val="40000"/>
              </a:schemeClr>
            </a:solid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1 ROD </a:t>
              </a:r>
            </a:p>
            <a:p>
              <a:pPr algn="ctr"/>
              <a:r>
                <a:rPr lang="en-US" altLang="ko-KR" dirty="0" smtClean="0">
                  <a:latin typeface="Calibri" panose="020F0502020204030204" pitchFamily="34" charset="0"/>
                  <a:cs typeface="Calibri" panose="020F0502020204030204" pitchFamily="34" charset="0"/>
                </a:rPr>
                <a:t>2 LAMP </a:t>
              </a:r>
              <a:endParaRPr lang="ko-KR" altLang="en-US" dirty="0" smtClean="0">
                <a:latin typeface="Calibri" panose="020F0502020204030204" pitchFamily="34" charset="0"/>
                <a:cs typeface="Calibri" panose="020F0502020204030204" pitchFamily="34" charset="0"/>
              </a:endParaRPr>
            </a:p>
          </p:txBody>
        </p:sp>
        <p:sp>
          <p:nvSpPr>
            <p:cNvPr id="4" name="TextBox 3"/>
            <p:cNvSpPr txBox="1"/>
            <p:nvPr/>
          </p:nvSpPr>
          <p:spPr>
            <a:xfrm>
              <a:off x="6052010" y="1640263"/>
              <a:ext cx="1319752" cy="646331"/>
            </a:xfrm>
            <a:prstGeom prst="rect">
              <a:avLst/>
            </a:prstGeom>
            <a:solidFill>
              <a:schemeClr val="accent1">
                <a:lumMod val="60000"/>
                <a:lumOff val="40000"/>
              </a:schemeClr>
            </a:solidFill>
          </p:spPr>
          <p:txBody>
            <a:bodyPr wrap="square" rtlCol="0">
              <a:spAutoFit/>
            </a:bodyPr>
            <a:lstStyle/>
            <a:p>
              <a:pPr algn="ctr"/>
              <a:r>
                <a:rPr lang="en-US" altLang="ko-KR" dirty="0" smtClean="0">
                  <a:latin typeface="Calibri" panose="020F0502020204030204" pitchFamily="34" charset="0"/>
                  <a:cs typeface="Calibri" panose="020F0502020204030204" pitchFamily="34" charset="0"/>
                </a:rPr>
                <a:t>1 ROD </a:t>
              </a:r>
            </a:p>
            <a:p>
              <a:pPr algn="ctr"/>
              <a:r>
                <a:rPr lang="en-US" altLang="ko-KR" dirty="0" smtClean="0">
                  <a:latin typeface="Calibri" panose="020F0502020204030204" pitchFamily="34" charset="0"/>
                  <a:cs typeface="Calibri" panose="020F0502020204030204" pitchFamily="34" charset="0"/>
                </a:rPr>
                <a:t>2 LAMP </a:t>
              </a:r>
              <a:endParaRPr lang="ko-KR" altLang="en-US" dirty="0" smtClean="0">
                <a:latin typeface="Calibri" panose="020F0502020204030204" pitchFamily="34" charset="0"/>
                <a:cs typeface="Calibri" panose="020F0502020204030204" pitchFamily="34" charset="0"/>
              </a:endParaRPr>
            </a:p>
          </p:txBody>
        </p:sp>
        <p:sp>
          <p:nvSpPr>
            <p:cNvPr id="11" name="TextBox 10"/>
            <p:cNvSpPr txBox="1"/>
            <p:nvPr/>
          </p:nvSpPr>
          <p:spPr>
            <a:xfrm>
              <a:off x="1781666" y="1640263"/>
              <a:ext cx="1366887" cy="646331"/>
            </a:xfrm>
            <a:prstGeom prst="rect">
              <a:avLst/>
            </a:prstGeom>
            <a:noFill/>
          </p:spPr>
          <p:txBody>
            <a:bodyPr wrap="square" rtlCol="0">
              <a:spAutoFit/>
            </a:bodyPr>
            <a:lstStyle/>
            <a:p>
              <a:pPr algn="ctr"/>
              <a:r>
                <a:rPr lang="en-US" altLang="ko-KR" b="1" dirty="0" err="1" smtClean="0">
                  <a:solidFill>
                    <a:srgbClr val="0000FF"/>
                  </a:solidFill>
                  <a:latin typeface="Calibri" panose="020F0502020204030204" pitchFamily="34" charset="0"/>
                  <a:cs typeface="Calibri" panose="020F0502020204030204" pitchFamily="34" charset="0"/>
                </a:rPr>
                <a:t>Lutronic</a:t>
              </a:r>
              <a:r>
                <a:rPr lang="en-US" altLang="ko-KR" b="1" dirty="0" smtClean="0">
                  <a:solidFill>
                    <a:srgbClr val="0000FF"/>
                  </a:solidFill>
                  <a:latin typeface="Calibri" panose="020F0502020204030204" pitchFamily="34" charset="0"/>
                  <a:cs typeface="Calibri" panose="020F0502020204030204" pitchFamily="34" charset="0"/>
                </a:rPr>
                <a:t> Spectra</a:t>
              </a:r>
              <a:endParaRPr lang="ko-KR" altLang="en-US" b="1" dirty="0" smtClean="0">
                <a:solidFill>
                  <a:srgbClr val="0000FF"/>
                </a:solidFill>
                <a:latin typeface="Calibri" panose="020F0502020204030204" pitchFamily="34" charset="0"/>
                <a:cs typeface="Calibri" panose="020F0502020204030204" pitchFamily="34" charset="0"/>
              </a:endParaRPr>
            </a:p>
          </p:txBody>
        </p:sp>
        <p:sp>
          <p:nvSpPr>
            <p:cNvPr id="13" name="TextBox 12"/>
            <p:cNvSpPr txBox="1"/>
            <p:nvPr/>
          </p:nvSpPr>
          <p:spPr>
            <a:xfrm>
              <a:off x="4016793" y="1221738"/>
              <a:ext cx="124239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chamber</a:t>
              </a:r>
              <a:endParaRPr lang="ko-KR" altLang="en-US" dirty="0" smtClean="0">
                <a:latin typeface="Calibri" panose="020F0502020204030204" pitchFamily="34" charset="0"/>
                <a:cs typeface="Calibri" panose="020F0502020204030204" pitchFamily="34" charset="0"/>
              </a:endParaRPr>
            </a:p>
          </p:txBody>
        </p:sp>
        <p:sp>
          <p:nvSpPr>
            <p:cNvPr id="14" name="TextBox 13"/>
            <p:cNvSpPr txBox="1"/>
            <p:nvPr/>
          </p:nvSpPr>
          <p:spPr>
            <a:xfrm>
              <a:off x="6090690" y="1190804"/>
              <a:ext cx="1242391"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chamber</a:t>
              </a:r>
              <a:endParaRPr lang="ko-KR" altLang="en-US" dirty="0" smtClean="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022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253008" y="560769"/>
            <a:ext cx="7111680" cy="4180913"/>
          </a:xfrm>
          <a:prstGeom prst="rect">
            <a:avLst/>
          </a:prstGeom>
        </p:spPr>
      </p:pic>
      <p:sp>
        <p:nvSpPr>
          <p:cNvPr id="3" name="TextBox 2"/>
          <p:cNvSpPr txBox="1"/>
          <p:nvPr/>
        </p:nvSpPr>
        <p:spPr>
          <a:xfrm>
            <a:off x="0" y="-27915"/>
            <a:ext cx="5505254" cy="369332"/>
          </a:xfrm>
          <a:prstGeom prst="rect">
            <a:avLst/>
          </a:prstGeom>
          <a:noFill/>
        </p:spPr>
        <p:txBody>
          <a:bodyPr wrap="square" rtlCol="0">
            <a:spAutoFit/>
          </a:bodyPr>
          <a:lstStyle/>
          <a:p>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- 2 chamber laser head </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1029459" y="4741682"/>
            <a:ext cx="4381226" cy="2308324"/>
          </a:xfrm>
          <a:prstGeom prst="rect">
            <a:avLst/>
          </a:prstGeom>
          <a:noFill/>
        </p:spPr>
        <p:txBody>
          <a:bodyPr wrap="square" rtlCol="0">
            <a:spAutoFit/>
          </a:bodyPr>
          <a:lstStyle/>
          <a:p>
            <a:pPr algn="ctr"/>
            <a:r>
              <a:rPr lang="en-US" altLang="ko-KR" b="1" dirty="0" err="1" smtClean="0">
                <a:latin typeface="Calibri" panose="020F0502020204030204" pitchFamily="34" charset="0"/>
                <a:cs typeface="Calibri" panose="020F0502020204030204" pitchFamily="34" charset="0"/>
              </a:rPr>
              <a:t>Finebeam</a:t>
            </a:r>
            <a:r>
              <a:rPr lang="en-US" altLang="ko-KR" b="1" dirty="0" smtClean="0">
                <a:latin typeface="Calibri" panose="020F0502020204030204" pitchFamily="34" charset="0"/>
                <a:cs typeface="Calibri" panose="020F0502020204030204" pitchFamily="34" charset="0"/>
              </a:rPr>
              <a:t> Advanced Optic technology based two Chamber system </a:t>
            </a:r>
          </a:p>
          <a:p>
            <a:r>
              <a:rPr lang="en-US" altLang="ko-KR" dirty="0" smtClean="0">
                <a:latin typeface="Calibri" panose="020F0502020204030204" pitchFamily="34" charset="0"/>
                <a:cs typeface="Calibri" panose="020F0502020204030204" pitchFamily="34" charset="0"/>
              </a:rPr>
              <a:t>Max. Energy: 2.2J(Double pulse)</a:t>
            </a:r>
          </a:p>
          <a:p>
            <a:r>
              <a:rPr lang="en-US" altLang="ko-KR" dirty="0" smtClean="0">
                <a:latin typeface="Calibri" panose="020F0502020204030204" pitchFamily="34" charset="0"/>
                <a:cs typeface="Calibri" panose="020F0502020204030204" pitchFamily="34" charset="0"/>
              </a:rPr>
              <a:t>High durability(Flash lamp): 10 Million shot(Q-switched)</a:t>
            </a:r>
          </a:p>
          <a:p>
            <a:r>
              <a:rPr lang="en-US" altLang="ko-KR" dirty="0" smtClean="0">
                <a:latin typeface="Calibri" panose="020F0502020204030204" pitchFamily="34" charset="0"/>
                <a:cs typeface="Calibri" panose="020F0502020204030204" pitchFamily="34" charset="0"/>
              </a:rPr>
              <a:t>KTP: Stable </a:t>
            </a:r>
          </a:p>
          <a:p>
            <a:r>
              <a:rPr lang="en-US" altLang="ko-KR" dirty="0" smtClean="0">
                <a:latin typeface="Calibri" panose="020F0502020204030204" pitchFamily="34" charset="0"/>
                <a:cs typeface="Calibri" panose="020F0502020204030204" pitchFamily="34" charset="0"/>
              </a:rPr>
              <a:t>Less technical problem</a:t>
            </a:r>
          </a:p>
          <a:p>
            <a:endParaRPr lang="ko-KR" altLang="en-US" dirty="0" smtClean="0">
              <a:latin typeface="Calibri" panose="020F0502020204030204" pitchFamily="34" charset="0"/>
              <a:cs typeface="Calibri" panose="020F0502020204030204" pitchFamily="34" charset="0"/>
            </a:endParaRPr>
          </a:p>
        </p:txBody>
      </p:sp>
      <p:sp>
        <p:nvSpPr>
          <p:cNvPr id="6" name="TextBox 5"/>
          <p:cNvSpPr txBox="1"/>
          <p:nvPr/>
        </p:nvSpPr>
        <p:spPr>
          <a:xfrm>
            <a:off x="7041462" y="4741682"/>
            <a:ext cx="5150538" cy="1754326"/>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 </a:t>
            </a:r>
            <a:r>
              <a:rPr lang="en-US" altLang="ko-KR" b="1" dirty="0" smtClean="0">
                <a:latin typeface="Calibri" panose="020F0502020204030204" pitchFamily="34" charset="0"/>
                <a:cs typeface="Calibri" panose="020F0502020204030204" pitchFamily="34" charset="0"/>
              </a:rPr>
              <a:t>One Chamber type lasers </a:t>
            </a:r>
          </a:p>
          <a:p>
            <a:r>
              <a:rPr lang="en-US" altLang="ko-KR" dirty="0" smtClean="0">
                <a:latin typeface="Calibri" panose="020F0502020204030204" pitchFamily="34" charset="0"/>
                <a:cs typeface="Calibri" panose="020F0502020204030204" pitchFamily="34" charset="0"/>
              </a:rPr>
              <a:t>Max. Energy: 1.8J(Double pulse)</a:t>
            </a:r>
          </a:p>
          <a:p>
            <a:r>
              <a:rPr lang="en-US" altLang="ko-KR" dirty="0" smtClean="0">
                <a:latin typeface="Calibri" panose="020F0502020204030204" pitchFamily="34" charset="0"/>
                <a:cs typeface="Calibri" panose="020F0502020204030204" pitchFamily="34" charset="0"/>
              </a:rPr>
              <a:t>Low durability(Flash lamp): 7 Million shot(Q-switched)</a:t>
            </a:r>
          </a:p>
          <a:p>
            <a:r>
              <a:rPr lang="en-US" altLang="ko-KR" dirty="0" smtClean="0">
                <a:latin typeface="Calibri" panose="020F0502020204030204" pitchFamily="34" charset="0"/>
                <a:cs typeface="Calibri" panose="020F0502020204030204" pitchFamily="34" charset="0"/>
              </a:rPr>
              <a:t>KTP:  unstable </a:t>
            </a:r>
          </a:p>
          <a:p>
            <a:r>
              <a:rPr lang="en-US" altLang="ko-KR" dirty="0" smtClean="0">
                <a:latin typeface="Calibri" panose="020F0502020204030204" pitchFamily="34" charset="0"/>
                <a:cs typeface="Calibri" panose="020F0502020204030204" pitchFamily="34" charset="0"/>
              </a:rPr>
              <a:t>More technical problem</a:t>
            </a:r>
          </a:p>
          <a:p>
            <a:endParaRPr lang="ko-KR" altLang="en-US" dirty="0" smtClean="0">
              <a:latin typeface="Calibri" panose="020F0502020204030204" pitchFamily="34" charset="0"/>
              <a:cs typeface="Calibri" panose="020F0502020204030204" pitchFamily="34" charset="0"/>
            </a:endParaRPr>
          </a:p>
        </p:txBody>
      </p:sp>
      <p:sp>
        <p:nvSpPr>
          <p:cNvPr id="7" name="TextBox 6"/>
          <p:cNvSpPr txBox="1"/>
          <p:nvPr/>
        </p:nvSpPr>
        <p:spPr>
          <a:xfrm>
            <a:off x="5808848" y="5081047"/>
            <a:ext cx="610806" cy="369332"/>
          </a:xfrm>
          <a:prstGeom prst="rect">
            <a:avLst/>
          </a:prstGeom>
          <a:solidFill>
            <a:srgbClr val="FFFF00"/>
          </a:solidFill>
        </p:spPr>
        <p:txBody>
          <a:bodyPr wrap="square" rtlCol="0">
            <a:spAutoFit/>
          </a:bodyPr>
          <a:lstStyle/>
          <a:p>
            <a:pPr algn="ctr"/>
            <a:r>
              <a:rPr lang="en-US" altLang="ko-KR" dirty="0">
                <a:latin typeface="Calibri" panose="020F0502020204030204" pitchFamily="34" charset="0"/>
                <a:cs typeface="Calibri" panose="020F0502020204030204" pitchFamily="34" charset="0"/>
              </a:rPr>
              <a:t>v</a:t>
            </a:r>
            <a:r>
              <a:rPr lang="en-US" altLang="ko-KR" dirty="0" smtClean="0">
                <a:latin typeface="Calibri" panose="020F0502020204030204" pitchFamily="34" charset="0"/>
                <a:cs typeface="Calibri" panose="020F0502020204030204" pitchFamily="34" charset="0"/>
              </a:rPr>
              <a:t>s.</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1241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6554771" y="984437"/>
            <a:ext cx="2834326" cy="1477328"/>
          </a:xfrm>
          <a:prstGeom prst="rect">
            <a:avLst/>
          </a:prstGeom>
        </p:spPr>
        <p:txBody>
          <a:bodyPr wrap="square">
            <a:spAutoFit/>
          </a:bodyPr>
          <a:lstStyle/>
          <a:p>
            <a:r>
              <a:rPr lang="en-US" altLang="ko-KR" dirty="0"/>
              <a:t>However, if these photons are not parallel to the wall, they will quickly hit the wall and disappear.</a:t>
            </a:r>
            <a:endParaRPr lang="ko-KR" altLang="en-US" dirty="0"/>
          </a:p>
        </p:txBody>
      </p:sp>
      <p:sp>
        <p:nvSpPr>
          <p:cNvPr id="8" name="직사각형 7"/>
          <p:cNvSpPr/>
          <p:nvPr/>
        </p:nvSpPr>
        <p:spPr>
          <a:xfrm>
            <a:off x="6554771" y="3597441"/>
            <a:ext cx="5096759" cy="2585323"/>
          </a:xfrm>
          <a:prstGeom prst="rect">
            <a:avLst/>
          </a:prstGeom>
        </p:spPr>
        <p:txBody>
          <a:bodyPr wrap="square">
            <a:spAutoFit/>
          </a:bodyPr>
          <a:lstStyle/>
          <a:p>
            <a:r>
              <a:rPr lang="en-US" altLang="ko-KR" dirty="0"/>
              <a:t>If this process is repeated, eventually the light parallel to the wall is amplified.</a:t>
            </a:r>
          </a:p>
          <a:p>
            <a:endParaRPr lang="en-US" altLang="ko-KR" dirty="0"/>
          </a:p>
          <a:p>
            <a:r>
              <a:rPr lang="en-US" altLang="ko-KR" dirty="0"/>
              <a:t>Things that aren't parallel keep hitting the wall and disappearing.</a:t>
            </a:r>
          </a:p>
          <a:p>
            <a:endParaRPr lang="en-US" altLang="ko-KR" dirty="0"/>
          </a:p>
          <a:p>
            <a:r>
              <a:rPr lang="en-US" altLang="ko-KR" dirty="0"/>
              <a:t> </a:t>
            </a:r>
          </a:p>
          <a:p>
            <a:r>
              <a:rPr lang="en-US" altLang="ko-KR" dirty="0"/>
              <a:t>As a result, photons of the same color, direction, and wave appear.</a:t>
            </a:r>
            <a:endParaRPr lang="ko-KR" altLang="en-US" dirty="0"/>
          </a:p>
        </p:txBody>
      </p:sp>
      <p:pic>
        <p:nvPicPr>
          <p:cNvPr id="9" name="그림 8">
            <a:extLst>
              <a:ext uri="{FF2B5EF4-FFF2-40B4-BE49-F238E27FC236}">
                <a16:creationId xmlns:a16="http://schemas.microsoft.com/office/drawing/2014/main" id="{E9E8CBFE-F336-40D3-B202-1F171FF7570F}"/>
              </a:ext>
            </a:extLst>
          </p:cNvPr>
          <p:cNvPicPr>
            <a:picLocks noChangeAspect="1"/>
          </p:cNvPicPr>
          <p:nvPr/>
        </p:nvPicPr>
        <p:blipFill>
          <a:blip r:embed="rId2"/>
          <a:stretch>
            <a:fillRect/>
          </a:stretch>
        </p:blipFill>
        <p:spPr>
          <a:xfrm>
            <a:off x="655655" y="3544756"/>
            <a:ext cx="5479333" cy="2841351"/>
          </a:xfrm>
          <a:prstGeom prst="rect">
            <a:avLst/>
          </a:prstGeom>
        </p:spPr>
      </p:pic>
      <p:pic>
        <p:nvPicPr>
          <p:cNvPr id="10" name="그림 9">
            <a:extLst>
              <a:ext uri="{FF2B5EF4-FFF2-40B4-BE49-F238E27FC236}">
                <a16:creationId xmlns:a16="http://schemas.microsoft.com/office/drawing/2014/main" id="{8DFDDA76-0B0B-4226-BE0A-BF4FBE458598}"/>
              </a:ext>
            </a:extLst>
          </p:cNvPr>
          <p:cNvPicPr>
            <a:picLocks noChangeAspect="1"/>
          </p:cNvPicPr>
          <p:nvPr/>
        </p:nvPicPr>
        <p:blipFill>
          <a:blip r:embed="rId3"/>
          <a:stretch>
            <a:fillRect/>
          </a:stretch>
        </p:blipFill>
        <p:spPr>
          <a:xfrm>
            <a:off x="665425" y="522425"/>
            <a:ext cx="5479333" cy="2841351"/>
          </a:xfrm>
          <a:prstGeom prst="rect">
            <a:avLst/>
          </a:prstGeom>
        </p:spPr>
      </p:pic>
    </p:spTree>
    <p:extLst>
      <p:ext uri="{BB962C8B-B14F-4D97-AF65-F5344CB8AC3E}">
        <p14:creationId xmlns:p14="http://schemas.microsoft.com/office/powerpoint/2010/main" val="13216123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06218" y="2459478"/>
            <a:ext cx="3853291" cy="2031325"/>
          </a:xfrm>
          <a:prstGeom prst="rect">
            <a:avLst/>
          </a:prstGeom>
          <a:noFill/>
        </p:spPr>
        <p:txBody>
          <a:bodyPr wrap="square" rtlCol="0">
            <a:spAutoFit/>
          </a:bodyPr>
          <a:lstStyle/>
          <a:p>
            <a:pPr algn="ctr"/>
            <a:endParaRPr lang="en-US" altLang="ko-KR" b="1" dirty="0">
              <a:latin typeface="Arial" panose="020B0604020202020204" pitchFamily="34" charset="0"/>
              <a:cs typeface="Arial" panose="020B0604020202020204" pitchFamily="34" charset="0"/>
            </a:endParaRPr>
          </a:p>
          <a:p>
            <a:pPr algn="ctr"/>
            <a:r>
              <a:rPr lang="en-US" altLang="ko-KR" b="1" dirty="0">
                <a:latin typeface="Arial" panose="020B0604020202020204" pitchFamily="34" charset="0"/>
                <a:cs typeface="Arial" panose="020B0604020202020204" pitchFamily="34" charset="0"/>
              </a:rPr>
              <a:t>Laser Power supply </a:t>
            </a:r>
            <a:endParaRPr lang="en-US" altLang="ko-KR" b="1" dirty="0" smtClean="0">
              <a:latin typeface="Arial" panose="020B0604020202020204" pitchFamily="34" charset="0"/>
              <a:cs typeface="Arial" panose="020B0604020202020204" pitchFamily="34" charset="0"/>
            </a:endParaRPr>
          </a:p>
          <a:p>
            <a:pPr algn="ctr"/>
            <a:r>
              <a:rPr lang="en-US" altLang="ko-KR" b="1" dirty="0" smtClean="0">
                <a:latin typeface="Arial" panose="020B0604020202020204" pitchFamily="34" charset="0"/>
                <a:cs typeface="Arial" panose="020B0604020202020204" pitchFamily="34" charset="0"/>
              </a:rPr>
              <a:t>Specification</a:t>
            </a:r>
            <a:r>
              <a:rPr lang="en-US" altLang="ko-KR" b="1" dirty="0">
                <a:latin typeface="Arial" panose="020B0604020202020204" pitchFamily="34" charset="0"/>
                <a:cs typeface="Arial" panose="020B0604020202020204" pitchFamily="34" charset="0"/>
              </a:rPr>
              <a:t>: </a:t>
            </a:r>
          </a:p>
          <a:p>
            <a:pPr algn="ctr"/>
            <a:r>
              <a:rPr lang="en-US" altLang="ko-KR" b="1" dirty="0">
                <a:latin typeface="Arial" panose="020B0604020202020204" pitchFamily="34" charset="0"/>
                <a:cs typeface="Arial" panose="020B0604020202020204" pitchFamily="34" charset="0"/>
              </a:rPr>
              <a:t>Max. 1,400V</a:t>
            </a:r>
          </a:p>
          <a:p>
            <a:pPr algn="ctr"/>
            <a:endParaRPr lang="en-US" altLang="ko-KR" b="1" dirty="0">
              <a:latin typeface="Arial" panose="020B0604020202020204" pitchFamily="34" charset="0"/>
              <a:cs typeface="Arial" panose="020B0604020202020204" pitchFamily="34" charset="0"/>
            </a:endParaRPr>
          </a:p>
          <a:p>
            <a:pPr algn="ctr"/>
            <a:r>
              <a:rPr lang="en-US" altLang="ko-KR" b="1" dirty="0">
                <a:latin typeface="Arial" panose="020B0604020202020204" pitchFamily="34" charset="0"/>
                <a:cs typeface="Arial" panose="020B0604020202020204" pitchFamily="34" charset="0"/>
              </a:rPr>
              <a:t>Actual Performance: </a:t>
            </a:r>
          </a:p>
          <a:p>
            <a:pPr algn="ctr"/>
            <a:r>
              <a:rPr lang="en-US" altLang="ko-KR" b="1" dirty="0">
                <a:latin typeface="Arial" panose="020B0604020202020204" pitchFamily="34" charset="0"/>
                <a:cs typeface="Arial" panose="020B0604020202020204" pitchFamily="34" charset="0"/>
              </a:rPr>
              <a:t>1,250 ~ 1,300V</a:t>
            </a:r>
            <a:endParaRPr lang="ko-KR" altLang="en-US" b="1" dirty="0">
              <a:latin typeface="Arial" panose="020B0604020202020204" pitchFamily="34" charset="0"/>
              <a:cs typeface="Arial" panose="020B0604020202020204" pitchFamily="34" charset="0"/>
            </a:endParaRPr>
          </a:p>
        </p:txBody>
      </p:sp>
      <p:grpSp>
        <p:nvGrpSpPr>
          <p:cNvPr id="15" name="그룹 14">
            <a:extLst>
              <a:ext uri="{FF2B5EF4-FFF2-40B4-BE49-F238E27FC236}">
                <a16:creationId xmlns:a16="http://schemas.microsoft.com/office/drawing/2014/main" id="{4B747392-DD10-45DF-AFA9-5F464CA9CE11}"/>
              </a:ext>
            </a:extLst>
          </p:cNvPr>
          <p:cNvGrpSpPr/>
          <p:nvPr/>
        </p:nvGrpSpPr>
        <p:grpSpPr>
          <a:xfrm>
            <a:off x="610235" y="1713409"/>
            <a:ext cx="4124420" cy="3455779"/>
            <a:chOff x="390151" y="1616119"/>
            <a:chExt cx="4124420" cy="3455779"/>
          </a:xfrm>
        </p:grpSpPr>
        <p:sp>
          <p:nvSpPr>
            <p:cNvPr id="4" name="TextBox 3"/>
            <p:cNvSpPr txBox="1"/>
            <p:nvPr/>
          </p:nvSpPr>
          <p:spPr>
            <a:xfrm>
              <a:off x="710663" y="1616119"/>
              <a:ext cx="2912883" cy="338554"/>
            </a:xfrm>
            <a:prstGeom prst="rect">
              <a:avLst/>
            </a:prstGeom>
            <a:noFill/>
          </p:spPr>
          <p:txBody>
            <a:bodyPr wrap="square" rtlCol="0">
              <a:spAutoFit/>
            </a:bodyPr>
            <a:lstStyle/>
            <a:p>
              <a:r>
                <a:rPr lang="en-US" altLang="ko-KR" sz="1600" dirty="0" err="1">
                  <a:solidFill>
                    <a:schemeClr val="bg1"/>
                  </a:solidFill>
                  <a:latin typeface="Arial" panose="020B0604020202020204" pitchFamily="34" charset="0"/>
                  <a:cs typeface="Arial" panose="020B0604020202020204" pitchFamily="34" charset="0"/>
                </a:rPr>
                <a:t>i</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20" name="직사각형 19"/>
            <p:cNvSpPr/>
            <p:nvPr/>
          </p:nvSpPr>
          <p:spPr>
            <a:xfrm>
              <a:off x="448938" y="1640542"/>
              <a:ext cx="3930978" cy="3431356"/>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sp>
          <p:nvSpPr>
            <p:cNvPr id="2" name="TextBox 1"/>
            <p:cNvSpPr txBox="1"/>
            <p:nvPr/>
          </p:nvSpPr>
          <p:spPr>
            <a:xfrm>
              <a:off x="863719" y="1624607"/>
              <a:ext cx="3650852" cy="338554"/>
            </a:xfrm>
            <a:prstGeom prst="rect">
              <a:avLst/>
            </a:prstGeom>
            <a:noFill/>
          </p:spPr>
          <p:txBody>
            <a:bodyPr wrap="square" rtlCol="0">
              <a:spAutoFit/>
            </a:bodyPr>
            <a:lstStyle/>
            <a:p>
              <a:r>
                <a:rPr lang="en-US" altLang="ko-KR" sz="1600" b="1" dirty="0" err="1">
                  <a:latin typeface="Arial" panose="020B0604020202020204" pitchFamily="34" charset="0"/>
                  <a:cs typeface="Arial" panose="020B0604020202020204" pitchFamily="34" charset="0"/>
                </a:rPr>
                <a:t>Finebeam</a:t>
              </a:r>
              <a:r>
                <a:rPr lang="en-US" altLang="ko-KR" sz="1600" b="1" dirty="0">
                  <a:latin typeface="Arial" panose="020B0604020202020204" pitchFamily="34" charset="0"/>
                  <a:cs typeface="Arial" panose="020B0604020202020204" pitchFamily="34" charset="0"/>
                </a:rPr>
                <a:t>  with Two Chambers</a:t>
              </a:r>
              <a:endParaRPr lang="ko-KR" altLang="en-US" sz="1600" b="1" dirty="0">
                <a:latin typeface="Arial" panose="020B0604020202020204" pitchFamily="34" charset="0"/>
                <a:cs typeface="Arial" panose="020B0604020202020204" pitchFamily="34" charset="0"/>
              </a:endParaRPr>
            </a:p>
          </p:txBody>
        </p:sp>
        <p:sp>
          <p:nvSpPr>
            <p:cNvPr id="5" name="TextBox 4"/>
            <p:cNvSpPr txBox="1"/>
            <p:nvPr/>
          </p:nvSpPr>
          <p:spPr>
            <a:xfrm>
              <a:off x="390151" y="3759960"/>
              <a:ext cx="3643661" cy="1015663"/>
            </a:xfrm>
            <a:prstGeom prst="rect">
              <a:avLst/>
            </a:prstGeom>
            <a:noFill/>
          </p:spPr>
          <p:txBody>
            <a:bodyPr wrap="square" rtlCol="0">
              <a:spAutoFit/>
            </a:bodyPr>
            <a:lstStyle/>
            <a:p>
              <a:pPr algn="ctr"/>
              <a:r>
                <a:rPr lang="en-US" altLang="ko-KR" sz="2000" b="1" dirty="0">
                  <a:latin typeface="Arial" panose="020B0604020202020204" pitchFamily="34" charset="0"/>
                  <a:cs typeface="Arial" panose="020B0604020202020204" pitchFamily="34" charset="0"/>
                </a:rPr>
                <a:t>* </a:t>
              </a:r>
              <a:r>
                <a:rPr lang="en-US" altLang="ko-KR" sz="2000" b="1" dirty="0" smtClean="0">
                  <a:latin typeface="Arial" panose="020B0604020202020204" pitchFamily="34" charset="0"/>
                  <a:cs typeface="Arial" panose="020B0604020202020204" pitchFamily="34" charset="0"/>
                </a:rPr>
                <a:t>High power </a:t>
              </a:r>
              <a:r>
                <a:rPr lang="en-US" altLang="ko-KR" sz="2000" b="1" dirty="0">
                  <a:latin typeface="Arial" panose="020B0604020202020204" pitchFamily="34" charset="0"/>
                  <a:cs typeface="Arial" panose="020B0604020202020204" pitchFamily="34" charset="0"/>
                </a:rPr>
                <a:t>efficiency</a:t>
              </a:r>
            </a:p>
            <a:p>
              <a:pPr algn="ctr"/>
              <a:r>
                <a:rPr lang="en-US" altLang="ko-KR" sz="2000" b="1" dirty="0">
                  <a:latin typeface="Arial" panose="020B0604020202020204" pitchFamily="34" charset="0"/>
                  <a:cs typeface="Arial" panose="020B0604020202020204" pitchFamily="34" charset="0"/>
                </a:rPr>
                <a:t>* S</a:t>
              </a:r>
              <a:r>
                <a:rPr lang="en-US" altLang="ko-KR" sz="2000" b="1" dirty="0" smtClean="0">
                  <a:latin typeface="Arial" panose="020B0604020202020204" pitchFamily="34" charset="0"/>
                  <a:cs typeface="Arial" panose="020B0604020202020204" pitchFamily="34" charset="0"/>
                </a:rPr>
                <a:t>table </a:t>
              </a:r>
              <a:r>
                <a:rPr lang="en-US" altLang="ko-KR" sz="2000" b="1" dirty="0">
                  <a:latin typeface="Arial" panose="020B0604020202020204" pitchFamily="34" charset="0"/>
                  <a:cs typeface="Arial" panose="020B0604020202020204" pitchFamily="34" charset="0"/>
                </a:rPr>
                <a:t>laser emission  </a:t>
              </a:r>
            </a:p>
            <a:p>
              <a:pPr algn="ctr"/>
              <a:r>
                <a:rPr lang="en-US" altLang="ko-KR"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High Durability</a:t>
              </a:r>
            </a:p>
          </p:txBody>
        </p:sp>
        <p:sp>
          <p:nvSpPr>
            <p:cNvPr id="11" name="TextBox 10"/>
            <p:cNvSpPr txBox="1"/>
            <p:nvPr/>
          </p:nvSpPr>
          <p:spPr>
            <a:xfrm>
              <a:off x="2038621" y="3331797"/>
              <a:ext cx="598602"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1.2J</a:t>
              </a:r>
              <a:endParaRPr lang="ko-KR" altLang="en-US" sz="1600" dirty="0">
                <a:latin typeface="Arial" panose="020B0604020202020204" pitchFamily="34" charset="0"/>
                <a:cs typeface="Arial" panose="020B0604020202020204" pitchFamily="34" charset="0"/>
              </a:endParaRPr>
            </a:p>
          </p:txBody>
        </p:sp>
        <p:sp>
          <p:nvSpPr>
            <p:cNvPr id="12" name="TextBox 11"/>
            <p:cNvSpPr txBox="1"/>
            <p:nvPr/>
          </p:nvSpPr>
          <p:spPr>
            <a:xfrm>
              <a:off x="1476473" y="1953977"/>
              <a:ext cx="2147073" cy="584775"/>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800V ~ 900V </a:t>
              </a:r>
              <a:r>
                <a:rPr lang="en-US" altLang="ko-KR" sz="1600" dirty="0" smtClean="0">
                  <a:latin typeface="Arial" panose="020B0604020202020204" pitchFamily="34" charset="0"/>
                  <a:cs typeface="Arial" panose="020B0604020202020204" pitchFamily="34" charset="0"/>
                </a:rPr>
                <a:t>input</a:t>
              </a:r>
            </a:p>
            <a:p>
              <a:r>
                <a:rPr lang="en-US" altLang="ko-KR" sz="1600" dirty="0" smtClean="0">
                  <a:latin typeface="Arial" panose="020B0604020202020204" pitchFamily="34" charset="0"/>
                  <a:cs typeface="Arial" panose="020B0604020202020204" pitchFamily="34" charset="0"/>
                </a:rPr>
                <a:t>Margin – over 400V </a:t>
              </a:r>
              <a:endParaRPr lang="ko-KR" altLang="en-US" sz="1600" dirty="0">
                <a:latin typeface="Arial" panose="020B0604020202020204" pitchFamily="34" charset="0"/>
                <a:cs typeface="Arial" panose="020B0604020202020204" pitchFamily="34" charset="0"/>
              </a:endParaRPr>
            </a:p>
          </p:txBody>
        </p:sp>
        <p:pic>
          <p:nvPicPr>
            <p:cNvPr id="13" name="그림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8621" y="2742411"/>
              <a:ext cx="634039" cy="451143"/>
            </a:xfrm>
            <a:prstGeom prst="rect">
              <a:avLst/>
            </a:prstGeom>
          </p:spPr>
        </p:pic>
      </p:grpSp>
      <p:grpSp>
        <p:nvGrpSpPr>
          <p:cNvPr id="16" name="그룹 15">
            <a:extLst>
              <a:ext uri="{FF2B5EF4-FFF2-40B4-BE49-F238E27FC236}">
                <a16:creationId xmlns:a16="http://schemas.microsoft.com/office/drawing/2014/main" id="{981AE1B9-7066-45EC-9693-138EB60AD784}"/>
              </a:ext>
            </a:extLst>
          </p:cNvPr>
          <p:cNvGrpSpPr/>
          <p:nvPr/>
        </p:nvGrpSpPr>
        <p:grpSpPr>
          <a:xfrm>
            <a:off x="7562243" y="1694990"/>
            <a:ext cx="3930978" cy="3449775"/>
            <a:chOff x="7746607" y="1622123"/>
            <a:chExt cx="3930978" cy="3449775"/>
          </a:xfrm>
        </p:grpSpPr>
        <p:sp>
          <p:nvSpPr>
            <p:cNvPr id="26" name="직사각형 25">
              <a:extLst>
                <a:ext uri="{FF2B5EF4-FFF2-40B4-BE49-F238E27FC236}">
                  <a16:creationId xmlns:a16="http://schemas.microsoft.com/office/drawing/2014/main" id="{75FC5A0A-D344-45CA-B0D7-870AC47BC715}"/>
                </a:ext>
              </a:extLst>
            </p:cNvPr>
            <p:cNvSpPr/>
            <p:nvPr/>
          </p:nvSpPr>
          <p:spPr>
            <a:xfrm>
              <a:off x="7746607" y="1640542"/>
              <a:ext cx="3930978" cy="3431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p:cNvSpPr txBox="1"/>
            <p:nvPr/>
          </p:nvSpPr>
          <p:spPr>
            <a:xfrm>
              <a:off x="8403063" y="1622123"/>
              <a:ext cx="2799760"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Others with one Chamber</a:t>
              </a:r>
              <a:endParaRPr lang="ko-KR" altLang="en-US" sz="1600" b="1" dirty="0">
                <a:latin typeface="Arial" panose="020B0604020202020204" pitchFamily="34" charset="0"/>
                <a:cs typeface="Arial" panose="020B0604020202020204" pitchFamily="34" charset="0"/>
              </a:endParaRPr>
            </a:p>
          </p:txBody>
        </p:sp>
        <p:sp>
          <p:nvSpPr>
            <p:cNvPr id="8" name="TextBox 7"/>
            <p:cNvSpPr txBox="1"/>
            <p:nvPr/>
          </p:nvSpPr>
          <p:spPr>
            <a:xfrm>
              <a:off x="8184551" y="1987584"/>
              <a:ext cx="3236784" cy="584775"/>
            </a:xfrm>
            <a:prstGeom prst="rect">
              <a:avLst/>
            </a:prstGeom>
            <a:noFill/>
          </p:spPr>
          <p:txBody>
            <a:bodyPr wrap="square" rtlCol="0">
              <a:spAutoFit/>
            </a:bodyPr>
            <a:lstStyle/>
            <a:p>
              <a:pPr algn="ctr"/>
              <a:r>
                <a:rPr lang="en-US" altLang="ko-KR" sz="1600" dirty="0">
                  <a:latin typeface="Arial" panose="020B0604020202020204" pitchFamily="34" charset="0"/>
                  <a:cs typeface="Arial" panose="020B0604020202020204" pitchFamily="34" charset="0"/>
                </a:rPr>
                <a:t>1,100V ~ 1,200V </a:t>
              </a:r>
              <a:r>
                <a:rPr lang="en-US" altLang="ko-KR" sz="1600" dirty="0" smtClean="0">
                  <a:latin typeface="Arial" panose="020B0604020202020204" pitchFamily="34" charset="0"/>
                  <a:cs typeface="Arial" panose="020B0604020202020204" pitchFamily="34" charset="0"/>
                </a:rPr>
                <a:t>input</a:t>
              </a:r>
            </a:p>
            <a:p>
              <a:pPr algn="ct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 Margin – only lower than 200V </a:t>
              </a:r>
              <a:endParaRPr lang="ko-KR" altLang="en-US" sz="1600" dirty="0">
                <a:latin typeface="Arial" panose="020B0604020202020204" pitchFamily="34" charset="0"/>
                <a:cs typeface="Arial" panose="020B0604020202020204" pitchFamily="34" charset="0"/>
              </a:endParaRPr>
            </a:p>
          </p:txBody>
        </p:sp>
        <p:sp>
          <p:nvSpPr>
            <p:cNvPr id="10" name="아래쪽 화살표 9"/>
            <p:cNvSpPr/>
            <p:nvPr/>
          </p:nvSpPr>
          <p:spPr>
            <a:xfrm>
              <a:off x="9464056" y="2741643"/>
              <a:ext cx="584462" cy="433633"/>
            </a:xfrm>
            <a:prstGeom prst="downArrow">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anose="020F0502020204030204" pitchFamily="34" charset="0"/>
                <a:cs typeface="Calibri" panose="020F0502020204030204" pitchFamily="34" charset="0"/>
              </a:endParaRPr>
            </a:p>
          </p:txBody>
        </p:sp>
        <p:sp>
          <p:nvSpPr>
            <p:cNvPr id="14" name="TextBox 13"/>
            <p:cNvSpPr txBox="1"/>
            <p:nvPr/>
          </p:nvSpPr>
          <p:spPr>
            <a:xfrm>
              <a:off x="9503642" y="3356220"/>
              <a:ext cx="598602"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1.2J</a:t>
              </a:r>
              <a:endParaRPr lang="ko-KR" altLang="en-US" sz="1600" dirty="0">
                <a:latin typeface="Arial" panose="020B0604020202020204" pitchFamily="34" charset="0"/>
                <a:cs typeface="Arial" panose="020B0604020202020204" pitchFamily="34" charset="0"/>
              </a:endParaRPr>
            </a:p>
          </p:txBody>
        </p:sp>
        <p:sp>
          <p:nvSpPr>
            <p:cNvPr id="23" name="TextBox 22"/>
            <p:cNvSpPr txBox="1"/>
            <p:nvPr/>
          </p:nvSpPr>
          <p:spPr>
            <a:xfrm>
              <a:off x="7934457" y="3875718"/>
              <a:ext cx="3643661" cy="1015663"/>
            </a:xfrm>
            <a:prstGeom prst="rect">
              <a:avLst/>
            </a:prstGeom>
            <a:noFill/>
          </p:spPr>
          <p:txBody>
            <a:bodyPr wrap="square" rtlCol="0">
              <a:spAutoFit/>
            </a:bodyPr>
            <a:lstStyle/>
            <a:p>
              <a:pPr algn="ctr"/>
              <a:r>
                <a:rPr lang="en-US" altLang="ko-KR" sz="2000" b="1" dirty="0">
                  <a:latin typeface="Arial" panose="020B0604020202020204" pitchFamily="34" charset="0"/>
                  <a:cs typeface="Arial" panose="020B0604020202020204" pitchFamily="34" charset="0"/>
                </a:rPr>
                <a:t>Lower power efficiency</a:t>
              </a:r>
            </a:p>
            <a:p>
              <a:pPr algn="ctr"/>
              <a:r>
                <a:rPr lang="en-US" altLang="ko-KR" sz="2000" b="1" dirty="0">
                  <a:latin typeface="Arial" panose="020B0604020202020204" pitchFamily="34" charset="0"/>
                  <a:cs typeface="Arial" panose="020B0604020202020204" pitchFamily="34" charset="0"/>
                </a:rPr>
                <a:t>Less stable laser emission </a:t>
              </a:r>
            </a:p>
            <a:p>
              <a:pPr algn="ctr"/>
              <a:r>
                <a:rPr lang="en-US" altLang="ko-KR" sz="2000" b="1" dirty="0">
                  <a:latin typeface="Arial" panose="020B0604020202020204" pitchFamily="34" charset="0"/>
                  <a:cs typeface="Arial" panose="020B0604020202020204" pitchFamily="34" charset="0"/>
                </a:rPr>
                <a:t> Lower Durability</a:t>
              </a:r>
            </a:p>
          </p:txBody>
        </p:sp>
      </p:grpSp>
      <p:sp>
        <p:nvSpPr>
          <p:cNvPr id="7" name="TextBox 6">
            <a:extLst>
              <a:ext uri="{FF2B5EF4-FFF2-40B4-BE49-F238E27FC236}">
                <a16:creationId xmlns:a16="http://schemas.microsoft.com/office/drawing/2014/main" id="{5C9149CB-9017-4799-B577-BEB183986943}"/>
              </a:ext>
            </a:extLst>
          </p:cNvPr>
          <p:cNvSpPr txBox="1"/>
          <p:nvPr/>
        </p:nvSpPr>
        <p:spPr>
          <a:xfrm>
            <a:off x="7562243" y="5814405"/>
            <a:ext cx="3930978" cy="830997"/>
          </a:xfrm>
          <a:prstGeom prst="rect">
            <a:avLst/>
          </a:prstGeom>
          <a:solidFill>
            <a:schemeClr val="accent4">
              <a:lumMod val="40000"/>
              <a:lumOff val="60000"/>
            </a:schemeClr>
          </a:solidFill>
        </p:spPr>
        <p:txBody>
          <a:bodyPr wrap="square" rtlCol="0">
            <a:spAutoFit/>
          </a:bodyPr>
          <a:lstStyle/>
          <a:p>
            <a:r>
              <a:rPr lang="en-US" altLang="ko-KR" sz="1600" dirty="0" smtClean="0">
                <a:latin typeface="Arial" panose="020B0604020202020204" pitchFamily="34" charset="0"/>
                <a:cs typeface="Arial" panose="020B0604020202020204" pitchFamily="34" charset="0"/>
              </a:rPr>
              <a:t>Its laser emission can be less stable and it has shorter duration in quasi than two chamber. </a:t>
            </a:r>
            <a:endParaRPr lang="ko-KR" altLang="en-US" sz="16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AF01BC1-7882-47A7-80AC-3E1721E74980}"/>
              </a:ext>
            </a:extLst>
          </p:cNvPr>
          <p:cNvSpPr txBox="1"/>
          <p:nvPr/>
        </p:nvSpPr>
        <p:spPr>
          <a:xfrm>
            <a:off x="669023" y="5839436"/>
            <a:ext cx="3930978" cy="584775"/>
          </a:xfrm>
          <a:prstGeom prst="rect">
            <a:avLst/>
          </a:prstGeom>
          <a:solidFill>
            <a:srgbClr val="C9EAFB"/>
          </a:solidFill>
        </p:spPr>
        <p:txBody>
          <a:bodyPr wrap="square" rtlCol="0">
            <a:spAutoFit/>
          </a:bodyPr>
          <a:lstStyle/>
          <a:p>
            <a:r>
              <a:rPr lang="en-US" altLang="ko-KR" sz="1600" dirty="0">
                <a:latin typeface="Arial" panose="020B0604020202020204" pitchFamily="34" charset="0"/>
                <a:cs typeface="Arial" panose="020B0604020202020204" pitchFamily="34" charset="0"/>
              </a:rPr>
              <a:t>It </a:t>
            </a:r>
            <a:r>
              <a:rPr lang="en-US" altLang="ko-KR" sz="1600" dirty="0" smtClean="0">
                <a:latin typeface="Arial" panose="020B0604020202020204" pitchFamily="34" charset="0"/>
                <a:cs typeface="Arial" panose="020B0604020202020204" pitchFamily="34" charset="0"/>
              </a:rPr>
              <a:t>so stably emit</a:t>
            </a: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laser and have a longer duration in quasi. </a:t>
            </a:r>
            <a:endParaRPr lang="ko-KR" alt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00E7885-4C2B-400A-84BD-40EA4F73F6D0}"/>
              </a:ext>
            </a:extLst>
          </p:cNvPr>
          <p:cNvSpPr txBox="1"/>
          <p:nvPr/>
        </p:nvSpPr>
        <p:spPr>
          <a:xfrm>
            <a:off x="1040538" y="5332022"/>
            <a:ext cx="3070371" cy="338554"/>
          </a:xfrm>
          <a:prstGeom prst="rect">
            <a:avLst/>
          </a:prstGeom>
          <a:noFill/>
        </p:spPr>
        <p:txBody>
          <a:bodyPr wrap="square" rtlCol="0">
            <a:spAutoFit/>
          </a:bodyPr>
          <a:lstStyle/>
          <a:p>
            <a:pPr algn="ctr"/>
            <a:r>
              <a:rPr lang="en-US" altLang="ko-KR" sz="1600" b="1" dirty="0">
                <a:solidFill>
                  <a:srgbClr val="0000CC"/>
                </a:solidFill>
                <a:latin typeface="Arial" panose="020B0604020202020204" pitchFamily="34" charset="0"/>
                <a:cs typeface="Arial" panose="020B0604020202020204" pitchFamily="34" charset="0"/>
              </a:rPr>
              <a:t>* Outstanding performance</a:t>
            </a:r>
            <a:endParaRPr lang="ko-KR" altLang="en-US" sz="1600" b="1" dirty="0">
              <a:solidFill>
                <a:srgbClr val="0000CC"/>
              </a:solidFill>
              <a:latin typeface="Arial" panose="020B0604020202020204" pitchFamily="34" charset="0"/>
              <a:cs typeface="Arial" panose="020B0604020202020204" pitchFamily="34" charset="0"/>
            </a:endParaRPr>
          </a:p>
        </p:txBody>
      </p:sp>
      <p:sp>
        <p:nvSpPr>
          <p:cNvPr id="27" name="TextBox 26"/>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45AD752-76FA-4F11-A027-8F644050944B}"/>
              </a:ext>
            </a:extLst>
          </p:cNvPr>
          <p:cNvSpPr txBox="1"/>
          <p:nvPr/>
        </p:nvSpPr>
        <p:spPr>
          <a:xfrm>
            <a:off x="1002643" y="476670"/>
            <a:ext cx="10173357" cy="954107"/>
          </a:xfrm>
          <a:prstGeom prst="rect">
            <a:avLst/>
          </a:prstGeom>
          <a:noFill/>
        </p:spPr>
        <p:txBody>
          <a:bodyPr wrap="square" rtlCol="0">
            <a:spAutoFit/>
          </a:bodyPr>
          <a:lstStyle/>
          <a:p>
            <a:r>
              <a:rPr lang="en-US" altLang="ko-KR" sz="2800" b="1" dirty="0">
                <a:solidFill>
                  <a:schemeClr val="tx1">
                    <a:lumMod val="85000"/>
                    <a:lumOff val="15000"/>
                  </a:schemeClr>
                </a:solidFill>
                <a:latin typeface="Arial" panose="020B0604020202020204" pitchFamily="34" charset="0"/>
                <a:cs typeface="Arial" panose="020B0604020202020204" pitchFamily="34" charset="0"/>
              </a:rPr>
              <a:t>Two chambers assure long term </a:t>
            </a:r>
            <a:r>
              <a:rPr lang="en-US" altLang="ko-KR" sz="2800" b="1" dirty="0">
                <a:solidFill>
                  <a:srgbClr val="000099"/>
                </a:solidFill>
                <a:latin typeface="Arial" panose="020B0604020202020204" pitchFamily="34" charset="0"/>
                <a:cs typeface="Arial" panose="020B0604020202020204" pitchFamily="34" charset="0"/>
              </a:rPr>
              <a:t>high durability, </a:t>
            </a:r>
            <a:endParaRPr lang="en-US" altLang="ko-KR" sz="2800" b="1" dirty="0" smtClean="0">
              <a:solidFill>
                <a:srgbClr val="000099"/>
              </a:solidFill>
              <a:latin typeface="Arial" panose="020B0604020202020204" pitchFamily="34" charset="0"/>
              <a:cs typeface="Arial" panose="020B0604020202020204" pitchFamily="34" charset="0"/>
            </a:endParaRPr>
          </a:p>
          <a:p>
            <a:r>
              <a:rPr lang="en-US" altLang="ko-KR" sz="2800" b="1" dirty="0" smtClean="0">
                <a:solidFill>
                  <a:srgbClr val="000099"/>
                </a:solidFill>
                <a:latin typeface="Arial" panose="020B0604020202020204" pitchFamily="34" charset="0"/>
                <a:cs typeface="Arial" panose="020B0604020202020204" pitchFamily="34" charset="0"/>
              </a:rPr>
              <a:t>stable </a:t>
            </a:r>
            <a:r>
              <a:rPr lang="en-US" altLang="ko-KR" sz="2800" b="1" dirty="0">
                <a:solidFill>
                  <a:srgbClr val="000099"/>
                </a:solidFill>
                <a:latin typeface="Arial" panose="020B0604020202020204" pitchFamily="34" charset="0"/>
                <a:cs typeface="Arial" panose="020B0604020202020204" pitchFamily="34" charset="0"/>
              </a:rPr>
              <a:t>power </a:t>
            </a:r>
            <a:r>
              <a:rPr lang="en-US" altLang="ko-KR" sz="2800" b="1" dirty="0" smtClean="0">
                <a:solidFill>
                  <a:srgbClr val="000099"/>
                </a:solidFill>
                <a:latin typeface="Arial" panose="020B0604020202020204" pitchFamily="34" charset="0"/>
                <a:cs typeface="Arial" panose="020B0604020202020204" pitchFamily="34" charset="0"/>
              </a:rPr>
              <a:t>supply</a:t>
            </a:r>
            <a:endParaRPr lang="ko-KR" altLang="en-US" sz="2800" b="1" dirty="0">
              <a:solidFill>
                <a:srgbClr val="000099"/>
              </a:solidFill>
              <a:latin typeface="Arial" panose="020B0604020202020204" pitchFamily="34" charset="0"/>
              <a:cs typeface="Arial" panose="020B0604020202020204" pitchFamily="34" charset="0"/>
            </a:endParaRPr>
          </a:p>
        </p:txBody>
      </p:sp>
      <p:pic>
        <p:nvPicPr>
          <p:cNvPr id="9" name="그림 8"/>
          <p:cNvPicPr>
            <a:picLocks noChangeAspect="1"/>
          </p:cNvPicPr>
          <p:nvPr/>
        </p:nvPicPr>
        <p:blipFill>
          <a:blip r:embed="rId3"/>
          <a:stretch>
            <a:fillRect/>
          </a:stretch>
        </p:blipFill>
        <p:spPr>
          <a:xfrm>
            <a:off x="9864154" y="153008"/>
            <a:ext cx="1304657" cy="682811"/>
          </a:xfrm>
          <a:prstGeom prst="rect">
            <a:avLst/>
          </a:prstGeom>
        </p:spPr>
      </p:pic>
    </p:spTree>
    <p:extLst>
      <p:ext uri="{BB962C8B-B14F-4D97-AF65-F5344CB8AC3E}">
        <p14:creationId xmlns:p14="http://schemas.microsoft.com/office/powerpoint/2010/main" val="8313940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1680" y="2085086"/>
            <a:ext cx="3567868" cy="1402958"/>
          </a:xfrm>
          <a:prstGeom prst="rect">
            <a:avLst/>
          </a:prstGeom>
        </p:spPr>
      </p:pic>
      <p:pic>
        <p:nvPicPr>
          <p:cNvPr id="10" name="그림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1768" y="2016086"/>
            <a:ext cx="3454170" cy="1540958"/>
          </a:xfrm>
          <a:prstGeom prst="rect">
            <a:avLst/>
          </a:prstGeom>
        </p:spPr>
      </p:pic>
      <p:sp>
        <p:nvSpPr>
          <p:cNvPr id="11" name="TextBox 10"/>
          <p:cNvSpPr txBox="1"/>
          <p:nvPr/>
        </p:nvSpPr>
        <p:spPr>
          <a:xfrm>
            <a:off x="1504331" y="3708130"/>
            <a:ext cx="4085764" cy="338554"/>
          </a:xfrm>
          <a:prstGeom prst="rect">
            <a:avLst/>
          </a:prstGeom>
          <a:noFill/>
        </p:spPr>
        <p:txBody>
          <a:bodyPr wrap="square" rtlCol="0">
            <a:spAutoFit/>
          </a:bodyPr>
          <a:lstStyle/>
          <a:p>
            <a:r>
              <a:rPr lang="en-US" altLang="ko-KR" sz="1600" dirty="0" err="1">
                <a:latin typeface="Arial" panose="020B0604020202020204" pitchFamily="34" charset="0"/>
                <a:cs typeface="Arial" panose="020B0604020202020204" pitchFamily="34" charset="0"/>
              </a:rPr>
              <a:t>Finebeam</a:t>
            </a:r>
            <a:r>
              <a:rPr lang="en-US" altLang="ko-KR" sz="1600" dirty="0">
                <a:latin typeface="Arial" panose="020B0604020202020204" pitchFamily="34" charset="0"/>
                <a:cs typeface="Arial" panose="020B0604020202020204" pitchFamily="34" charset="0"/>
              </a:rPr>
              <a:t>: Two Chambers of laser head</a:t>
            </a:r>
            <a:endParaRPr lang="ko-KR" altLang="en-US" sz="1600" dirty="0">
              <a:latin typeface="Arial" panose="020B0604020202020204" pitchFamily="34" charset="0"/>
              <a:cs typeface="Arial" panose="020B0604020202020204" pitchFamily="34" charset="0"/>
            </a:endParaRPr>
          </a:p>
        </p:txBody>
      </p:sp>
      <p:sp>
        <p:nvSpPr>
          <p:cNvPr id="12" name="TextBox 11"/>
          <p:cNvSpPr txBox="1"/>
          <p:nvPr/>
        </p:nvSpPr>
        <p:spPr>
          <a:xfrm>
            <a:off x="7523082" y="3713623"/>
            <a:ext cx="4015816"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Others: One Chamber of laser head</a:t>
            </a:r>
            <a:endParaRPr lang="ko-KR" altLang="en-US" sz="1600" dirty="0">
              <a:latin typeface="Arial" panose="020B0604020202020204" pitchFamily="34" charset="0"/>
              <a:cs typeface="Arial" panose="020B0604020202020204" pitchFamily="34" charset="0"/>
            </a:endParaRPr>
          </a:p>
        </p:txBody>
      </p:sp>
      <p:pic>
        <p:nvPicPr>
          <p:cNvPr id="14" name="그림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3172" y="4403393"/>
            <a:ext cx="3466376" cy="1941171"/>
          </a:xfrm>
          <a:prstGeom prst="rect">
            <a:avLst/>
          </a:prstGeom>
        </p:spPr>
      </p:pic>
      <p:sp>
        <p:nvSpPr>
          <p:cNvPr id="6" name="슬라이드 번호 개체 틀 5">
            <a:extLst>
              <a:ext uri="{FF2B5EF4-FFF2-40B4-BE49-F238E27FC236}">
                <a16:creationId xmlns:a16="http://schemas.microsoft.com/office/drawing/2014/main" id="{B0C9E081-B32B-49C5-8FE4-0D76D9F89FBB}"/>
              </a:ext>
            </a:extLst>
          </p:cNvPr>
          <p:cNvSpPr>
            <a:spLocks noGrp="1"/>
          </p:cNvSpPr>
          <p:nvPr>
            <p:ph type="sldNum" sz="quarter" idx="12"/>
          </p:nvPr>
        </p:nvSpPr>
        <p:spPr/>
        <p:txBody>
          <a:bodyPr/>
          <a:lstStyle/>
          <a:p>
            <a:fld id="{D1072580-2DB5-4C88-A673-DFAD08CE5410}" type="slidenum">
              <a:rPr lang="ko-KR" altLang="en-US" smtClean="0"/>
              <a:t>91</a:t>
            </a:fld>
            <a:endParaRPr lang="ko-KR" altLang="en-US"/>
          </a:p>
        </p:txBody>
      </p:sp>
      <p:pic>
        <p:nvPicPr>
          <p:cNvPr id="7" name="그림 6"/>
          <p:cNvPicPr>
            <a:picLocks noChangeAspect="1"/>
          </p:cNvPicPr>
          <p:nvPr/>
        </p:nvPicPr>
        <p:blipFill rotWithShape="1">
          <a:blip r:embed="rId5"/>
          <a:srcRect t="5837" b="3562"/>
          <a:stretch/>
        </p:blipFill>
        <p:spPr>
          <a:xfrm>
            <a:off x="1651768" y="4403393"/>
            <a:ext cx="3513777" cy="1941171"/>
          </a:xfrm>
          <a:prstGeom prst="rect">
            <a:avLst/>
          </a:prstGeom>
        </p:spPr>
      </p:pic>
      <p:sp>
        <p:nvSpPr>
          <p:cNvPr id="8" name="TextBox 7"/>
          <p:cNvSpPr txBox="1"/>
          <p:nvPr/>
        </p:nvSpPr>
        <p:spPr>
          <a:xfrm>
            <a:off x="7541334" y="3939202"/>
            <a:ext cx="1762813"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a:t>
            </a:r>
            <a:r>
              <a:rPr lang="en-US" altLang="ko-KR" sz="1600" u="sng" dirty="0">
                <a:solidFill>
                  <a:srgbClr val="000099"/>
                </a:solidFill>
                <a:latin typeface="Arial" panose="020B0604020202020204" pitchFamily="34" charset="0"/>
                <a:cs typeface="Arial" panose="020B0604020202020204" pitchFamily="34" charset="0"/>
              </a:rPr>
              <a:t>C</a:t>
            </a:r>
            <a:r>
              <a:rPr lang="en-US" altLang="ko-KR" sz="1600" dirty="0">
                <a:latin typeface="Arial" panose="020B0604020202020204" pitchFamily="34" charset="0"/>
                <a:cs typeface="Arial" panose="020B0604020202020204" pitchFamily="34" charset="0"/>
              </a:rPr>
              <a:t>, L, T, P etc.)</a:t>
            </a:r>
            <a:endParaRPr lang="ko-KR" altLang="en-US" sz="1600" dirty="0">
              <a:latin typeface="Arial" panose="020B0604020202020204" pitchFamily="34" charset="0"/>
              <a:cs typeface="Arial" panose="020B0604020202020204" pitchFamily="34" charset="0"/>
            </a:endParaRPr>
          </a:p>
        </p:txBody>
      </p:sp>
      <p:sp>
        <p:nvSpPr>
          <p:cNvPr id="13" name="TextBox 12"/>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45AD752-76FA-4F11-A027-8F644050944B}"/>
              </a:ext>
            </a:extLst>
          </p:cNvPr>
          <p:cNvSpPr txBox="1"/>
          <p:nvPr/>
        </p:nvSpPr>
        <p:spPr>
          <a:xfrm>
            <a:off x="1002643" y="476670"/>
            <a:ext cx="10173357" cy="954107"/>
          </a:xfrm>
          <a:prstGeom prst="rect">
            <a:avLst/>
          </a:prstGeom>
          <a:noFill/>
        </p:spPr>
        <p:txBody>
          <a:bodyPr wrap="square" rtlCol="0">
            <a:spAutoFit/>
          </a:bodyPr>
          <a:lstStyle/>
          <a:p>
            <a:r>
              <a:rPr lang="en-US" altLang="ko-KR" sz="2800" b="1" dirty="0">
                <a:solidFill>
                  <a:schemeClr val="tx1">
                    <a:lumMod val="85000"/>
                    <a:lumOff val="15000"/>
                  </a:schemeClr>
                </a:solidFill>
                <a:latin typeface="Arial" panose="020B0604020202020204" pitchFamily="34" charset="0"/>
                <a:cs typeface="Arial" panose="020B0604020202020204" pitchFamily="34" charset="0"/>
              </a:rPr>
              <a:t>Two chambers assure long term </a:t>
            </a:r>
            <a:r>
              <a:rPr lang="en-US" altLang="ko-KR" sz="2800" b="1" dirty="0">
                <a:solidFill>
                  <a:srgbClr val="000099"/>
                </a:solidFill>
                <a:latin typeface="Arial" panose="020B0604020202020204" pitchFamily="34" charset="0"/>
                <a:cs typeface="Arial" panose="020B0604020202020204" pitchFamily="34" charset="0"/>
              </a:rPr>
              <a:t>high durability, stable power supply and superior beam </a:t>
            </a:r>
            <a:r>
              <a:rPr lang="en-US" altLang="ko-KR" sz="2800" b="1" dirty="0" smtClean="0">
                <a:solidFill>
                  <a:srgbClr val="000099"/>
                </a:solidFill>
                <a:latin typeface="Arial" panose="020B0604020202020204" pitchFamily="34" charset="0"/>
                <a:cs typeface="Arial" panose="020B0604020202020204" pitchFamily="34" charset="0"/>
              </a:rPr>
              <a:t>quality</a:t>
            </a:r>
            <a:endParaRPr lang="ko-KR" altLang="en-US" sz="28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8620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D1072580-2DB5-4C88-A673-DFAD08CE5410}" type="slidenum">
              <a:rPr lang="ko-KR" altLang="en-US" smtClean="0"/>
              <a:t>92</a:t>
            </a:fld>
            <a:endParaRPr lang="ko-KR" altLang="en-US"/>
          </a:p>
        </p:txBody>
      </p:sp>
      <p:pic>
        <p:nvPicPr>
          <p:cNvPr id="5" name="그림 4"/>
          <p:cNvPicPr>
            <a:picLocks noChangeAspect="1"/>
          </p:cNvPicPr>
          <p:nvPr/>
        </p:nvPicPr>
        <p:blipFill>
          <a:blip r:embed="rId2"/>
          <a:stretch>
            <a:fillRect/>
          </a:stretch>
        </p:blipFill>
        <p:spPr>
          <a:xfrm>
            <a:off x="5987488" y="1119658"/>
            <a:ext cx="5461317" cy="3825148"/>
          </a:xfrm>
          <a:prstGeom prst="rect">
            <a:avLst/>
          </a:prstGeom>
        </p:spPr>
      </p:pic>
      <p:pic>
        <p:nvPicPr>
          <p:cNvPr id="6" name="그림 5"/>
          <p:cNvPicPr>
            <a:picLocks noChangeAspect="1"/>
          </p:cNvPicPr>
          <p:nvPr/>
        </p:nvPicPr>
        <p:blipFill>
          <a:blip r:embed="rId3"/>
          <a:stretch>
            <a:fillRect/>
          </a:stretch>
        </p:blipFill>
        <p:spPr>
          <a:xfrm>
            <a:off x="9110019" y="5211464"/>
            <a:ext cx="2338786" cy="878182"/>
          </a:xfrm>
          <a:prstGeom prst="rect">
            <a:avLst/>
          </a:prstGeom>
        </p:spPr>
      </p:pic>
      <p:sp>
        <p:nvSpPr>
          <p:cNvPr id="7" name="직사각형 6"/>
          <p:cNvSpPr/>
          <p:nvPr/>
        </p:nvSpPr>
        <p:spPr>
          <a:xfrm>
            <a:off x="733988" y="2756227"/>
            <a:ext cx="4817987" cy="3170099"/>
          </a:xfrm>
          <a:prstGeom prst="rect">
            <a:avLst/>
          </a:prstGeom>
        </p:spPr>
        <p:txBody>
          <a:bodyPr wrap="square">
            <a:spAutoFit/>
          </a:bodyPr>
          <a:lstStyle/>
          <a:p>
            <a:r>
              <a:rPr lang="en-US" altLang="ko-KR" sz="4000" b="1" dirty="0" smtClean="0">
                <a:solidFill>
                  <a:srgbClr val="0070C0"/>
                </a:solidFill>
                <a:latin typeface="Arial" panose="020B0604020202020204" pitchFamily="34" charset="0"/>
                <a:cs typeface="Arial" panose="020B0604020202020204" pitchFamily="34" charset="0"/>
              </a:rPr>
              <a:t>High </a:t>
            </a:r>
            <a:r>
              <a:rPr lang="en-US" altLang="ko-KR" sz="4000" b="1" dirty="0">
                <a:solidFill>
                  <a:srgbClr val="0070C0"/>
                </a:solidFill>
                <a:latin typeface="Arial" panose="020B0604020202020204" pitchFamily="34" charset="0"/>
                <a:cs typeface="Arial" panose="020B0604020202020204" pitchFamily="34" charset="0"/>
              </a:rPr>
              <a:t>power efficiency</a:t>
            </a:r>
          </a:p>
          <a:p>
            <a:r>
              <a:rPr lang="en-US" altLang="ko-KR" sz="4000" b="1" dirty="0" smtClean="0">
                <a:solidFill>
                  <a:srgbClr val="0070C0"/>
                </a:solidFill>
                <a:latin typeface="Arial" panose="020B0604020202020204" pitchFamily="34" charset="0"/>
                <a:cs typeface="Arial" panose="020B0604020202020204" pitchFamily="34" charset="0"/>
              </a:rPr>
              <a:t>Stable </a:t>
            </a:r>
            <a:r>
              <a:rPr lang="en-US" altLang="ko-KR" sz="4000" b="1" dirty="0">
                <a:solidFill>
                  <a:srgbClr val="0070C0"/>
                </a:solidFill>
                <a:latin typeface="Arial" panose="020B0604020202020204" pitchFamily="34" charset="0"/>
                <a:cs typeface="Arial" panose="020B0604020202020204" pitchFamily="34" charset="0"/>
              </a:rPr>
              <a:t>laser emission  </a:t>
            </a:r>
            <a:endParaRPr lang="en-US" altLang="ko-KR" sz="4000" b="1" dirty="0" smtClean="0">
              <a:solidFill>
                <a:srgbClr val="0070C0"/>
              </a:solidFill>
              <a:latin typeface="Arial" panose="020B0604020202020204" pitchFamily="34" charset="0"/>
              <a:cs typeface="Arial" panose="020B0604020202020204" pitchFamily="34" charset="0"/>
            </a:endParaRPr>
          </a:p>
          <a:p>
            <a:r>
              <a:rPr lang="en-US" altLang="ko-KR" sz="4000" b="1" dirty="0" smtClean="0">
                <a:solidFill>
                  <a:srgbClr val="0070C0"/>
                </a:solidFill>
                <a:latin typeface="Arial" panose="020B0604020202020204" pitchFamily="34" charset="0"/>
                <a:cs typeface="Arial" panose="020B0604020202020204" pitchFamily="34" charset="0"/>
              </a:rPr>
              <a:t>High </a:t>
            </a:r>
            <a:r>
              <a:rPr lang="en-US" altLang="ko-KR" sz="4000" b="1" dirty="0">
                <a:solidFill>
                  <a:srgbClr val="0070C0"/>
                </a:solidFill>
                <a:latin typeface="Arial" panose="020B0604020202020204" pitchFamily="34" charset="0"/>
                <a:cs typeface="Arial" panose="020B0604020202020204" pitchFamily="34" charset="0"/>
              </a:rPr>
              <a:t>Durability</a:t>
            </a:r>
          </a:p>
        </p:txBody>
      </p:sp>
      <p:sp>
        <p:nvSpPr>
          <p:cNvPr id="8" name="TextBox 7"/>
          <p:cNvSpPr txBox="1"/>
          <p:nvPr/>
        </p:nvSpPr>
        <p:spPr>
          <a:xfrm>
            <a:off x="733989" y="1119658"/>
            <a:ext cx="4868526" cy="1323439"/>
          </a:xfrm>
          <a:prstGeom prst="rect">
            <a:avLst/>
          </a:prstGeom>
          <a:noFill/>
        </p:spPr>
        <p:txBody>
          <a:bodyPr wrap="square" rtlCol="0">
            <a:spAutoFit/>
          </a:bodyPr>
          <a:lstStyle/>
          <a:p>
            <a:r>
              <a:rPr lang="en-US" altLang="ko-KR" sz="4000" b="1" dirty="0" smtClean="0">
                <a:solidFill>
                  <a:schemeClr val="tx1">
                    <a:lumMod val="85000"/>
                    <a:lumOff val="15000"/>
                  </a:schemeClr>
                </a:solidFill>
                <a:latin typeface="Arial" panose="020B0604020202020204" pitchFamily="34" charset="0"/>
                <a:cs typeface="Arial" panose="020B0604020202020204" pitchFamily="34" charset="0"/>
              </a:rPr>
              <a:t>HIGH POWER SETTING</a:t>
            </a:r>
            <a:endParaRPr lang="ko-KR" altLang="en-US" sz="4000" b="1" dirty="0" smtClean="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37117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2306218">
            <a:off x="10071381" y="362023"/>
            <a:ext cx="827336" cy="3858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4"/>
          <a:srcRect/>
          <a:stretch/>
        </p:blipFill>
        <p:spPr bwMode="auto">
          <a:xfrm>
            <a:off x="4076501" y="-3129245"/>
            <a:ext cx="629728" cy="26955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A793AE-395C-479C-AB45-0973D2A57970}"/>
              </a:ext>
            </a:extLst>
          </p:cNvPr>
          <p:cNvSpPr txBox="1"/>
          <p:nvPr/>
        </p:nvSpPr>
        <p:spPr>
          <a:xfrm>
            <a:off x="1071356" y="4596368"/>
            <a:ext cx="7749520" cy="1631216"/>
          </a:xfrm>
          <a:prstGeom prst="rect">
            <a:avLst/>
          </a:prstGeom>
          <a:noFill/>
        </p:spPr>
        <p:txBody>
          <a:bodyPr wrap="square" rtlCol="0">
            <a:spAutoFit/>
          </a:bodyPr>
          <a:lstStyle/>
          <a:p>
            <a:r>
              <a:rPr lang="en-US" altLang="ko-KR" sz="2000" dirty="0">
                <a:latin typeface="Arial" panose="020B0604020202020204" pitchFamily="34" charset="0"/>
                <a:cs typeface="Arial" panose="020B0604020202020204" pitchFamily="34" charset="0"/>
              </a:rPr>
              <a:t>DOE recollects light after splitting light by using diffractive element. It has top hat energy output which is the energy is same for center and around of it. DOE can evenly delivery energy. However there is energy loss in the process of splitting light and recollecting  it. And it  disregard the energy around of main beam.</a:t>
            </a:r>
            <a:endParaRPr lang="ko-KR" altLang="en-US" sz="2000" dirty="0">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51D57DC5-C041-44D1-988B-9793A2C0EB95}"/>
              </a:ext>
            </a:extLst>
          </p:cNvPr>
          <p:cNvSpPr>
            <a:spLocks noGrp="1"/>
          </p:cNvSpPr>
          <p:nvPr>
            <p:ph type="sldNum" sz="quarter" idx="12"/>
          </p:nvPr>
        </p:nvSpPr>
        <p:spPr/>
        <p:txBody>
          <a:bodyPr/>
          <a:lstStyle/>
          <a:p>
            <a:fld id="{D1072580-2DB5-4C88-A673-DFAD08CE5410}" type="slidenum">
              <a:rPr lang="ko-KR" altLang="en-US" smtClean="0"/>
              <a:t>93</a:t>
            </a:fld>
            <a:endParaRPr lang="ko-KR" altLang="en-US" dirty="0"/>
          </a:p>
        </p:txBody>
      </p:sp>
      <p:sp>
        <p:nvSpPr>
          <p:cNvPr id="5" name="TextBox 4"/>
          <p:cNvSpPr txBox="1"/>
          <p:nvPr/>
        </p:nvSpPr>
        <p:spPr>
          <a:xfrm>
            <a:off x="8820876" y="5733655"/>
            <a:ext cx="2572638" cy="584775"/>
          </a:xfrm>
          <a:prstGeom prst="rect">
            <a:avLst/>
          </a:prstGeom>
          <a:noFill/>
        </p:spPr>
        <p:txBody>
          <a:bodyPr wrap="square" rtlCol="0">
            <a:spAutoFit/>
          </a:bodyPr>
          <a:lstStyle/>
          <a:p>
            <a:pPr algn="ctr"/>
            <a:r>
              <a:rPr lang="en-US" altLang="ko-KR" sz="1600" b="1" dirty="0" smtClean="0">
                <a:solidFill>
                  <a:srgbClr val="0070C0"/>
                </a:solidFill>
                <a:latin typeface="Arial" panose="020B0604020202020204" pitchFamily="34" charset="0"/>
                <a:cs typeface="Arial" panose="020B0604020202020204" pitchFamily="34" charset="0"/>
              </a:rPr>
              <a:t>Stable Beam Quality </a:t>
            </a:r>
          </a:p>
          <a:p>
            <a:pPr algn="ctr"/>
            <a:r>
              <a:rPr lang="en-US" altLang="ko-KR" sz="1600" b="1" dirty="0" smtClean="0">
                <a:solidFill>
                  <a:srgbClr val="0070C0"/>
                </a:solidFill>
                <a:latin typeface="Arial" panose="020B0604020202020204" pitchFamily="34" charset="0"/>
                <a:cs typeface="Arial" panose="020B0604020202020204" pitchFamily="34" charset="0"/>
              </a:rPr>
              <a:t>Flat top beam</a:t>
            </a:r>
            <a:endParaRPr lang="ko-KR" altLang="en-US" sz="1600" b="1" dirty="0" smtClean="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1" y="523842"/>
            <a:ext cx="853650" cy="400110"/>
          </a:xfrm>
          <a:prstGeom prst="rect">
            <a:avLst/>
          </a:prstGeom>
          <a:solidFill>
            <a:srgbClr val="000099"/>
          </a:solidFill>
        </p:spPr>
        <p:txBody>
          <a:bodyPr wrap="square" rtlCol="0">
            <a:spAutoFit/>
          </a:bodyPr>
          <a:lstStyle/>
          <a:p>
            <a:endParaRPr lang="ko-KR" alt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45AD752-76FA-4F11-A027-8F644050944B}"/>
              </a:ext>
            </a:extLst>
          </p:cNvPr>
          <p:cNvSpPr txBox="1"/>
          <p:nvPr/>
        </p:nvSpPr>
        <p:spPr>
          <a:xfrm>
            <a:off x="1002644" y="447642"/>
            <a:ext cx="8922406" cy="523220"/>
          </a:xfrm>
          <a:prstGeom prst="rect">
            <a:avLst/>
          </a:prstGeom>
          <a:noFill/>
        </p:spPr>
        <p:txBody>
          <a:bodyPr wrap="square" rtlCol="0">
            <a:spAutoFit/>
          </a:bodyPr>
          <a:lstStyle/>
          <a:p>
            <a:r>
              <a:rPr lang="en-US" altLang="ko-KR" sz="2800" b="1" dirty="0" smtClean="0">
                <a:solidFill>
                  <a:srgbClr val="000099"/>
                </a:solidFill>
                <a:latin typeface="Arial" panose="020B0604020202020204" pitchFamily="34" charset="0"/>
                <a:cs typeface="Arial" panose="020B0604020202020204" pitchFamily="34" charset="0"/>
              </a:rPr>
              <a:t>Fractional</a:t>
            </a:r>
            <a:r>
              <a:rPr lang="en-US" altLang="ko-KR" sz="2800" dirty="0" smtClean="0">
                <a:latin typeface="Arial" panose="020B0604020202020204" pitchFamily="34" charset="0"/>
                <a:cs typeface="Arial" panose="020B0604020202020204" pitchFamily="34" charset="0"/>
              </a:rPr>
              <a:t> </a:t>
            </a:r>
            <a:r>
              <a:rPr lang="en-US" altLang="ko-KR" sz="2800" b="1" dirty="0" smtClean="0">
                <a:solidFill>
                  <a:srgbClr val="000099"/>
                </a:solidFill>
                <a:latin typeface="Arial" panose="020B0604020202020204" pitchFamily="34" charset="0"/>
                <a:cs typeface="Arial" panose="020B0604020202020204" pitchFamily="34" charset="0"/>
              </a:rPr>
              <a:t>DOE(Diffractive Optical Element)</a:t>
            </a:r>
            <a:endParaRPr lang="ko-KR" altLang="en-US" sz="2800" b="1" dirty="0">
              <a:solidFill>
                <a:srgbClr val="000099"/>
              </a:solidFill>
              <a:latin typeface="Arial" panose="020B0604020202020204" pitchFamily="34" charset="0"/>
              <a:cs typeface="Arial" panose="020B0604020202020204" pitchFamily="34" charset="0"/>
            </a:endParaRPr>
          </a:p>
        </p:txBody>
      </p:sp>
      <p:pic>
        <p:nvPicPr>
          <p:cNvPr id="19" name="Picture 2" descr="Image result for flat top be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73" t="5059" r="10410" b="23427"/>
          <a:stretch/>
        </p:blipFill>
        <p:spPr bwMode="auto">
          <a:xfrm>
            <a:off x="9475271" y="4284415"/>
            <a:ext cx="1549425" cy="1378726"/>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a:blip r:embed="rId6"/>
          <a:stretch>
            <a:fillRect/>
          </a:stretch>
        </p:blipFill>
        <p:spPr>
          <a:xfrm>
            <a:off x="897991" y="1494075"/>
            <a:ext cx="8096250" cy="2533650"/>
          </a:xfrm>
          <a:prstGeom prst="rect">
            <a:avLst/>
          </a:prstGeom>
        </p:spPr>
      </p:pic>
      <p:pic>
        <p:nvPicPr>
          <p:cNvPr id="2" name="그림 1"/>
          <p:cNvPicPr>
            <a:picLocks noChangeAspect="1"/>
          </p:cNvPicPr>
          <p:nvPr/>
        </p:nvPicPr>
        <p:blipFill>
          <a:blip r:embed="rId7"/>
          <a:stretch>
            <a:fillRect/>
          </a:stretch>
        </p:blipFill>
        <p:spPr>
          <a:xfrm>
            <a:off x="8918085" y="106236"/>
            <a:ext cx="1304657" cy="682811"/>
          </a:xfrm>
          <a:prstGeom prst="rect">
            <a:avLst/>
          </a:prstGeom>
        </p:spPr>
      </p:pic>
    </p:spTree>
    <p:extLst>
      <p:ext uri="{BB962C8B-B14F-4D97-AF65-F5344CB8AC3E}">
        <p14:creationId xmlns:p14="http://schemas.microsoft.com/office/powerpoint/2010/main" val="6569941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951"/>
            <a:ext cx="3148553"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Diffraction of Light wave  </a:t>
            </a:r>
            <a:endParaRPr lang="ko-KR" altLang="en-US" b="1" dirty="0">
              <a:latin typeface="Calibri" panose="020F0502020204030204" pitchFamily="34" charset="0"/>
              <a:cs typeface="Calibri" panose="020F0502020204030204" pitchFamily="34" charset="0"/>
            </a:endParaRPr>
          </a:p>
        </p:txBody>
      </p:sp>
      <p:pic>
        <p:nvPicPr>
          <p:cNvPr id="2" name="그림 1"/>
          <p:cNvPicPr>
            <a:picLocks noChangeAspect="1"/>
          </p:cNvPicPr>
          <p:nvPr/>
        </p:nvPicPr>
        <p:blipFill>
          <a:blip r:embed="rId2"/>
          <a:stretch>
            <a:fillRect/>
          </a:stretch>
        </p:blipFill>
        <p:spPr>
          <a:xfrm>
            <a:off x="2062162" y="2024062"/>
            <a:ext cx="8067675" cy="2809875"/>
          </a:xfrm>
          <a:prstGeom prst="rect">
            <a:avLst/>
          </a:prstGeom>
        </p:spPr>
      </p:pic>
      <p:sp>
        <p:nvSpPr>
          <p:cNvPr id="7" name="TextBox 6"/>
          <p:cNvSpPr txBox="1"/>
          <p:nvPr/>
        </p:nvSpPr>
        <p:spPr>
          <a:xfrm>
            <a:off x="1272619" y="1111610"/>
            <a:ext cx="9869864" cy="646331"/>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When light passes through an opening it is observed to spread out. This is known as diffraction and becomes more pronounced with narrower opening.</a:t>
            </a:r>
            <a:endParaRPr lang="ko-KR" altLang="en-US" dirty="0" smtClean="0">
              <a:latin typeface="Calibri" panose="020F0502020204030204" pitchFamily="34" charset="0"/>
              <a:cs typeface="Calibri" panose="020F0502020204030204" pitchFamily="34" charset="0"/>
            </a:endParaRPr>
          </a:p>
        </p:txBody>
      </p:sp>
      <p:sp>
        <p:nvSpPr>
          <p:cNvPr id="8" name="TextBox 7"/>
          <p:cNvSpPr txBox="1"/>
          <p:nvPr/>
        </p:nvSpPr>
        <p:spPr>
          <a:xfrm>
            <a:off x="3276549" y="5213023"/>
            <a:ext cx="5638899"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Diffraction of light through wide and narrow openings</a:t>
            </a:r>
            <a:endParaRPr lang="ko-KR"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45691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961F3-9006-4883-969F-6C271E8A59DC}"/>
              </a:ext>
            </a:extLst>
          </p:cNvPr>
          <p:cNvSpPr txBox="1"/>
          <p:nvPr/>
        </p:nvSpPr>
        <p:spPr>
          <a:xfrm>
            <a:off x="8179266" y="1877420"/>
            <a:ext cx="2566404" cy="830997"/>
          </a:xfrm>
          <a:prstGeom prst="rect">
            <a:avLst/>
          </a:prstGeom>
          <a:noFill/>
          <a:ln>
            <a:solidFill>
              <a:srgbClr val="FFC000"/>
            </a:solidFill>
          </a:ln>
        </p:spPr>
        <p:txBody>
          <a:bodyPr wrap="square" rtlCol="0">
            <a:spAutoFit/>
          </a:bodyPr>
          <a:lstStyle/>
          <a:p>
            <a:pPr algn="ctr"/>
            <a:r>
              <a:rPr lang="en-US" altLang="ko-KR" sz="1600" dirty="0">
                <a:latin typeface="Calibri" panose="020F0502020204030204" pitchFamily="34" charset="0"/>
                <a:cs typeface="Calibri" panose="020F0502020204030204" pitchFamily="34" charset="0"/>
              </a:rPr>
              <a:t>Inside the region contain ~80% of incident light (disregarding surface losses)</a:t>
            </a:r>
            <a:endParaRPr lang="ko-KR" altLang="en-US"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A668B87-66F0-4901-AF74-3A64F75200D7}"/>
              </a:ext>
            </a:extLst>
          </p:cNvPr>
          <p:cNvSpPr txBox="1"/>
          <p:nvPr/>
        </p:nvSpPr>
        <p:spPr>
          <a:xfrm>
            <a:off x="7923300" y="4251505"/>
            <a:ext cx="3095538" cy="1077218"/>
          </a:xfrm>
          <a:prstGeom prst="rect">
            <a:avLst/>
          </a:prstGeom>
          <a:solidFill>
            <a:schemeClr val="bg1"/>
          </a:solidFill>
          <a:ln>
            <a:solidFill>
              <a:schemeClr val="accent1">
                <a:lumMod val="75000"/>
              </a:schemeClr>
            </a:solidFill>
          </a:ln>
        </p:spPr>
        <p:txBody>
          <a:bodyPr wrap="square" rtlCol="0">
            <a:spAutoFit/>
          </a:bodyPr>
          <a:lstStyle/>
          <a:p>
            <a:pPr algn="ctr"/>
            <a:r>
              <a:rPr lang="en-US" altLang="ko-KR" sz="1600" dirty="0">
                <a:latin typeface="Calibri" panose="020F0502020204030204" pitchFamily="34" charset="0"/>
                <a:cs typeface="Calibri" panose="020F0502020204030204" pitchFamily="34" charset="0"/>
              </a:rPr>
              <a:t>outside the region contain around 20 ~ 25% of incident light, it is not used. </a:t>
            </a:r>
          </a:p>
          <a:p>
            <a:pPr algn="ctr"/>
            <a:r>
              <a:rPr lang="en-US" altLang="ko-KR" sz="1600" dirty="0">
                <a:latin typeface="Calibri" panose="020F0502020204030204" pitchFamily="34" charset="0"/>
                <a:cs typeface="Calibri" panose="020F0502020204030204" pitchFamily="34" charset="0"/>
              </a:rPr>
              <a:t>(disregarding surface losses)</a:t>
            </a:r>
            <a:endParaRPr lang="ko-KR" altLang="en-US"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360ED95-6127-4331-9B71-0796505A5A90}"/>
              </a:ext>
            </a:extLst>
          </p:cNvPr>
          <p:cNvSpPr txBox="1"/>
          <p:nvPr/>
        </p:nvSpPr>
        <p:spPr>
          <a:xfrm>
            <a:off x="117532" y="183677"/>
            <a:ext cx="5772998" cy="338554"/>
          </a:xfrm>
          <a:prstGeom prst="rect">
            <a:avLst/>
          </a:prstGeom>
          <a:noFill/>
        </p:spPr>
        <p:txBody>
          <a:bodyPr wrap="square" rtlCol="0">
            <a:spAutoFit/>
          </a:bodyPr>
          <a:lstStyle/>
          <a:p>
            <a:r>
              <a:rPr lang="en-US" altLang="ko-KR" sz="1600" b="1" dirty="0">
                <a:latin typeface="Calibri" panose="020F0502020204030204" pitchFamily="34" charset="0"/>
                <a:cs typeface="Calibri" panose="020F0502020204030204" pitchFamily="34" charset="0"/>
              </a:rPr>
              <a:t>* This is the main reason of low power efficiency of DOE. </a:t>
            </a:r>
            <a:endParaRPr lang="ko-KR" altLang="en-US" sz="1600" b="1" dirty="0">
              <a:latin typeface="Calibri" panose="020F0502020204030204" pitchFamily="34" charset="0"/>
              <a:cs typeface="Calibri" panose="020F0502020204030204" pitchFamily="34" charset="0"/>
            </a:endParaRPr>
          </a:p>
        </p:txBody>
      </p:sp>
      <p:pic>
        <p:nvPicPr>
          <p:cNvPr id="11" name="그림 10">
            <a:extLst>
              <a:ext uri="{FF2B5EF4-FFF2-40B4-BE49-F238E27FC236}">
                <a16:creationId xmlns:a16="http://schemas.microsoft.com/office/drawing/2014/main" id="{15C9A7D1-EBEE-4524-A38F-6C564820FD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9073" y="1171713"/>
            <a:ext cx="4514574" cy="4514574"/>
          </a:xfrm>
          <a:prstGeom prst="rect">
            <a:avLst/>
          </a:prstGeom>
        </p:spPr>
      </p:pic>
      <p:cxnSp>
        <p:nvCxnSpPr>
          <p:cNvPr id="13" name="직선 화살표 연결선 12">
            <a:extLst>
              <a:ext uri="{FF2B5EF4-FFF2-40B4-BE49-F238E27FC236}">
                <a16:creationId xmlns:a16="http://schemas.microsoft.com/office/drawing/2014/main" id="{29B9954B-E7BE-48A1-A199-7BBFF875733F}"/>
              </a:ext>
            </a:extLst>
          </p:cNvPr>
          <p:cNvCxnSpPr/>
          <p:nvPr/>
        </p:nvCxnSpPr>
        <p:spPr>
          <a:xfrm flipH="1">
            <a:off x="5394121" y="2416029"/>
            <a:ext cx="2785145" cy="69628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A2DD6ED2-A7D8-45D8-B119-935149C9EDE4}"/>
              </a:ext>
            </a:extLst>
          </p:cNvPr>
          <p:cNvCxnSpPr/>
          <p:nvPr/>
        </p:nvCxnSpPr>
        <p:spPr>
          <a:xfrm flipH="1" flipV="1">
            <a:off x="5965945" y="3959604"/>
            <a:ext cx="1956021" cy="830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슬라이드 번호 개체 틀 4">
            <a:extLst>
              <a:ext uri="{FF2B5EF4-FFF2-40B4-BE49-F238E27FC236}">
                <a16:creationId xmlns:a16="http://schemas.microsoft.com/office/drawing/2014/main" id="{3ADF381C-09D3-4973-90DC-6BEF57BDDFB7}"/>
              </a:ext>
            </a:extLst>
          </p:cNvPr>
          <p:cNvSpPr>
            <a:spLocks noGrp="1"/>
          </p:cNvSpPr>
          <p:nvPr>
            <p:ph type="sldNum" sz="quarter" idx="12"/>
          </p:nvPr>
        </p:nvSpPr>
        <p:spPr/>
        <p:txBody>
          <a:bodyPr/>
          <a:lstStyle/>
          <a:p>
            <a:fld id="{D1072580-2DB5-4C88-A673-DFAD08CE5410}" type="slidenum">
              <a:rPr lang="ko-KR" altLang="en-US" smtClean="0"/>
              <a:t>95</a:t>
            </a:fld>
            <a:endParaRPr lang="ko-KR" altLang="en-US"/>
          </a:p>
        </p:txBody>
      </p:sp>
    </p:spTree>
    <p:extLst>
      <p:ext uri="{BB962C8B-B14F-4D97-AF65-F5344CB8AC3E}">
        <p14:creationId xmlns:p14="http://schemas.microsoft.com/office/powerpoint/2010/main" val="18525385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963629" y="1629247"/>
            <a:ext cx="1963082" cy="1883827"/>
          </a:xfrm>
          <a:prstGeom prst="rect">
            <a:avLst/>
          </a:prstGeom>
        </p:spPr>
      </p:pic>
      <p:sp>
        <p:nvSpPr>
          <p:cNvPr id="3" name="TextBox 2"/>
          <p:cNvSpPr txBox="1"/>
          <p:nvPr/>
        </p:nvSpPr>
        <p:spPr>
          <a:xfrm>
            <a:off x="4727959" y="894705"/>
            <a:ext cx="3831579" cy="369332"/>
          </a:xfrm>
          <a:prstGeom prst="rect">
            <a:avLst/>
          </a:prstGeom>
          <a:noFill/>
        </p:spPr>
        <p:txBody>
          <a:bodyPr wrap="square" rtlCol="0">
            <a:spAutoFit/>
          </a:bodyPr>
          <a:lstStyle/>
          <a:p>
            <a:r>
              <a:rPr lang="en-US" altLang="ko-KR" dirty="0" smtClean="0">
                <a:latin typeface="Calibri" panose="020F0502020204030204" pitchFamily="34" charset="0"/>
                <a:cs typeface="Calibri" panose="020F0502020204030204" pitchFamily="34" charset="0"/>
              </a:rPr>
              <a:t>7mm X 7mm – 49 SPOTS</a:t>
            </a:r>
            <a:endParaRPr lang="ko-KR" altLang="en-US" dirty="0" smtClean="0">
              <a:latin typeface="Calibri" panose="020F0502020204030204" pitchFamily="34" charset="0"/>
              <a:cs typeface="Calibri" panose="020F0502020204030204" pitchFamily="34" charset="0"/>
            </a:endParaRPr>
          </a:p>
        </p:txBody>
      </p:sp>
      <p:sp>
        <p:nvSpPr>
          <p:cNvPr id="4" name="직사각형 3"/>
          <p:cNvSpPr/>
          <p:nvPr/>
        </p:nvSpPr>
        <p:spPr>
          <a:xfrm>
            <a:off x="672445" y="4247616"/>
            <a:ext cx="11101634" cy="923330"/>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DOE </a:t>
            </a:r>
            <a:r>
              <a:rPr lang="en-US" altLang="ko-KR" dirty="0">
                <a:latin typeface="Calibri" panose="020F0502020204030204" pitchFamily="34" charset="0"/>
                <a:cs typeface="Calibri" panose="020F0502020204030204" pitchFamily="34" charset="0"/>
              </a:rPr>
              <a:t>is quite important role to supply stable energy without energy </a:t>
            </a:r>
            <a:r>
              <a:rPr lang="en-US" altLang="ko-KR" dirty="0" smtClean="0">
                <a:latin typeface="Calibri" panose="020F0502020204030204" pitchFamily="34" charset="0"/>
                <a:cs typeface="Calibri" panose="020F0502020204030204" pitchFamily="34" charset="0"/>
              </a:rPr>
              <a:t>fluctuation, it is good for pigmentation care. It isn’t effective if apply same parameter for zoom h/p. It requires higher </a:t>
            </a:r>
            <a:r>
              <a:rPr lang="en-US" altLang="ko-KR" dirty="0" err="1" smtClean="0">
                <a:latin typeface="Calibri" panose="020F0502020204030204" pitchFamily="34" charset="0"/>
                <a:cs typeface="Calibri" panose="020F0502020204030204" pitchFamily="34" charset="0"/>
              </a:rPr>
              <a:t>fluence</a:t>
            </a:r>
            <a:r>
              <a:rPr lang="en-US" altLang="ko-KR" dirty="0" smtClean="0">
                <a:latin typeface="Calibri" panose="020F0502020204030204" pitchFamily="34" charset="0"/>
                <a:cs typeface="Calibri" panose="020F0502020204030204" pitchFamily="34" charset="0"/>
              </a:rPr>
              <a:t> or overlapping. </a:t>
            </a:r>
          </a:p>
          <a:p>
            <a:r>
              <a:rPr lang="en-US" altLang="ko-KR" dirty="0" smtClean="0">
                <a:latin typeface="Calibri" panose="020F0502020204030204" pitchFamily="34" charset="0"/>
                <a:cs typeface="Calibri" panose="020F0502020204030204" pitchFamily="34" charset="0"/>
              </a:rPr>
              <a:t>Its quite big benefit is that the individual beams are so stable.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0" y="0"/>
            <a:ext cx="5109328"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FINEBEAM DOE UNIFORM BEAM QUALITY</a:t>
            </a:r>
            <a:endParaRPr lang="ko-KR" altLang="en-US"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9264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Desktop\제품자료\Finebeam Dual\003.JPG"/>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64847" y="791665"/>
            <a:ext cx="624442" cy="284851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1801805" y="3637605"/>
            <a:ext cx="750526" cy="400110"/>
          </a:xfrm>
          <a:prstGeom prst="rect">
            <a:avLst/>
          </a:prstGeom>
        </p:spPr>
        <p:txBody>
          <a:bodyPr wrap="none">
            <a:spAutoFit/>
          </a:bodyPr>
          <a:lstStyle/>
          <a:p>
            <a:r>
              <a:rPr lang="en-US" altLang="ko-KR" sz="2000" b="1" dirty="0">
                <a:solidFill>
                  <a:srgbClr val="0070C0"/>
                </a:solidFill>
                <a:latin typeface="Arial" panose="020B0604020202020204" pitchFamily="34" charset="0"/>
                <a:cs typeface="Arial" panose="020B0604020202020204" pitchFamily="34" charset="0"/>
              </a:rPr>
              <a:t>MLA</a:t>
            </a:r>
          </a:p>
        </p:txBody>
      </p:sp>
      <p:pic>
        <p:nvPicPr>
          <p:cNvPr id="2" name="그림 1">
            <a:extLst>
              <a:ext uri="{FF2B5EF4-FFF2-40B4-BE49-F238E27FC236}">
                <a16:creationId xmlns:a16="http://schemas.microsoft.com/office/drawing/2014/main" id="{BA78D4B5-6F91-4785-894E-D591AA7BD4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6598" y="919989"/>
            <a:ext cx="5921603" cy="2982799"/>
          </a:xfrm>
          <a:prstGeom prst="rect">
            <a:avLst/>
          </a:prstGeom>
        </p:spPr>
      </p:pic>
      <p:sp>
        <p:nvSpPr>
          <p:cNvPr id="9" name="TextBox 8">
            <a:extLst>
              <a:ext uri="{FF2B5EF4-FFF2-40B4-BE49-F238E27FC236}">
                <a16:creationId xmlns:a16="http://schemas.microsoft.com/office/drawing/2014/main" id="{8DCBEC70-6DB2-481D-B180-BE97C69C0380}"/>
              </a:ext>
            </a:extLst>
          </p:cNvPr>
          <p:cNvSpPr txBox="1"/>
          <p:nvPr/>
        </p:nvSpPr>
        <p:spPr>
          <a:xfrm>
            <a:off x="660271" y="4404854"/>
            <a:ext cx="8946315" cy="1323439"/>
          </a:xfrm>
          <a:prstGeom prst="rect">
            <a:avLst/>
          </a:prstGeom>
          <a:noFill/>
        </p:spPr>
        <p:txBody>
          <a:bodyPr wrap="square" rtlCol="0">
            <a:spAutoFit/>
          </a:bodyPr>
          <a:lstStyle/>
          <a:p>
            <a:r>
              <a:rPr lang="en-US" altLang="ko-KR" sz="2000" dirty="0">
                <a:latin typeface="Arial" panose="020B0604020202020204" pitchFamily="34" charset="0"/>
                <a:cs typeface="Arial" panose="020B0604020202020204" pitchFamily="34" charset="0"/>
              </a:rPr>
              <a:t>MLA: It collects the laser beam through lens, character of laser beam is maintained, it makes Gaussian distribution curve like the energy in center is high and around of it is low. MLA deliver high energy in the center. </a:t>
            </a:r>
            <a:endParaRPr lang="ko-KR" altLang="en-US" sz="2000" dirty="0">
              <a:latin typeface="Arial" panose="020B0604020202020204" pitchFamily="34" charset="0"/>
              <a:cs typeface="Arial" panose="020B0604020202020204" pitchFamily="34" charset="0"/>
            </a:endParaRPr>
          </a:p>
          <a:p>
            <a:endParaRPr lang="ko-KR" altLang="en-US" sz="2000" dirty="0">
              <a:latin typeface="Arial" panose="020B0604020202020204" pitchFamily="34" charset="0"/>
              <a:cs typeface="Arial" panose="020B0604020202020204" pitchFamily="34" charset="0"/>
            </a:endParaRPr>
          </a:p>
        </p:txBody>
      </p:sp>
      <p:sp>
        <p:nvSpPr>
          <p:cNvPr id="4" name="슬라이드 번호 개체 틀 3">
            <a:extLst>
              <a:ext uri="{FF2B5EF4-FFF2-40B4-BE49-F238E27FC236}">
                <a16:creationId xmlns:a16="http://schemas.microsoft.com/office/drawing/2014/main" id="{9E204E14-073C-4E1F-9AE8-AE0A2C09355D}"/>
              </a:ext>
            </a:extLst>
          </p:cNvPr>
          <p:cNvSpPr>
            <a:spLocks noGrp="1"/>
          </p:cNvSpPr>
          <p:nvPr>
            <p:ph type="sldNum" sz="quarter" idx="12"/>
          </p:nvPr>
        </p:nvSpPr>
        <p:spPr/>
        <p:txBody>
          <a:bodyPr/>
          <a:lstStyle/>
          <a:p>
            <a:fld id="{D1072580-2DB5-4C88-A673-DFAD08CE5410}" type="slidenum">
              <a:rPr lang="ko-KR" altLang="en-US" smtClean="0"/>
              <a:t>97</a:t>
            </a:fld>
            <a:endParaRPr lang="ko-KR" altLang="en-US"/>
          </a:p>
        </p:txBody>
      </p:sp>
      <p:pic>
        <p:nvPicPr>
          <p:cNvPr id="5" name="그림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6586" y="1356688"/>
            <a:ext cx="1877731" cy="2109399"/>
          </a:xfrm>
          <a:prstGeom prst="rect">
            <a:avLst/>
          </a:prstGeom>
        </p:spPr>
      </p:pic>
      <p:sp>
        <p:nvSpPr>
          <p:cNvPr id="3" name="TextBox 2"/>
          <p:cNvSpPr txBox="1"/>
          <p:nvPr/>
        </p:nvSpPr>
        <p:spPr>
          <a:xfrm>
            <a:off x="674784" y="5556171"/>
            <a:ext cx="8432929" cy="400110"/>
          </a:xfrm>
          <a:prstGeom prst="rect">
            <a:avLst/>
          </a:prstGeom>
          <a:noFill/>
        </p:spPr>
        <p:txBody>
          <a:bodyPr wrap="square" rtlCol="0">
            <a:spAutoFit/>
          </a:bodyPr>
          <a:lstStyle/>
          <a:p>
            <a:r>
              <a:rPr lang="en-US" altLang="ko-KR" sz="2000" dirty="0">
                <a:solidFill>
                  <a:srgbClr val="000099"/>
                </a:solidFill>
                <a:latin typeface="Arial" panose="020B0604020202020204" pitchFamily="34" charset="0"/>
                <a:cs typeface="Arial" panose="020B0604020202020204" pitchFamily="34" charset="0"/>
              </a:rPr>
              <a:t>** </a:t>
            </a:r>
            <a:r>
              <a:rPr lang="en-US" altLang="ko-KR" sz="2000" dirty="0" err="1">
                <a:solidFill>
                  <a:srgbClr val="000099"/>
                </a:solidFill>
                <a:latin typeface="Arial" panose="020B0604020202020204" pitchFamily="34" charset="0"/>
                <a:cs typeface="Arial" panose="020B0604020202020204" pitchFamily="34" charset="0"/>
              </a:rPr>
              <a:t>Finebeam</a:t>
            </a:r>
            <a:r>
              <a:rPr lang="en-US" altLang="ko-KR" sz="2000" dirty="0">
                <a:solidFill>
                  <a:srgbClr val="000099"/>
                </a:solidFill>
                <a:latin typeface="Arial" panose="020B0604020202020204" pitchFamily="34" charset="0"/>
                <a:cs typeface="Arial" panose="020B0604020202020204" pitchFamily="34" charset="0"/>
              </a:rPr>
              <a:t> MLA H/P is same with PICO laser H/P. </a:t>
            </a:r>
            <a:endParaRPr lang="ko-KR" altLang="en-US" sz="2000" dirty="0">
              <a:solidFill>
                <a:srgbClr val="000099"/>
              </a:solidFill>
              <a:latin typeface="Arial" panose="020B0604020202020204" pitchFamily="34" charset="0"/>
              <a:cs typeface="Arial" panose="020B0604020202020204" pitchFamily="34" charset="0"/>
            </a:endParaRPr>
          </a:p>
        </p:txBody>
      </p:sp>
      <p:pic>
        <p:nvPicPr>
          <p:cNvPr id="15" name="Picture 2" descr="Image result for flat beam profile"/>
          <p:cNvPicPr>
            <a:picLocks noChangeAspect="1" noChangeArrowheads="1"/>
          </p:cNvPicPr>
          <p:nvPr/>
        </p:nvPicPr>
        <p:blipFill rotWithShape="1">
          <a:blip r:embed="rId6">
            <a:extLst>
              <a:ext uri="{28A0092B-C50C-407E-A947-70E740481C1C}">
                <a14:useLocalDpi xmlns:a14="http://schemas.microsoft.com/office/drawing/2010/main" val="0"/>
              </a:ext>
            </a:extLst>
          </a:blip>
          <a:srcRect l="3934" t="68399" r="75036" b="6182"/>
          <a:stretch/>
        </p:blipFill>
        <p:spPr bwMode="auto">
          <a:xfrm>
            <a:off x="9606586" y="4404854"/>
            <a:ext cx="1877731" cy="1609483"/>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p:cNvPicPr>
            <a:picLocks noChangeAspect="1"/>
          </p:cNvPicPr>
          <p:nvPr/>
        </p:nvPicPr>
        <p:blipFill>
          <a:blip r:embed="rId7"/>
          <a:stretch>
            <a:fillRect/>
          </a:stretch>
        </p:blipFill>
        <p:spPr>
          <a:xfrm>
            <a:off x="10049143" y="161465"/>
            <a:ext cx="1304657" cy="682811"/>
          </a:xfrm>
          <a:prstGeom prst="rect">
            <a:avLst/>
          </a:prstGeom>
        </p:spPr>
      </p:pic>
    </p:spTree>
    <p:extLst>
      <p:ext uri="{BB962C8B-B14F-4D97-AF65-F5344CB8AC3E}">
        <p14:creationId xmlns:p14="http://schemas.microsoft.com/office/powerpoint/2010/main" val="5726418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3800475" y="1504950"/>
            <a:ext cx="4591050" cy="3848100"/>
          </a:xfrm>
          <a:prstGeom prst="rect">
            <a:avLst/>
          </a:prstGeom>
        </p:spPr>
      </p:pic>
      <p:sp>
        <p:nvSpPr>
          <p:cNvPr id="2" name="TextBox 1"/>
          <p:cNvSpPr txBox="1"/>
          <p:nvPr/>
        </p:nvSpPr>
        <p:spPr>
          <a:xfrm>
            <a:off x="0" y="0"/>
            <a:ext cx="6092687" cy="369332"/>
          </a:xfrm>
          <a:prstGeom prst="rect">
            <a:avLst/>
          </a:prstGeom>
          <a:noFill/>
        </p:spPr>
        <p:txBody>
          <a:bodyPr wrap="square" rtlCol="0">
            <a:spAutoFit/>
          </a:bodyPr>
          <a:lstStyle/>
          <a:p>
            <a:r>
              <a:rPr lang="en-US" altLang="ko-KR" b="1" dirty="0" smtClean="0">
                <a:latin typeface="Calibri" panose="020F0502020204030204" pitchFamily="34" charset="0"/>
                <a:cs typeface="Calibri" panose="020F0502020204030204" pitchFamily="34" charset="0"/>
              </a:rPr>
              <a:t>Micro lens inside of MLA Hand piece </a:t>
            </a:r>
            <a:endParaRPr lang="ko-KR" altLang="en-US"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48112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4415" y="707805"/>
            <a:ext cx="12492088" cy="1477328"/>
          </a:xfrm>
          <a:prstGeom prst="rect">
            <a:avLst/>
          </a:prstGeom>
        </p:spPr>
        <p:txBody>
          <a:bodyPr wrap="square">
            <a:spAutoFit/>
          </a:bodyPr>
          <a:lstStyle/>
          <a:p>
            <a:r>
              <a:rPr lang="en-US" altLang="ko-KR" dirty="0" smtClean="0">
                <a:latin typeface="Calibri" panose="020F0502020204030204" pitchFamily="34" charset="0"/>
                <a:cs typeface="Calibri" panose="020F0502020204030204" pitchFamily="34" charset="0"/>
              </a:rPr>
              <a:t>The </a:t>
            </a:r>
            <a:r>
              <a:rPr lang="en-US" altLang="ko-KR" u="sng" dirty="0" smtClean="0">
                <a:latin typeface="Calibri" panose="020F0502020204030204" pitchFamily="34" charset="0"/>
                <a:cs typeface="Calibri" panose="020F0502020204030204" pitchFamily="34" charset="0"/>
              </a:rPr>
              <a:t>peak power for Pico single pulse is too high </a:t>
            </a:r>
            <a:r>
              <a:rPr lang="en-US" altLang="ko-KR" dirty="0" smtClean="0">
                <a:latin typeface="Calibri" panose="020F0502020204030204" pitchFamily="34" charset="0"/>
                <a:cs typeface="Calibri" panose="020F0502020204030204" pitchFamily="34" charset="0"/>
              </a:rPr>
              <a:t>and especially when its </a:t>
            </a:r>
            <a:r>
              <a:rPr lang="en-US" altLang="ko-KR" dirty="0" err="1" smtClean="0">
                <a:latin typeface="Calibri" panose="020F0502020204030204" pitchFamily="34" charset="0"/>
                <a:cs typeface="Calibri" panose="020F0502020204030204" pitchFamily="34" charset="0"/>
              </a:rPr>
              <a:t>fluence</a:t>
            </a:r>
            <a:r>
              <a:rPr lang="en-US" altLang="ko-KR" dirty="0" smtClean="0">
                <a:latin typeface="Calibri" panose="020F0502020204030204" pitchFamily="34" charset="0"/>
                <a:cs typeface="Calibri" panose="020F0502020204030204" pitchFamily="34" charset="0"/>
              </a:rPr>
              <a:t> is too strong, the energy mainly used in </a:t>
            </a:r>
          </a:p>
          <a:p>
            <a:r>
              <a:rPr lang="en-US" altLang="ko-KR" dirty="0" smtClean="0">
                <a:latin typeface="Calibri" panose="020F0502020204030204" pitchFamily="34" charset="0"/>
                <a:cs typeface="Calibri" panose="020F0502020204030204" pitchFamily="34" charset="0"/>
              </a:rPr>
              <a:t>an epidermis, it may cause the epidermal damage. (Melanin -&gt; PIH, Blood vessel -&gt; </a:t>
            </a:r>
            <a:r>
              <a:rPr lang="en-US" altLang="ko-KR" dirty="0" err="1" smtClean="0">
                <a:latin typeface="Calibri" panose="020F0502020204030204" pitchFamily="34" charset="0"/>
                <a:cs typeface="Calibri" panose="020F0502020204030204" pitchFamily="34" charset="0"/>
              </a:rPr>
              <a:t>petechia</a:t>
            </a:r>
            <a:r>
              <a:rPr lang="en-US" altLang="ko-KR" dirty="0" smtClean="0">
                <a:latin typeface="Calibri" panose="020F0502020204030204" pitchFamily="34" charset="0"/>
                <a:cs typeface="Calibri" panose="020F0502020204030204" pitchFamily="34" charset="0"/>
              </a:rPr>
              <a:t>) </a:t>
            </a:r>
          </a:p>
          <a:p>
            <a:endParaRPr lang="en-US" altLang="ko-KR" dirty="0">
              <a:latin typeface="Calibri" panose="020F0502020204030204" pitchFamily="34" charset="0"/>
              <a:cs typeface="Calibri" panose="020F0502020204030204" pitchFamily="34" charset="0"/>
            </a:endParaRPr>
          </a:p>
          <a:p>
            <a:r>
              <a:rPr lang="en-US" altLang="ko-KR" dirty="0" smtClean="0">
                <a:latin typeface="Calibri" panose="020F0502020204030204" pitchFamily="34" charset="0"/>
                <a:cs typeface="Calibri" panose="020F0502020204030204" pitchFamily="34" charset="0"/>
              </a:rPr>
              <a:t>It is same mechanism that 1064nm </a:t>
            </a:r>
            <a:r>
              <a:rPr lang="en-US" altLang="ko-KR" dirty="0">
                <a:latin typeface="Calibri" panose="020F0502020204030204" pitchFamily="34" charset="0"/>
                <a:cs typeface="Calibri" panose="020F0502020204030204" pitchFamily="34" charset="0"/>
              </a:rPr>
              <a:t>single pulse can’t go in to the dermis. So it is required double pulse</a:t>
            </a:r>
          </a:p>
          <a:p>
            <a:endParaRPr lang="en-US" altLang="ko-KR"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360ED95-6127-4331-9B71-0796505A5A90}"/>
              </a:ext>
            </a:extLst>
          </p:cNvPr>
          <p:cNvSpPr txBox="1"/>
          <p:nvPr/>
        </p:nvSpPr>
        <p:spPr>
          <a:xfrm>
            <a:off x="-1" y="68306"/>
            <a:ext cx="12320833" cy="338554"/>
          </a:xfrm>
          <a:prstGeom prst="rect">
            <a:avLst/>
          </a:prstGeom>
          <a:noFill/>
        </p:spPr>
        <p:txBody>
          <a:bodyPr wrap="square" rtlCol="0">
            <a:spAutoFit/>
          </a:bodyPr>
          <a:lstStyle/>
          <a:p>
            <a:r>
              <a:rPr lang="en-US" altLang="ko-KR" sz="1600" b="1" dirty="0" smtClean="0">
                <a:latin typeface="Calibri" panose="020F0502020204030204" pitchFamily="34" charset="0"/>
                <a:cs typeface="Calibri" panose="020F0502020204030204" pitchFamily="34" charset="0"/>
              </a:rPr>
              <a:t>How can we induce PICO laser holders or the doctors under consideration of Pico laser or Nano second laser?</a:t>
            </a:r>
            <a:endParaRPr lang="ko-KR" altLang="en-US" sz="1600" b="1"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2935565" y="2262433"/>
            <a:ext cx="5713933" cy="4180788"/>
          </a:xfrm>
          <a:prstGeom prst="rect">
            <a:avLst/>
          </a:prstGeom>
        </p:spPr>
      </p:pic>
    </p:spTree>
    <p:extLst>
      <p:ext uri="{BB962C8B-B14F-4D97-AF65-F5344CB8AC3E}">
        <p14:creationId xmlns:p14="http://schemas.microsoft.com/office/powerpoint/2010/main" val="893622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11446</TotalTime>
  <Words>5618</Words>
  <Application>Microsoft Office PowerPoint</Application>
  <PresentationFormat>와이드스크린</PresentationFormat>
  <Paragraphs>1002</Paragraphs>
  <Slides>118</Slides>
  <Notes>6</Notes>
  <HiddenSlides>4</HiddenSlides>
  <MMClips>5</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2</vt:i4>
      </vt:variant>
      <vt:variant>
        <vt:lpstr>슬라이드 제목</vt:lpstr>
      </vt:variant>
      <vt:variant>
        <vt:i4>118</vt:i4>
      </vt:variant>
    </vt:vector>
  </HeadingPairs>
  <TitlesOfParts>
    <vt:vector size="129" baseType="lpstr">
      <vt:lpstr>Apple SD Gothic Neo</vt:lpstr>
      <vt:lpstr>等线</vt:lpstr>
      <vt:lpstr>돋움</vt:lpstr>
      <vt:lpstr>맑은 고딕</vt:lpstr>
      <vt:lpstr>Arial</vt:lpstr>
      <vt:lpstr>Calibri</vt:lpstr>
      <vt:lpstr>Cambria Math</vt:lpstr>
      <vt:lpstr>Symbol</vt:lpstr>
      <vt:lpstr>Office 테마</vt:lpstr>
      <vt:lpstr>Microsoft Excel 워크시트</vt:lpstr>
      <vt:lpstr>워크시트</vt:lpstr>
      <vt:lpstr>Finebeam  Technical background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Julia Jung</dc:creator>
  <cp:lastModifiedBy>user</cp:lastModifiedBy>
  <cp:revision>394</cp:revision>
  <dcterms:created xsi:type="dcterms:W3CDTF">2022-07-03T08:06:34Z</dcterms:created>
  <dcterms:modified xsi:type="dcterms:W3CDTF">2023-10-19T08:22:14Z</dcterms:modified>
</cp:coreProperties>
</file>