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6" roundtripDataSignature="AMtx7mg03eklqGp9SWD7pNov4nIXiIgB4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09FBF9C-2B70-454F-A42D-C86DE4FA8582}">
  <a:tblStyle styleId="{709FBF9C-2B70-454F-A42D-C86DE4FA8582}" styleName="Table_0">
    <a:wholeTbl>
      <a:tcTxStyle b="off" i="off">
        <a:font>
          <a:latin typeface="맑은 고딕"/>
          <a:ea typeface="맑은 고딕"/>
          <a:cs typeface="맑은 고딕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tcBdr/>
        <a:fill>
          <a:solidFill>
            <a:srgbClr val="CFD7E7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FD7E7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맑은 고딕"/>
          <a:ea typeface="맑은 고딕"/>
          <a:cs typeface="맑은 고딕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맑은 고딕"/>
          <a:ea typeface="맑은 고딕"/>
          <a:cs typeface="맑은 고딕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맑은 고딕"/>
          <a:ea typeface="맑은 고딕"/>
          <a:cs typeface="맑은 고딕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맑은 고딕"/>
          <a:ea typeface="맑은 고딕"/>
          <a:cs typeface="맑은 고딕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936" y="6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6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02" tIns="46188" rIns="92402" bIns="46188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6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02" tIns="46188" rIns="92402" bIns="46188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9163" y="746125"/>
            <a:ext cx="4959350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14422"/>
            <a:ext cx="5438140" cy="4467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02" tIns="46188" rIns="92402" bIns="46188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843"/>
            <a:ext cx="2945659" cy="496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02" tIns="46188" rIns="92402" bIns="46188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28843"/>
            <a:ext cx="2945659" cy="496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02" tIns="46188" rIns="92402" bIns="46188" anchor="b" anchorCtr="0">
            <a:noAutofit/>
          </a:bodyPr>
          <a:lstStyle/>
          <a:p>
            <a:pPr algn="r">
              <a:buSzPts val="12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pPr algn="r">
                <a:buSzPts val="1200"/>
              </a:pPr>
              <a:t>‹#›</a:t>
            </a:fld>
            <a:endParaRPr lang="en-US" sz="1200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9768" y="4714422"/>
            <a:ext cx="5438140" cy="4467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02" tIns="46188" rIns="92402" bIns="46188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9768" y="4714422"/>
            <a:ext cx="5438140" cy="4467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02" tIns="46188" rIns="92402" bIns="46188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 txBox="1">
            <a:spLocks noGrp="1"/>
          </p:cNvSpPr>
          <p:nvPr>
            <p:ph type="body" idx="1"/>
          </p:nvPr>
        </p:nvSpPr>
        <p:spPr>
          <a:xfrm>
            <a:off x="679768" y="4714422"/>
            <a:ext cx="5438140" cy="4467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02" tIns="46188" rIns="92402" bIns="46188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14" name="Google Shape;11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:notes"/>
          <p:cNvSpPr txBox="1">
            <a:spLocks noGrp="1"/>
          </p:cNvSpPr>
          <p:nvPr>
            <p:ph type="body" idx="1"/>
          </p:nvPr>
        </p:nvSpPr>
        <p:spPr>
          <a:xfrm>
            <a:off x="679768" y="4714422"/>
            <a:ext cx="5438140" cy="4467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02" tIns="46188" rIns="92402" bIns="46188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23" name="Google Shape;12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:notes"/>
          <p:cNvSpPr txBox="1">
            <a:spLocks noGrp="1"/>
          </p:cNvSpPr>
          <p:nvPr>
            <p:ph type="body" idx="1"/>
          </p:nvPr>
        </p:nvSpPr>
        <p:spPr>
          <a:xfrm>
            <a:off x="679768" y="4714422"/>
            <a:ext cx="5438140" cy="4467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02" tIns="46188" rIns="92402" bIns="46188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36" name="Google Shape;13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6:notes"/>
          <p:cNvSpPr txBox="1">
            <a:spLocks noGrp="1"/>
          </p:cNvSpPr>
          <p:nvPr>
            <p:ph type="body" idx="1"/>
          </p:nvPr>
        </p:nvSpPr>
        <p:spPr>
          <a:xfrm>
            <a:off x="679768" y="4714422"/>
            <a:ext cx="5438140" cy="4467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02" tIns="46188" rIns="92402" bIns="46188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60" name="Google Shape;16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7:notes"/>
          <p:cNvSpPr txBox="1">
            <a:spLocks noGrp="1"/>
          </p:cNvSpPr>
          <p:nvPr>
            <p:ph type="body" idx="1"/>
          </p:nvPr>
        </p:nvSpPr>
        <p:spPr>
          <a:xfrm>
            <a:off x="679768" y="4714422"/>
            <a:ext cx="5438140" cy="4467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02" tIns="46188" rIns="92402" bIns="46188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73" name="Google Shape;17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8:notes"/>
          <p:cNvSpPr txBox="1">
            <a:spLocks noGrp="1"/>
          </p:cNvSpPr>
          <p:nvPr>
            <p:ph type="body" idx="1"/>
          </p:nvPr>
        </p:nvSpPr>
        <p:spPr>
          <a:xfrm>
            <a:off x="679768" y="4714422"/>
            <a:ext cx="5438140" cy="4467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02" tIns="46188" rIns="92402" bIns="46188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82" name="Google Shape;18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9:notes"/>
          <p:cNvSpPr txBox="1">
            <a:spLocks noGrp="1"/>
          </p:cNvSpPr>
          <p:nvPr>
            <p:ph type="body" idx="1"/>
          </p:nvPr>
        </p:nvSpPr>
        <p:spPr>
          <a:xfrm>
            <a:off x="679768" y="4714422"/>
            <a:ext cx="5438140" cy="4467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02" tIns="46188" rIns="92402" bIns="46188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90" name="Google Shape;19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슬라이드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텍스트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0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세로 제목 및 텍스트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빈 화면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구역 머리글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algun Gothic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콘텐츠 2개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algun Gothic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캡션 있는 콘텐츠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algun Gothic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캡션 있는 그림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algun Gothic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algun Gothic"/>
              <a:buNone/>
              <a:defRPr sz="44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60554" y="1052736"/>
            <a:ext cx="2647950" cy="32004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/>
          <p:nvPr/>
        </p:nvSpPr>
        <p:spPr>
          <a:xfrm>
            <a:off x="245865" y="1124744"/>
            <a:ext cx="2885975" cy="432048"/>
          </a:xfrm>
          <a:prstGeom prst="roundRect">
            <a:avLst>
              <a:gd name="adj" fmla="val 16667"/>
            </a:avLst>
          </a:prstGeom>
          <a:solidFill>
            <a:srgbClr val="DAE5F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835696" y="385500"/>
            <a:ext cx="567758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Q-switched Treatment Guideline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280094" y="1124744"/>
            <a:ext cx="8668047" cy="51680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3888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Laser</a:t>
            </a:r>
            <a:r>
              <a:rPr lang="en-US"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</a:t>
            </a:r>
            <a:r>
              <a:rPr lang="en-US" sz="18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Toning Procedure</a:t>
            </a:r>
            <a:endParaRPr sz="28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0" marR="0" lvl="0" indent="0" algn="l" rtl="0">
              <a:lnSpc>
                <a:spcPct val="3571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0" marR="0" lvl="0" indent="0" algn="l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rgbClr val="00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0" marR="0" lvl="0" indent="0" algn="l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Step 1.  </a:t>
            </a:r>
            <a:r>
              <a:rPr lang="en-US" sz="1200" b="0" i="0" u="none" strike="noStrike" cap="none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After cleansing, if necessary, perform an anesthesia on the skin.</a:t>
            </a:r>
            <a:endParaRPr sz="12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Step 2.  </a:t>
            </a:r>
            <a:r>
              <a:rPr lang="en-US"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Energy control</a:t>
            </a:r>
            <a:endParaRPr sz="1200" b="0" i="0" u="none" strike="noStrike" cap="none">
              <a:solidFill>
                <a:srgbClr val="00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628650" marR="0" lvl="1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✔"/>
            </a:pPr>
            <a:r>
              <a:rPr lang="en-US"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If your skin and lesions are bright, raise the fluence. </a:t>
            </a:r>
            <a:endParaRPr sz="12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628650" marR="0" lvl="1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✔"/>
            </a:pPr>
            <a:r>
              <a:rPr lang="en-US"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If your skin is dark and your lesions are dark, lower the fluence.</a:t>
            </a:r>
            <a:endParaRPr sz="12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Step 3. </a:t>
            </a:r>
            <a:r>
              <a:rPr lang="en-US"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</a:t>
            </a:r>
            <a:r>
              <a:rPr lang="en-US" sz="1200" b="0" i="0" u="none" strike="noStrike" cap="none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Treatment area</a:t>
            </a:r>
            <a:endParaRPr sz="1200" b="0" i="0" u="none" strike="noStrike" cap="none">
              <a:solidFill>
                <a:srgbClr val="00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628650" marR="0" lvl="1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en-US" sz="1200" b="0" i="0" u="none" strike="noStrike" cap="none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Treatment is performed by dividing the face into three parts, as shown on the right.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28650" marR="0" lvl="1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en-US" sz="1200" b="0" i="0" u="none" strike="noStrike" cap="none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Treat the entire face with overlapping, and focus more intensively on lesions.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Step 4.</a:t>
            </a:r>
            <a:endParaRPr sz="1200" b="0" i="0" u="none" strike="noStrike" cap="none">
              <a:solidFill>
                <a:srgbClr val="00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628650" marR="0" lvl="1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en-US" sz="1200" b="0" i="0" u="none" strike="noStrike" cap="none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Repeat about 3 passes in 1064nm Q- Switch Mode(1064).</a:t>
            </a:r>
            <a:endParaRPr sz="1200" b="0" i="0" u="none" strike="noStrike" cap="none">
              <a:solidFill>
                <a:srgbClr val="00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628650" marR="0" lvl="1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en-US" sz="1200" b="0" i="0" u="none" strike="noStrike" cap="none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After about 15 seconds, check the skin condition of the area where the laser was shot. </a:t>
            </a:r>
            <a:endParaRPr sz="1200" b="0" i="0" u="none" strike="noStrike" cap="none">
              <a:solidFill>
                <a:srgbClr val="00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628650" marR="0" lvl="1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en-US" sz="1200" b="0" i="0" u="none" strike="noStrike" cap="none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Repeat 2 ~ 4 pass or so, if appropriate erythema is observed in the lesion, finish the procedure.</a:t>
            </a:r>
            <a:r>
              <a:rPr lang="en-US" sz="1200" b="0" i="0" u="none" strike="noStrike" cap="none">
                <a:solidFill>
                  <a:srgbClr val="FF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   </a:t>
            </a:r>
            <a:endParaRPr sz="1200" b="0" i="0" u="none" strike="noStrike" cap="none">
              <a:solidFill>
                <a:srgbClr val="FF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457200" marR="0" lvl="1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FF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★ Be careful not to cause partial bleeding.(Excessive laser irradiation increases the likelihood of pigmentation.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Step 5.</a:t>
            </a:r>
            <a:r>
              <a:rPr lang="en-US" sz="1200" b="0" i="0" u="none" strike="noStrike" cap="none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  </a:t>
            </a:r>
            <a:r>
              <a:rPr lang="en-US"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After procedure</a:t>
            </a:r>
            <a:endParaRPr sz="1200" b="0" i="0" u="none" strike="noStrike" cap="none">
              <a:solidFill>
                <a:srgbClr val="00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628650" marR="0" lvl="1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it is recommended to carry out the sedation pack for 15 to 20 minutes or to use an LED laser for skin regeneration.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28650" marR="0" lvl="1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Apply humectant on treated areas frequently to help keep your skin moisturized.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pic>
        <p:nvPicPr>
          <p:cNvPr id="95" name="Google Shape;95;p1" descr="C:\Users\user\Desktop\제품사진\New Logo Main\SNJ로고_기본조합-02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95171" y="71703"/>
            <a:ext cx="789644" cy="313797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"/>
          <p:cNvSpPr txBox="1"/>
          <p:nvPr/>
        </p:nvSpPr>
        <p:spPr>
          <a:xfrm>
            <a:off x="8471791" y="403883"/>
            <a:ext cx="466794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2022</a:t>
            </a:r>
            <a:endParaRPr sz="10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/>
          <p:nvPr/>
        </p:nvSpPr>
        <p:spPr>
          <a:xfrm>
            <a:off x="398963" y="4005064"/>
            <a:ext cx="8349501" cy="2232248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1835696" y="385500"/>
            <a:ext cx="567758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Q-switched Treatment Guideline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2"/>
          <p:cNvSpPr/>
          <p:nvPr/>
        </p:nvSpPr>
        <p:spPr>
          <a:xfrm>
            <a:off x="542978" y="4126573"/>
            <a:ext cx="8205485" cy="2015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3888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</a:t>
            </a:r>
            <a:r>
              <a:rPr lang="en-US" sz="1800" b="1" i="0" u="none" strike="noStrike" cap="none">
                <a:solidFill>
                  <a:srgbClr val="FF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★ Laser</a:t>
            </a:r>
            <a:r>
              <a:rPr lang="en-US" sz="1800" b="0" i="0" u="none" strike="noStrike" cap="none">
                <a:solidFill>
                  <a:srgbClr val="FF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 </a:t>
            </a:r>
            <a:r>
              <a:rPr lang="en-US" sz="1800" b="1" i="0" u="none" strike="noStrike" cap="none">
                <a:solidFill>
                  <a:srgbClr val="FF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Toning procedure cautions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28650" marR="0" lvl="1" indent="-171450" algn="l" rtl="0">
              <a:lnSpc>
                <a:spcPct val="208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✔"/>
            </a:pPr>
            <a:r>
              <a:rPr lang="en-US"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It is recommended that the procedure be performed with an overlap of 50 ~ 60%.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28650" marR="0" lvl="1" indent="-171450" algn="l" rtl="0">
              <a:lnSpc>
                <a:spcPct val="208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✔"/>
            </a:pPr>
            <a:r>
              <a:rPr lang="en-US"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When treating the eyes and cheekbones, if the skin is thin and red, reduce the number of repetitions.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28650" marR="0" lvl="1" indent="-171450" algn="l" rtl="0">
              <a:lnSpc>
                <a:spcPct val="208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✔"/>
            </a:pPr>
            <a:r>
              <a:rPr lang="en-US"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Patients with high pigment levels should generally be treated with low energy.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28650" marR="0" lvl="1" indent="-171450" algn="l" rtl="0">
              <a:lnSpc>
                <a:spcPct val="208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✔"/>
            </a:pPr>
            <a:r>
              <a:rPr lang="en-US"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Patients with thicker pigment during treatment should stop the procedure, administer whitening, </a:t>
            </a:r>
            <a:endParaRPr sz="12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457200" marR="0" lvl="1" indent="0" algn="l" rtl="0">
              <a:lnSpc>
                <a:spcPct val="208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   and reapply after one week.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245865" y="1052736"/>
            <a:ext cx="3101999" cy="432048"/>
          </a:xfrm>
          <a:prstGeom prst="roundRect">
            <a:avLst>
              <a:gd name="adj" fmla="val 16667"/>
            </a:avLst>
          </a:prstGeom>
          <a:solidFill>
            <a:srgbClr val="DAE5F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05" name="Google Shape;105;p2"/>
          <p:cNvSpPr/>
          <p:nvPr/>
        </p:nvSpPr>
        <p:spPr>
          <a:xfrm>
            <a:off x="934275" y="1084094"/>
            <a:ext cx="166231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Laser</a:t>
            </a:r>
            <a:r>
              <a:rPr lang="en-US"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</a:t>
            </a:r>
            <a:r>
              <a:rPr lang="en-US" sz="18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Toning</a:t>
            </a:r>
            <a:r>
              <a:rPr lang="en-US"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</a:t>
            </a:r>
            <a:endParaRPr sz="18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06" name="Google Shape;106;p2"/>
          <p:cNvSpPr/>
          <p:nvPr/>
        </p:nvSpPr>
        <p:spPr>
          <a:xfrm>
            <a:off x="1963795" y="6198538"/>
            <a:ext cx="4572000" cy="223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4444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08" name="Google Shape;108;p2"/>
          <p:cNvSpPr/>
          <p:nvPr/>
        </p:nvSpPr>
        <p:spPr>
          <a:xfrm>
            <a:off x="398963" y="1628800"/>
            <a:ext cx="8349501" cy="2160240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09" name="Google Shape;109;p2"/>
          <p:cNvSpPr/>
          <p:nvPr/>
        </p:nvSpPr>
        <p:spPr>
          <a:xfrm>
            <a:off x="705513" y="1782075"/>
            <a:ext cx="1994279" cy="36004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chemeClr val="lt1"/>
                </a:solidFill>
                <a:latin typeface="Malgun Gothic"/>
                <a:ea typeface="Malgun Gothic"/>
                <a:cs typeface="Malgun Gothic"/>
                <a:sym typeface="Malgun Gothic"/>
              </a:rPr>
              <a:t>After Procedure</a:t>
            </a:r>
            <a:endParaRPr sz="1600" b="1" i="0" u="none" strike="noStrike" cap="none">
              <a:solidFill>
                <a:schemeClr val="lt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10" name="Google Shape;110;p2"/>
          <p:cNvSpPr/>
          <p:nvPr/>
        </p:nvSpPr>
        <p:spPr>
          <a:xfrm>
            <a:off x="515640" y="2300679"/>
            <a:ext cx="7872783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628650" marR="0" lvl="1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Noto Sans Symbols"/>
              <a:buChar char="✔"/>
            </a:pPr>
            <a:r>
              <a:rPr lang="en-US" sz="1200" b="0" i="0" u="none" strike="noStrike" cap="none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  It is carried out at intervals of one week.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28650" marR="0" lvl="1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✔"/>
            </a:pPr>
            <a:r>
              <a:rPr lang="en-US"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 After 3 to 4 times, you feel a slight improvement, and after 7 to 8 times, you notice that your skin </a:t>
            </a:r>
            <a:endParaRPr sz="12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457200" marR="0" lvl="1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    is noticeably improved</a:t>
            </a:r>
            <a:endParaRPr sz="1200" b="0" i="0" u="none" strike="noStrike" cap="none">
              <a:solidFill>
                <a:srgbClr val="00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628650" marR="0" lvl="1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Noto Sans Symbols"/>
              <a:buChar char="✔"/>
            </a:pPr>
            <a:r>
              <a:rPr lang="en-US" sz="1200" b="0" i="0" u="none" strike="noStrike" cap="none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  After skin improvement, apply toning treatment every 1 to 2 months to maintain effectiveness.</a:t>
            </a:r>
            <a:endParaRPr sz="1200" b="0" i="0" u="none" strike="noStrike" cap="none">
              <a:solidFill>
                <a:srgbClr val="00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pic>
        <p:nvPicPr>
          <p:cNvPr id="111" name="Google Shape;111;p2" descr="C:\Users\user\Desktop\제품사진\New Logo Main\SNJ로고_기본조합-0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95171" y="71703"/>
            <a:ext cx="789644" cy="3137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17" name="Google Shape;117;p3"/>
          <p:cNvSpPr/>
          <p:nvPr/>
        </p:nvSpPr>
        <p:spPr>
          <a:xfrm>
            <a:off x="502320" y="1073052"/>
            <a:ext cx="2629520" cy="432048"/>
          </a:xfrm>
          <a:prstGeom prst="roundRect">
            <a:avLst>
              <a:gd name="adj" fmla="val 16667"/>
            </a:avLst>
          </a:prstGeom>
          <a:solidFill>
            <a:srgbClr val="DAE5F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Soft</a:t>
            </a:r>
            <a:r>
              <a:rPr lang="en-US" sz="1800" b="0" i="0" u="none" strike="noStrike" cap="none">
                <a:solidFill>
                  <a:schemeClr val="lt1"/>
                </a:solidFill>
                <a:latin typeface="Malgun Gothic"/>
                <a:ea typeface="Malgun Gothic"/>
                <a:cs typeface="Malgun Gothic"/>
                <a:sym typeface="Malgun Gothic"/>
              </a:rPr>
              <a:t> </a:t>
            </a:r>
            <a:r>
              <a:rPr lang="en-US" sz="1800" b="1" i="0" u="none" strike="noStrike" cap="none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Peel Procedure</a:t>
            </a:r>
            <a:endParaRPr sz="1800" b="0" i="0" u="none" strike="noStrike" cap="none">
              <a:solidFill>
                <a:schemeClr val="lt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18" name="Google Shape;118;p3"/>
          <p:cNvSpPr/>
          <p:nvPr/>
        </p:nvSpPr>
        <p:spPr>
          <a:xfrm>
            <a:off x="1835696" y="385500"/>
            <a:ext cx="567758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Q-switched Treatment Guideline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3"/>
          <p:cNvSpPr/>
          <p:nvPr/>
        </p:nvSpPr>
        <p:spPr>
          <a:xfrm>
            <a:off x="506400" y="1580014"/>
            <a:ext cx="8668047" cy="4801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Step 1.  </a:t>
            </a:r>
            <a:r>
              <a:rPr lang="en-US" sz="11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Before the procedure, please cleanse and remove the waste in the skin.</a:t>
            </a:r>
            <a:endParaRPr sz="11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457200" marR="0" lvl="1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1" i="0" u="none" strike="noStrike" cap="none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   * </a:t>
            </a:r>
            <a:r>
              <a:rPr lang="en-US" sz="11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Exfoliation before the procedure can increase the treatment effect.</a:t>
            </a:r>
            <a:r>
              <a:rPr lang="en-US" sz="1100" b="1" i="0" u="none" strike="noStrike" cap="none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 </a:t>
            </a:r>
            <a:endParaRPr sz="1100" b="1" i="0" u="none" strike="noStrike" cap="none">
              <a:solidFill>
                <a:srgbClr val="00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457200" marR="0" lvl="1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1" i="0" u="none" strike="noStrike" cap="none">
              <a:solidFill>
                <a:srgbClr val="00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Step 2.  </a:t>
            </a:r>
            <a:r>
              <a:rPr lang="en-US" sz="1100" b="0" i="0" u="none" strike="noStrike" cap="none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Apply carbon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algun Gothic"/>
              <a:buAutoNum type="romanUcPeriod"/>
            </a:pPr>
            <a:r>
              <a:rPr lang="en-US" sz="11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Use a gauze or a brush to apply carbon thinly and uniformly to the treatment site.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algun Gothic"/>
              <a:buAutoNum type="romanUcPeriod"/>
            </a:pPr>
            <a:r>
              <a:rPr lang="en-US" sz="11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After applying the carbon, wait about 10~15 minutes to attach the carbon to the skin.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algun Gothic"/>
              <a:buAutoNum type="romanUcPeriod"/>
            </a:pPr>
            <a:r>
              <a:rPr lang="en-US" sz="11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Cover the eyebrows of the patient with a cotton swab or gauze.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28650" marR="0" lvl="1" indent="-139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Noto Sans Symbols"/>
              <a:buNone/>
            </a:pPr>
            <a:endParaRPr sz="5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628650" marR="0" lvl="1" indent="-152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Noto Sans Symbols"/>
              <a:buNone/>
            </a:pPr>
            <a:endParaRPr sz="300" b="0" i="0" u="none" strike="noStrike" cap="none">
              <a:solidFill>
                <a:srgbClr val="00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Step 3.  </a:t>
            </a:r>
            <a:r>
              <a:rPr lang="en-US" sz="1100" b="0" i="0" u="none" strike="noStrike" cap="none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After about 10 minutes, if the carbon is properly absorbed into the skin, use dry gauze to wipe off </a:t>
            </a:r>
            <a:endParaRPr sz="1100" b="0" i="0" u="none" strike="noStrike" cap="none">
              <a:solidFill>
                <a:srgbClr val="00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457200" marR="0" lvl="1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   the proper amount of carbon. </a:t>
            </a:r>
            <a:endParaRPr sz="1100" b="0" i="0" u="none" strike="noStrike" cap="none">
              <a:solidFill>
                <a:srgbClr val="00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457200" marR="0" lvl="1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* It is a process to apply Carbon thinly and uniformly. </a:t>
            </a:r>
            <a:r>
              <a:rPr lang="en-US" sz="1100" b="0" i="0" u="sng" strike="noStrike" cap="none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If the concentration is too dark, it reacts strongly.</a:t>
            </a:r>
            <a:endParaRPr sz="1100" b="0" i="0" u="none" strike="noStrike" cap="none">
              <a:solidFill>
                <a:srgbClr val="00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457200" marR="0" lvl="1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0" i="0" u="none" strike="noStrike" cap="none">
              <a:solidFill>
                <a:srgbClr val="00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Step 4.  </a:t>
            </a:r>
            <a:r>
              <a:rPr lang="en-US" sz="11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Shoot the laser.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algun Gothic"/>
              <a:buAutoNum type="romanUcPeriod"/>
            </a:pPr>
            <a:r>
              <a:rPr lang="en-US" sz="11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Set the energy in 1064nm mode 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algun Gothic"/>
              <a:buAutoNum type="romanUcPeriod"/>
            </a:pPr>
            <a:r>
              <a:rPr lang="en-US" sz="11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It is recommended that the procedure be performed with an overlap of 50%.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algun Gothic"/>
              <a:buAutoNum type="romanUcPeriod"/>
            </a:pPr>
            <a:r>
              <a:rPr lang="en-US" sz="11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As the carbon particles fly away, it removes the dead skin and promotes cellular renewal of the epidermis and dermis.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Step 5.</a:t>
            </a:r>
            <a:r>
              <a:rPr lang="en-US" sz="11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 After procedure</a:t>
            </a:r>
            <a:endParaRPr sz="1100" b="0" i="0" u="none" strike="noStrike" cap="none">
              <a:solidFill>
                <a:srgbClr val="00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628650" marR="0" lvl="1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✔"/>
            </a:pPr>
            <a:r>
              <a:rPr lang="en-US" sz="11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it is recommended to carry out the sedation pack for 15 to 20 minutes or to use an LED laser for skin regeneration.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28650" marR="0" lvl="1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✔"/>
            </a:pPr>
            <a:r>
              <a:rPr lang="en-US" sz="11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Apply humectant on treated areas frequently to help keep your skin moisturized.  </a:t>
            </a:r>
            <a:endParaRPr sz="1100" b="0" i="0" u="none" strike="noStrike" cap="none">
              <a:solidFill>
                <a:srgbClr val="00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pic>
        <p:nvPicPr>
          <p:cNvPr id="120" name="Google Shape;120;p3" descr="C:\Users\user\Desktop\제품사진\New Logo Main\SNJ로고_기본조합-0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95171" y="71703"/>
            <a:ext cx="789644" cy="3137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"/>
          <p:cNvSpPr/>
          <p:nvPr/>
        </p:nvSpPr>
        <p:spPr>
          <a:xfrm>
            <a:off x="503044" y="3716040"/>
            <a:ext cx="8169985" cy="2665288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26" name="Google Shape;126;p4"/>
          <p:cNvSpPr/>
          <p:nvPr/>
        </p:nvSpPr>
        <p:spPr>
          <a:xfrm>
            <a:off x="503044" y="1124745"/>
            <a:ext cx="8169985" cy="2160239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27" name="Google Shape;127;p4"/>
          <p:cNvSpPr/>
          <p:nvPr/>
        </p:nvSpPr>
        <p:spPr>
          <a:xfrm>
            <a:off x="935092" y="908720"/>
            <a:ext cx="4068956" cy="43204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lt1"/>
                </a:solidFill>
                <a:latin typeface="Malgun Gothic"/>
                <a:ea typeface="Malgun Gothic"/>
                <a:cs typeface="Malgun Gothic"/>
                <a:sym typeface="Malgun Gothic"/>
              </a:rPr>
              <a:t>Before epidermal lesion procedure</a:t>
            </a:r>
            <a:endParaRPr sz="1800" b="1" i="0" u="none" strike="noStrike" cap="none">
              <a:solidFill>
                <a:schemeClr val="lt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28" name="Google Shape;128;p4"/>
          <p:cNvSpPr/>
          <p:nvPr/>
        </p:nvSpPr>
        <p:spPr>
          <a:xfrm>
            <a:off x="1835696" y="385500"/>
            <a:ext cx="567758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Q-switched Treatment Guideline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4"/>
          <p:cNvSpPr/>
          <p:nvPr/>
        </p:nvSpPr>
        <p:spPr>
          <a:xfrm>
            <a:off x="683568" y="1412776"/>
            <a:ext cx="7971205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Avoid tanning before laser procedure.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95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Hairy areas are shaved and treated.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95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Do not take photosensitized drugs.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Before applying the anesthetic cream, wipe the skin of the treatment area with alcohol cotton.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95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Apply anesthetic cream 30 minutes before the procedure.</a:t>
            </a:r>
            <a:endParaRPr sz="12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30" name="Google Shape;130;p4"/>
          <p:cNvSpPr txBox="1"/>
          <p:nvPr/>
        </p:nvSpPr>
        <p:spPr>
          <a:xfrm>
            <a:off x="683568" y="4149080"/>
            <a:ext cx="8712968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After the procedure, apply antibiotic ointment every morning and evening until the scab is removed.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After the procedure, flushing and swelling are observed at the site of treatment, and a scab is developed </a:t>
            </a:r>
            <a:endParaRPr sz="12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  after 3 to 5 days. </a:t>
            </a:r>
            <a:endParaRPr sz="12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If you forcefully remove the scab, it may cause pigmentation or scarring, </a:t>
            </a:r>
            <a:endParaRPr sz="12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  so you should wait until it falls off by itself.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For prevention and treatment of PIH, apply sunscreen during the day and apply hydroquinone </a:t>
            </a:r>
            <a:endParaRPr sz="12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  in the evening if needed.</a:t>
            </a:r>
            <a:endParaRPr sz="14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31" name="Google Shape;131;p4"/>
          <p:cNvSpPr txBox="1">
            <a:spLocks noGrp="1"/>
          </p:cNvSpPr>
          <p:nvPr>
            <p:ph type="sldNum" idx="12"/>
          </p:nvPr>
        </p:nvSpPr>
        <p:spPr>
          <a:xfrm>
            <a:off x="6758880" y="64482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32" name="Google Shape;132;p4"/>
          <p:cNvSpPr/>
          <p:nvPr/>
        </p:nvSpPr>
        <p:spPr>
          <a:xfrm>
            <a:off x="1007100" y="3501008"/>
            <a:ext cx="4068956" cy="43204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lt1"/>
                </a:solidFill>
                <a:latin typeface="Malgun Gothic"/>
                <a:ea typeface="Malgun Gothic"/>
                <a:cs typeface="Malgun Gothic"/>
                <a:sym typeface="Malgun Gothic"/>
              </a:rPr>
              <a:t>After epidermal lesion procedure</a:t>
            </a:r>
            <a:endParaRPr sz="1800" b="1" i="0" u="none" strike="noStrike" cap="none">
              <a:solidFill>
                <a:schemeClr val="lt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pic>
        <p:nvPicPr>
          <p:cNvPr id="133" name="Google Shape;133;p4" descr="C:\Users\user\Desktop\제품사진\New Logo Main\SNJ로고_기본조합-0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95171" y="71703"/>
            <a:ext cx="789644" cy="3137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5"/>
          <p:cNvSpPr/>
          <p:nvPr/>
        </p:nvSpPr>
        <p:spPr>
          <a:xfrm>
            <a:off x="395536" y="1484784"/>
            <a:ext cx="8277493" cy="2304256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39" name="Google Shape;139;p5"/>
          <p:cNvSpPr/>
          <p:nvPr/>
        </p:nvSpPr>
        <p:spPr>
          <a:xfrm>
            <a:off x="811528" y="980728"/>
            <a:ext cx="1816256" cy="432048"/>
          </a:xfrm>
          <a:prstGeom prst="roundRect">
            <a:avLst>
              <a:gd name="adj" fmla="val 16667"/>
            </a:avLst>
          </a:prstGeom>
          <a:solidFill>
            <a:srgbClr val="DAE5F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40" name="Google Shape;140;p5"/>
          <p:cNvSpPr/>
          <p:nvPr/>
        </p:nvSpPr>
        <p:spPr>
          <a:xfrm>
            <a:off x="1057846" y="1012086"/>
            <a:ext cx="118692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End Point</a:t>
            </a:r>
            <a:endParaRPr sz="18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41" name="Google Shape;141;p5"/>
          <p:cNvSpPr/>
          <p:nvPr/>
        </p:nvSpPr>
        <p:spPr>
          <a:xfrm>
            <a:off x="1835696" y="385500"/>
            <a:ext cx="567758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Q-switched Treatment Guideline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5"/>
          <p:cNvSpPr/>
          <p:nvPr/>
        </p:nvSpPr>
        <p:spPr>
          <a:xfrm>
            <a:off x="1043608" y="1988840"/>
            <a:ext cx="6840760" cy="892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Epidermal lesion</a:t>
            </a:r>
            <a:r>
              <a:rPr lang="en-US" sz="13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(age spot, freckle, blemish): mild whitening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If the lesion is seen as mild whitening immediately after 1 shot, </a:t>
            </a:r>
            <a:endParaRPr sz="13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it is an appropriate ending point. </a:t>
            </a:r>
            <a:endParaRPr sz="13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FF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 * To prevent PIH and Bulla, do not repeatedly penetrate the same area with laser. </a:t>
            </a:r>
            <a:endParaRPr sz="1300" b="0" i="0" u="none" strike="noStrike" cap="none">
              <a:solidFill>
                <a:srgbClr val="FF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43" name="Google Shape;143;p5"/>
          <p:cNvSpPr/>
          <p:nvPr/>
        </p:nvSpPr>
        <p:spPr>
          <a:xfrm>
            <a:off x="705513" y="1628800"/>
            <a:ext cx="1132915" cy="36004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chemeClr val="lt1"/>
                </a:solidFill>
                <a:latin typeface="Malgun Gothic"/>
                <a:ea typeface="Malgun Gothic"/>
                <a:cs typeface="Malgun Gothic"/>
                <a:sym typeface="Malgun Gothic"/>
              </a:rPr>
              <a:t>532nm</a:t>
            </a:r>
            <a:endParaRPr sz="1600" b="1" i="0" u="none" strike="noStrike" cap="none">
              <a:solidFill>
                <a:schemeClr val="lt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44" name="Google Shape;144;p5"/>
          <p:cNvSpPr txBox="1"/>
          <p:nvPr/>
        </p:nvSpPr>
        <p:spPr>
          <a:xfrm>
            <a:off x="3103646" y="3512041"/>
            <a:ext cx="123463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(Mild whitening)</a:t>
            </a:r>
            <a:endParaRPr sz="11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45" name="Google Shape;145;p5"/>
          <p:cNvSpPr txBox="1"/>
          <p:nvPr/>
        </p:nvSpPr>
        <p:spPr>
          <a:xfrm>
            <a:off x="4499992" y="3527430"/>
            <a:ext cx="216024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(Excessive reaction)</a:t>
            </a:r>
            <a:endParaRPr sz="11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pic>
        <p:nvPicPr>
          <p:cNvPr id="146" name="Google Shape;146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00749" y="2942947"/>
            <a:ext cx="667195" cy="607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72661" y="2942947"/>
            <a:ext cx="581025" cy="6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5"/>
          <p:cNvSpPr/>
          <p:nvPr/>
        </p:nvSpPr>
        <p:spPr>
          <a:xfrm>
            <a:off x="395536" y="3903439"/>
            <a:ext cx="8277493" cy="2837930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49" name="Google Shape;149;p5"/>
          <p:cNvSpPr/>
          <p:nvPr/>
        </p:nvSpPr>
        <p:spPr>
          <a:xfrm>
            <a:off x="611560" y="4365104"/>
            <a:ext cx="4104456" cy="1292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Dermal lesion</a:t>
            </a:r>
            <a:endParaRPr sz="13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algun Gothic"/>
              <a:buAutoNum type="alphaLcPeriod"/>
            </a:pPr>
            <a:r>
              <a:rPr lang="en-US" sz="13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Nevus of Ota: Frosting and petechiae</a:t>
            </a:r>
            <a:endParaRPr sz="13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     It is a good ending point when some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     pinpoint bleeding occurs with frosting(gray)  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     immediately after 2-3 shots.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50" name="Google Shape;150;p5"/>
          <p:cNvSpPr/>
          <p:nvPr/>
        </p:nvSpPr>
        <p:spPr>
          <a:xfrm>
            <a:off x="705513" y="4047455"/>
            <a:ext cx="1132915" cy="31764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chemeClr val="lt1"/>
                </a:solidFill>
                <a:latin typeface="Malgun Gothic"/>
                <a:ea typeface="Malgun Gothic"/>
                <a:cs typeface="Malgun Gothic"/>
                <a:sym typeface="Malgun Gothic"/>
              </a:rPr>
              <a:t>1064nm</a:t>
            </a:r>
            <a:endParaRPr sz="1600" b="1" i="0" u="none" strike="noStrike" cap="none">
              <a:solidFill>
                <a:schemeClr val="lt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pic>
        <p:nvPicPr>
          <p:cNvPr id="151" name="Google Shape;151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76650" y="5589240"/>
            <a:ext cx="802345" cy="744778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5"/>
          <p:cNvSpPr txBox="1"/>
          <p:nvPr/>
        </p:nvSpPr>
        <p:spPr>
          <a:xfrm>
            <a:off x="1350762" y="6351712"/>
            <a:ext cx="2501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(Frosting pinpoint bleeding)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5"/>
          <p:cNvSpPr/>
          <p:nvPr/>
        </p:nvSpPr>
        <p:spPr>
          <a:xfrm>
            <a:off x="6018162" y="6351711"/>
            <a:ext cx="129465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(mild erythema)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4" name="Google Shape;154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236081" y="5622720"/>
            <a:ext cx="858812" cy="728992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5"/>
          <p:cNvSpPr/>
          <p:nvPr/>
        </p:nvSpPr>
        <p:spPr>
          <a:xfrm>
            <a:off x="4505552" y="4369964"/>
            <a:ext cx="4890984" cy="1308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260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algun Gothic"/>
              <a:buNone/>
            </a:pPr>
            <a:endParaRPr sz="13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algun Gothic"/>
              <a:buAutoNum type="alphaLcPeriod" startAt="2"/>
            </a:pPr>
            <a:r>
              <a:rPr lang="en-US" sz="14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Liver spots</a:t>
            </a:r>
            <a:r>
              <a:rPr lang="en-US" sz="13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: Mild Erythema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     It is a good ending point when some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     mild erythema occurs immediately after </a:t>
            </a:r>
            <a:endParaRPr sz="13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     2-3  shots.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56" name="Google Shape;156;p5"/>
          <p:cNvSpPr txBox="1">
            <a:spLocks noGrp="1"/>
          </p:cNvSpPr>
          <p:nvPr>
            <p:ph type="sldNum" idx="12"/>
          </p:nvPr>
        </p:nvSpPr>
        <p:spPr>
          <a:xfrm>
            <a:off x="6758880" y="64482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pic>
        <p:nvPicPr>
          <p:cNvPr id="157" name="Google Shape;157;p5" descr="C:\Users\user\Desktop\제품사진\New Logo Main\SNJ로고_기본조합-02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295171" y="71703"/>
            <a:ext cx="789644" cy="3137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"/>
          <p:cNvSpPr/>
          <p:nvPr/>
        </p:nvSpPr>
        <p:spPr>
          <a:xfrm>
            <a:off x="1835696" y="123890"/>
            <a:ext cx="567758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Q-switched Treatment Guideline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63" name="Google Shape;163;p6"/>
          <p:cNvGraphicFramePr/>
          <p:nvPr/>
        </p:nvGraphicFramePr>
        <p:xfrm>
          <a:off x="35496" y="878012"/>
          <a:ext cx="9062275" cy="1614895"/>
        </p:xfrm>
        <a:graphic>
          <a:graphicData uri="http://schemas.openxmlformats.org/drawingml/2006/table">
            <a:tbl>
              <a:tblPr firstRow="1" bandRow="1">
                <a:noFill/>
                <a:tableStyleId>{709FBF9C-2B70-454F-A42D-C86DE4FA8582}</a:tableStyleId>
              </a:tblPr>
              <a:tblGrid>
                <a:gridCol w="160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6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401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8485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08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Indication</a:t>
                      </a:r>
                      <a:endParaRPr sz="1400" u="none" strike="noStrike" cap="none"/>
                    </a:p>
                  </a:txBody>
                  <a:tcPr marL="66075" marR="66075" marT="41300" marB="41300" anchor="ctr" anchorCtr="1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Mode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Spot 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Size</a:t>
                      </a:r>
                      <a:endParaRPr sz="1400" u="none" strike="noStrike" cap="none"/>
                    </a:p>
                  </a:txBody>
                  <a:tcPr marL="66075" marR="66075" marT="41300" marB="41300" anchor="ctr" anchorCtr="1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Fluence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(j/</a:t>
                      </a:r>
                      <a:r>
                        <a:rPr lang="en-US" sz="1100" u="none" strike="noStrike" cap="none"/>
                        <a:t>㎠</a:t>
                      </a: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)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Pulse rate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(Hz)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pass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Treatment Interval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/ Times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End point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Laser Toning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Melasma</a:t>
                      </a:r>
                      <a:endParaRPr sz="12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PIH</a:t>
                      </a:r>
                      <a:endParaRPr sz="12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1064 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single</a:t>
                      </a:r>
                      <a:endParaRPr sz="1200" u="none" strike="noStrike" cap="none"/>
                    </a:p>
                  </a:txBody>
                  <a:tcPr marL="91450" marR="91450" marT="45725" marB="45725" anchor="ctr"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8</a:t>
                      </a:r>
                      <a:endParaRPr sz="12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1.0~</a:t>
                      </a:r>
                      <a:endParaRPr sz="12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5~10</a:t>
                      </a:r>
                      <a:endParaRPr sz="12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2~4</a:t>
                      </a:r>
                      <a:endParaRPr sz="1200" u="none" strike="noStrike" cap="none"/>
                    </a:p>
                  </a:txBody>
                  <a:tcPr marL="91450" marR="91450" marT="45725" marB="45725" anchor="ctr"/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Period : 1~2weeks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Times : 10</a:t>
                      </a: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Malgun Gothic"/>
                        <a:buNone/>
                      </a:pPr>
                      <a:endParaRPr sz="12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Malgun Gothic"/>
                        <a:buNone/>
                      </a:pPr>
                      <a:r>
                        <a:rPr lang="en-US" sz="1200" u="none" strike="noStrike" cap="none"/>
                        <a:t>Mild erythema</a:t>
                      </a:r>
                      <a:endParaRPr sz="12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PDP Toning</a:t>
                      </a:r>
                      <a:endParaRPr sz="12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PDP</a:t>
                      </a:r>
                      <a:endParaRPr sz="1200" u="none" strike="noStrike" cap="none"/>
                    </a:p>
                  </a:txBody>
                  <a:tcPr marL="91450" marR="91450" marT="45725" marB="45725" anchor="ctr"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1.8~</a:t>
                      </a:r>
                      <a:endParaRPr sz="12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5~10</a:t>
                      </a:r>
                      <a:endParaRPr sz="12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Malgun Gothic"/>
                        <a:buNone/>
                      </a:pPr>
                      <a:r>
                        <a:rPr lang="en-US" sz="1200" u="none" strike="noStrike" cap="none"/>
                        <a:t>2~4</a:t>
                      </a:r>
                      <a:endParaRPr sz="1200" u="none" strike="noStrike" cap="none"/>
                    </a:p>
                  </a:txBody>
                  <a:tcPr marL="91450" marR="91450" marT="45725" marB="45725" anchor="ctr"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PDP can be applied to non-reactive pigments.</a:t>
                      </a:r>
                      <a:endParaRPr sz="12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4" name="Google Shape;164;p6"/>
          <p:cNvGraphicFramePr/>
          <p:nvPr/>
        </p:nvGraphicFramePr>
        <p:xfrm>
          <a:off x="35496" y="2564904"/>
          <a:ext cx="9073025" cy="3461365"/>
        </p:xfrm>
        <a:graphic>
          <a:graphicData uri="http://schemas.openxmlformats.org/drawingml/2006/table">
            <a:tbl>
              <a:tblPr firstRow="1" bandRow="1">
                <a:noFill/>
                <a:tableStyleId>{709FBF9C-2B70-454F-A42D-C86DE4FA8582}</a:tableStyleId>
              </a:tblPr>
              <a:tblGrid>
                <a:gridCol w="990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1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1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3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51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4694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0227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Indication</a:t>
                      </a:r>
                      <a:endParaRPr sz="1400" u="none" strike="noStrike" cap="none"/>
                    </a:p>
                  </a:txBody>
                  <a:tcPr marL="66075" marR="66075" marT="41300" marB="41300" anchor="ctr" anchorCtr="1"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Mode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Spot 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Size</a:t>
                      </a:r>
                      <a:endParaRPr sz="1400" u="none" strike="noStrike" cap="none"/>
                    </a:p>
                  </a:txBody>
                  <a:tcPr marL="66075" marR="66075" marT="41300" marB="41300" anchor="ctr" anchorCtr="1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Fluence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(j/</a:t>
                      </a:r>
                      <a:r>
                        <a:rPr lang="en-US" sz="1100" u="none" strike="noStrike" cap="none"/>
                        <a:t>㎠</a:t>
                      </a: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)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Pulse rate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(Hz)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pass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Treatment Interval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/Time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End point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25">
                <a:tc row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endParaRPr sz="105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Epidermis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Freckle </a:t>
                      </a:r>
                      <a:endParaRPr sz="105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/Blemish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532 single</a:t>
                      </a:r>
                      <a:endParaRPr sz="1050" u="none" strike="noStrike" cap="none"/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2~3</a:t>
                      </a:r>
                      <a:endParaRPr sz="1050" u="none" strike="noStrike" cap="none"/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0.4~0.9</a:t>
                      </a:r>
                      <a:endParaRPr sz="1050" u="none" strike="noStrike" cap="none"/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1</a:t>
                      </a:r>
                      <a:endParaRPr sz="1050" u="none" strike="noStrike" cap="none"/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1</a:t>
                      </a:r>
                      <a:endParaRPr sz="1050" u="none" strike="noStrike" cap="none"/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Period : 4~6weeks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Times : 1~2tiems</a:t>
                      </a:r>
                      <a:endParaRPr sz="1050" u="none" strike="noStrike" cap="none"/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Mild whitening</a:t>
                      </a:r>
                      <a:endParaRPr sz="1050" u="none" strike="noStrike" cap="none"/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100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Age spot</a:t>
                      </a:r>
                      <a:endParaRPr sz="1050" u="none" strike="noStrike" cap="none"/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532 single</a:t>
                      </a:r>
                      <a:endParaRPr sz="1050" u="none" strike="noStrike" cap="none"/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2~3</a:t>
                      </a:r>
                      <a:endParaRPr sz="1050" u="none" strike="noStrike" cap="none"/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0.5~0.7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1</a:t>
                      </a:r>
                      <a:endParaRPr sz="1050" u="none" strike="noStrike" cap="none"/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1</a:t>
                      </a:r>
                      <a:endParaRPr sz="1050" u="none" strike="noStrike" cap="none"/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Period : 4~6weeks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Times : 1~2times</a:t>
                      </a:r>
                      <a:endParaRPr sz="1050" u="none" strike="noStrike" cap="none"/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Malgun Gothic"/>
                        <a:buNone/>
                      </a:pPr>
                      <a:r>
                        <a:rPr lang="en-US" sz="1050" u="none" strike="noStrike" cap="none"/>
                        <a:t>Mild whitening</a:t>
                      </a:r>
                      <a:endParaRPr sz="1050" u="none" strike="noStrike" cap="none"/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25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Cafe au lait spot</a:t>
                      </a:r>
                      <a:endParaRPr sz="1050" u="none" strike="noStrike" cap="none"/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532 single</a:t>
                      </a:r>
                      <a:endParaRPr sz="1050" u="none" strike="noStrike" cap="none"/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2~3</a:t>
                      </a:r>
                      <a:endParaRPr sz="1050" u="none" strike="noStrike" cap="none"/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0.5~0.7</a:t>
                      </a:r>
                      <a:endParaRPr sz="1050" u="none" strike="noStrike" cap="none"/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1</a:t>
                      </a:r>
                      <a:endParaRPr sz="1050" u="none" strike="noStrike" cap="none"/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1~2</a:t>
                      </a:r>
                      <a:endParaRPr sz="1050" u="none" strike="noStrike" cap="none"/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Period : 4~6weeks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Times : 2~3times</a:t>
                      </a:r>
                      <a:endParaRPr sz="1050" u="none" strike="noStrike" cap="none"/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Malgun Gothic"/>
                        <a:buNone/>
                      </a:pPr>
                      <a:r>
                        <a:rPr lang="en-US" sz="1050" u="none" strike="noStrike" cap="none"/>
                        <a:t>Mild whitening</a:t>
                      </a:r>
                      <a:endParaRPr sz="1050" u="none" strike="noStrike" cap="none"/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25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Nevus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532 single</a:t>
                      </a:r>
                      <a:endParaRPr sz="1050" u="none" strike="noStrike" cap="none"/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2~3</a:t>
                      </a:r>
                      <a:endParaRPr sz="1050" u="none" strike="noStrike" cap="none"/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1.2~</a:t>
                      </a:r>
                      <a:endParaRPr sz="1050" u="none" strike="noStrike" cap="none"/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1</a:t>
                      </a:r>
                      <a:endParaRPr sz="1050" u="none" strike="noStrike" cap="none"/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1</a:t>
                      </a:r>
                      <a:endParaRPr sz="1050" u="none" strike="noStrike" cap="none"/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Period : 4~6weeks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Times : over3 times</a:t>
                      </a:r>
                      <a:endParaRPr sz="1050" u="none" strike="noStrike" cap="none"/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Malgun Gothic"/>
                        <a:buNone/>
                      </a:pPr>
                      <a:r>
                        <a:rPr lang="en-US" sz="1050" u="none" strike="noStrike" cap="none"/>
                        <a:t>Mild whitening</a:t>
                      </a:r>
                      <a:endParaRPr sz="1050" u="none" strike="noStrike" cap="none"/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175"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endParaRPr sz="105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Dermis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endParaRPr sz="105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Becker’s Nevus</a:t>
                      </a:r>
                      <a:endParaRPr sz="105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1064 single</a:t>
                      </a:r>
                      <a:endParaRPr sz="105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3</a:t>
                      </a:r>
                      <a:endParaRPr sz="105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4.5~</a:t>
                      </a:r>
                      <a:endParaRPr sz="105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1~2</a:t>
                      </a:r>
                      <a:endParaRPr sz="105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1~2</a:t>
                      </a:r>
                      <a:endParaRPr sz="105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Period : 4~6weeks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Times : over6 times</a:t>
                      </a:r>
                      <a:endParaRPr sz="105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Malgun Gothic"/>
                        <a:buNone/>
                      </a:pPr>
                      <a:r>
                        <a:rPr lang="en-US" sz="1050" u="none" strike="noStrike" cap="none"/>
                        <a:t>Mild erythema</a:t>
                      </a:r>
                      <a:endParaRPr sz="105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250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Blue Nevus</a:t>
                      </a:r>
                      <a:endParaRPr sz="105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Malgun Gothic"/>
                        <a:buNone/>
                      </a:pPr>
                      <a:r>
                        <a:rPr lang="en-US" sz="1050" u="none" strike="noStrike" cap="none"/>
                        <a:t>1064 single</a:t>
                      </a:r>
                      <a:endParaRPr sz="105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2</a:t>
                      </a:r>
                      <a:endParaRPr sz="105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18.0~</a:t>
                      </a:r>
                      <a:endParaRPr sz="105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1~2</a:t>
                      </a:r>
                      <a:endParaRPr sz="105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1~2</a:t>
                      </a:r>
                      <a:endParaRPr sz="105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Period : 4~6weeks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Times : over6 times</a:t>
                      </a:r>
                      <a:endParaRPr sz="105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Malgun Gothic"/>
                        <a:buNone/>
                      </a:pPr>
                      <a:r>
                        <a:rPr lang="en-US" sz="1050" u="none" strike="noStrike" cap="none"/>
                        <a:t>Mild erythema</a:t>
                      </a:r>
                      <a:endParaRPr sz="105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25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Ota Nevus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Malgun Gothic"/>
                        <a:buNone/>
                      </a:pPr>
                      <a:r>
                        <a:rPr lang="en-US" sz="1050" u="none" strike="noStrike" cap="none"/>
                        <a:t>1064 single</a:t>
                      </a:r>
                      <a:endParaRPr sz="105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4</a:t>
                      </a:r>
                      <a:endParaRPr sz="105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4.5~</a:t>
                      </a:r>
                      <a:endParaRPr sz="105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1</a:t>
                      </a:r>
                      <a:endParaRPr sz="105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1</a:t>
                      </a:r>
                      <a:endParaRPr sz="105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Period : 4~6weeks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Times : 5~10 times</a:t>
                      </a:r>
                      <a:endParaRPr sz="105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Malgun Gothic"/>
                        <a:buNone/>
                      </a:pPr>
                      <a:r>
                        <a:rPr lang="en-US" sz="1050" u="none" strike="noStrike" cap="none"/>
                        <a:t>frosting/petechia</a:t>
                      </a:r>
                      <a:endParaRPr sz="105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165" name="Google Shape;165;p6"/>
          <p:cNvGrpSpPr/>
          <p:nvPr/>
        </p:nvGrpSpPr>
        <p:grpSpPr>
          <a:xfrm>
            <a:off x="107504" y="6115276"/>
            <a:ext cx="7632848" cy="677108"/>
            <a:chOff x="107504" y="6115276"/>
            <a:chExt cx="7632848" cy="677108"/>
          </a:xfrm>
        </p:grpSpPr>
        <p:sp>
          <p:nvSpPr>
            <p:cNvPr id="166" name="Google Shape;166;p6"/>
            <p:cNvSpPr txBox="1"/>
            <p:nvPr/>
          </p:nvSpPr>
          <p:spPr>
            <a:xfrm>
              <a:off x="251520" y="6115276"/>
              <a:ext cx="7488832" cy="6771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* Ota Navus</a:t>
              </a:r>
              <a:endParaRPr sz="14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As the number of treatments increases, the color of the lesions becomes lighter and there are fewer pigments that absorb laser light, so reduce the flow (j/cm2) gradually.</a:t>
              </a:r>
              <a:endPara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endParaRPr>
            </a:p>
          </p:txBody>
        </p:sp>
        <p:sp>
          <p:nvSpPr>
            <p:cNvPr id="167" name="Google Shape;167;p6"/>
            <p:cNvSpPr/>
            <p:nvPr/>
          </p:nvSpPr>
          <p:spPr>
            <a:xfrm>
              <a:off x="107504" y="6115276"/>
              <a:ext cx="7518490" cy="677108"/>
            </a:xfrm>
            <a:prstGeom prst="roundRect">
              <a:avLst>
                <a:gd name="adj" fmla="val 16667"/>
              </a:avLst>
            </a:prstGeom>
            <a:noFill/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Malgun Gothic"/>
                <a:ea typeface="Malgun Gothic"/>
                <a:cs typeface="Malgun Gothic"/>
                <a:sym typeface="Malgun Gothic"/>
              </a:endParaRPr>
            </a:p>
          </p:txBody>
        </p:sp>
      </p:grpSp>
      <p:sp>
        <p:nvSpPr>
          <p:cNvPr id="168" name="Google Shape;168;p6"/>
          <p:cNvSpPr txBox="1">
            <a:spLocks noGrp="1"/>
          </p:cNvSpPr>
          <p:nvPr>
            <p:ph type="sldNum" idx="12"/>
          </p:nvPr>
        </p:nvSpPr>
        <p:spPr>
          <a:xfrm>
            <a:off x="6553200" y="63093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pic>
        <p:nvPicPr>
          <p:cNvPr id="169" name="Google Shape;169;p6" descr="C:\Users\user\Desktop\제품사진\New Logo Main\SNJ로고_기본조합-0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95171" y="71703"/>
            <a:ext cx="789644" cy="313797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6"/>
          <p:cNvSpPr txBox="1"/>
          <p:nvPr/>
        </p:nvSpPr>
        <p:spPr>
          <a:xfrm>
            <a:off x="8532" y="620688"/>
            <a:ext cx="5176417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When using Zoom H.P, Please keep the distance (2-3 cm in distance from the lesion)</a:t>
            </a:r>
            <a:endParaRPr sz="10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Google Shape;175;p7" descr="C:\Users\user\Desktop\제품사진\New Logo Main\SNJ로고_기본조합-0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95171" y="71703"/>
            <a:ext cx="789644" cy="31379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76" name="Google Shape;176;p7"/>
          <p:cNvGraphicFramePr/>
          <p:nvPr/>
        </p:nvGraphicFramePr>
        <p:xfrm>
          <a:off x="117863" y="5118176"/>
          <a:ext cx="8748450" cy="1530425"/>
        </p:xfrm>
        <a:graphic>
          <a:graphicData uri="http://schemas.openxmlformats.org/drawingml/2006/table">
            <a:tbl>
              <a:tblPr firstRow="1" bandRow="1">
                <a:noFill/>
                <a:tableStyleId>{709FBF9C-2B70-454F-A42D-C86DE4FA8582}</a:tableStyleId>
              </a:tblPr>
              <a:tblGrid>
                <a:gridCol w="1055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7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2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1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5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70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41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17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Indication</a:t>
                      </a:r>
                      <a:endParaRPr sz="1400" u="none" strike="noStrike" cap="none"/>
                    </a:p>
                  </a:txBody>
                  <a:tcPr marL="66075" marR="66075" marT="41300" marB="41300" anchor="ctr" anchorCtr="1"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Mode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Spot Size</a:t>
                      </a:r>
                      <a:endParaRPr sz="1400" u="none" strike="noStrike" cap="none"/>
                    </a:p>
                  </a:txBody>
                  <a:tcPr marL="66075" marR="66075" marT="41300" marB="41300" anchor="ctr" anchorCtr="1"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Fluence(j/</a:t>
                      </a:r>
                      <a:r>
                        <a:rPr lang="en-US" sz="1100" u="none" strike="noStrike" cap="none"/>
                        <a:t>㎠</a:t>
                      </a: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)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Hz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Repeatation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pass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Hand piece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solidFill>
                      <a:srgbClr val="E5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solidFill>
                            <a:schemeClr val="dk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Regeneration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solidFill>
                            <a:schemeClr val="dk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Pore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solidFill>
                            <a:schemeClr val="dk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Scar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solidFill>
                            <a:schemeClr val="dk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1064 single</a:t>
                      </a:r>
                      <a:endParaRPr sz="105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10</a:t>
                      </a:r>
                      <a:endParaRPr sz="1050" u="none" strike="noStrike" cap="none"/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 dirty="0"/>
                        <a:t>0.8~1</a:t>
                      </a:r>
                      <a:endParaRPr sz="1050" u="none" strike="noStrike" cap="none" dirty="0"/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solidFill>
                            <a:schemeClr val="dk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1~5</a:t>
                      </a:r>
                      <a:endParaRPr sz="105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solidFill>
                            <a:schemeClr val="dk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5</a:t>
                      </a:r>
                      <a:endParaRPr sz="105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solidFill>
                            <a:schemeClr val="dk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1 pass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b="1" u="none" strike="noStrike" cap="none">
                          <a:solidFill>
                            <a:schemeClr val="dk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MLA </a:t>
                      </a:r>
                      <a:r>
                        <a:rPr lang="en-US" sz="1050" b="1" u="none" strike="noStrike" cap="none"/>
                        <a:t>ZOOM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solidFill>
                            <a:schemeClr val="dk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If the symptoms are severe, stacking is performed up to 3 times. 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solidFill>
                            <a:schemeClr val="dk1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After 1 minute and 30 seconds, petechiae can be observed. </a:t>
                      </a:r>
                      <a:endParaRPr sz="1050" u="none" strike="noStrike" cap="none">
                        <a:solidFill>
                          <a:schemeClr val="dk1"/>
                        </a:solidFill>
                        <a:latin typeface="Malgun Gothic"/>
                        <a:ea typeface="Malgun Gothic"/>
                        <a:cs typeface="Malgun Gothic"/>
                        <a:sym typeface="Malgun Gothic"/>
                      </a:endParaRPr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7</a:t>
                      </a:r>
                      <a:endParaRPr sz="1050" u="none" strike="noStrike" cap="none"/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0.88 ~ 1</a:t>
                      </a:r>
                      <a:endParaRPr sz="1050" u="none" strike="noStrike" cap="none"/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4</a:t>
                      </a:r>
                      <a:endParaRPr sz="1050" u="none" strike="noStrike" cap="none"/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 dirty="0"/>
                        <a:t>0.87 ~ 1</a:t>
                      </a:r>
                      <a:endParaRPr sz="1050" u="none" strike="noStrike" cap="none" dirty="0"/>
                    </a:p>
                  </a:txBody>
                  <a:tcPr marL="91450" marR="91450" marT="45725" marB="45725" anchor="ctr">
                    <a:solidFill>
                      <a:srgbClr val="F2DA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77" name="Google Shape;177;p7"/>
          <p:cNvGraphicFramePr/>
          <p:nvPr/>
        </p:nvGraphicFramePr>
        <p:xfrm>
          <a:off x="117874" y="594911"/>
          <a:ext cx="8748425" cy="1706670"/>
        </p:xfrm>
        <a:graphic>
          <a:graphicData uri="http://schemas.openxmlformats.org/drawingml/2006/table">
            <a:tbl>
              <a:tblPr firstRow="1" bandRow="1">
                <a:noFill/>
                <a:tableStyleId>{709FBF9C-2B70-454F-A42D-C86DE4FA8582}</a:tableStyleId>
              </a:tblPr>
              <a:tblGrid>
                <a:gridCol w="111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2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92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59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17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9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Indication</a:t>
                      </a:r>
                      <a:endParaRPr sz="1400" u="none" strike="noStrike" cap="none"/>
                    </a:p>
                  </a:txBody>
                  <a:tcPr marL="66075" marR="66075" marT="41300" marB="41300" anchor="ctr" anchorCtr="1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Mode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Spot Size</a:t>
                      </a:r>
                      <a:endParaRPr sz="1400" u="none" strike="noStrike" cap="none"/>
                    </a:p>
                  </a:txBody>
                  <a:tcPr marL="66075" marR="66075" marT="41300" marB="41300" anchor="ctr" anchorCtr="1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Fluence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(j/</a:t>
                      </a:r>
                      <a:r>
                        <a:rPr lang="en-US" sz="1100" u="none" strike="noStrike" cap="none"/>
                        <a:t>㎠</a:t>
                      </a: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)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Hz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pass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Treatment Interval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/ Times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End point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Genesis</a:t>
                      </a:r>
                      <a:endParaRPr sz="105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1064 Quasi</a:t>
                      </a:r>
                      <a:endParaRPr sz="105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6</a:t>
                      </a:r>
                      <a:endParaRPr sz="105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10.2</a:t>
                      </a:r>
                      <a:endParaRPr sz="105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5~10</a:t>
                      </a:r>
                      <a:endParaRPr sz="105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2~4 pass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 rowSpan="2"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Char char="•"/>
                      </a:pPr>
                      <a:r>
                        <a:rPr lang="en-US" sz="1050" u="none" strike="noStrike" cap="none"/>
                        <a:t>Interval : 1~2 weeks</a:t>
                      </a:r>
                      <a:endParaRPr sz="1400" u="none" strike="noStrike" cap="none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Char char="•"/>
                      </a:pPr>
                      <a:r>
                        <a:rPr lang="en-US" sz="1050" u="none" strike="noStrike" cap="none"/>
                        <a:t>Treatment is performed on a regular basis, depending  on the condition of the face.</a:t>
                      </a:r>
                      <a:endParaRPr sz="1050" u="none" strike="noStrike" cap="none"/>
                    </a:p>
                  </a:txBody>
                  <a:tcPr marL="91450" marR="91450" marT="45725" marB="45725" anchor="ctr"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Malgun Gothic"/>
                        <a:buNone/>
                      </a:pPr>
                      <a:r>
                        <a:rPr lang="en-US" sz="1050" u="none" strike="noStrike" cap="none"/>
                        <a:t>Mild erythema</a:t>
                      </a:r>
                      <a:endParaRPr sz="105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7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Soft Peeling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Malgun Gothic"/>
                        <a:buNone/>
                      </a:pPr>
                      <a:r>
                        <a:rPr lang="en-US" sz="1050" u="none" strike="noStrike" cap="none"/>
                        <a:t>1064 single</a:t>
                      </a:r>
                      <a:endParaRPr sz="105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8</a:t>
                      </a:r>
                      <a:endParaRPr sz="105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0.8~1.3</a:t>
                      </a:r>
                      <a:endParaRPr sz="105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5~10</a:t>
                      </a:r>
                      <a:endParaRPr sz="105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After removing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1 pass carbon,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/>
                        <a:t>apply 2 to 3 passes</a:t>
                      </a:r>
                      <a:endParaRPr sz="1050" u="none" strike="noStrike" cap="none"/>
                    </a:p>
                  </a:txBody>
                  <a:tcPr marL="91450" marR="91450" marT="45725" marB="45725" anchor="ctr"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8" name="Google Shape;178;p7"/>
          <p:cNvSpPr/>
          <p:nvPr/>
        </p:nvSpPr>
        <p:spPr>
          <a:xfrm>
            <a:off x="1845146" y="71700"/>
            <a:ext cx="5677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Q-switched Treatment Guideline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79" name="Google Shape;179;p7"/>
          <p:cNvGraphicFramePr/>
          <p:nvPr/>
        </p:nvGraphicFramePr>
        <p:xfrm>
          <a:off x="117874" y="2362410"/>
          <a:ext cx="8748425" cy="2656650"/>
        </p:xfrm>
        <a:graphic>
          <a:graphicData uri="http://schemas.openxmlformats.org/drawingml/2006/table">
            <a:tbl>
              <a:tblPr firstRow="1" bandRow="1">
                <a:noFill/>
                <a:tableStyleId>{709FBF9C-2B70-454F-A42D-C86DE4FA8582}</a:tableStyleId>
              </a:tblPr>
              <a:tblGrid>
                <a:gridCol w="108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2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92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59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98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36450"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b="0" u="none" strike="noStrike" cap="none">
                          <a:solidFill>
                            <a:schemeClr val="dk1"/>
                          </a:solidFill>
                        </a:rPr>
                        <a:t>Tattoo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b="0" u="none" strike="noStrike" cap="none">
                          <a:solidFill>
                            <a:schemeClr val="dk1"/>
                          </a:solidFill>
                        </a:rPr>
                        <a:t>(black, blue)</a:t>
                      </a:r>
                      <a:endParaRPr sz="105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DAE5F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Malgun Gothic"/>
                        <a:buNone/>
                      </a:pPr>
                      <a:r>
                        <a:rPr lang="en-US" sz="1050" b="0" u="none" strike="noStrike" cap="none">
                          <a:solidFill>
                            <a:schemeClr val="dk1"/>
                          </a:solidFill>
                        </a:rPr>
                        <a:t>1064 single</a:t>
                      </a:r>
                      <a:endParaRPr sz="105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DA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b="0" u="none" strike="noStrike" cap="none">
                          <a:solidFill>
                            <a:schemeClr val="dk1"/>
                          </a:solidFill>
                        </a:rPr>
                        <a:t>8</a:t>
                      </a:r>
                      <a:endParaRPr sz="105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DA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b="0" u="none" strike="noStrike" cap="none">
                          <a:solidFill>
                            <a:schemeClr val="dk1"/>
                          </a:solidFill>
                        </a:rPr>
                        <a:t>1.8~3.18</a:t>
                      </a:r>
                      <a:endParaRPr sz="105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DAE5F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b="0" u="none" strike="noStrike" cap="none">
                          <a:solidFill>
                            <a:schemeClr val="dk1"/>
                          </a:solidFill>
                        </a:rPr>
                        <a:t>1~2</a:t>
                      </a:r>
                      <a:endParaRPr sz="105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DAE5F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b="0" u="none" strike="noStrike" cap="none">
                          <a:solidFill>
                            <a:schemeClr val="dk1"/>
                          </a:solidFill>
                        </a:rPr>
                        <a:t>1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b="0" u="none" strike="noStrike" cap="none">
                          <a:solidFill>
                            <a:schemeClr val="dk1"/>
                          </a:solidFill>
                        </a:rPr>
                        <a:t>pass</a:t>
                      </a:r>
                      <a:endParaRPr sz="105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DAE5F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Char char="•"/>
                      </a:pPr>
                      <a:r>
                        <a:rPr lang="en-US" sz="1050" b="0" u="none" strike="noStrike" cap="none">
                          <a:solidFill>
                            <a:schemeClr val="dk1"/>
                          </a:solidFill>
                        </a:rPr>
                        <a:t>Interval : 3~5weeks</a:t>
                      </a:r>
                      <a:endParaRPr sz="1400" u="none" strike="noStrike" cap="none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Char char="•"/>
                      </a:pPr>
                      <a:r>
                        <a:rPr lang="en-US" sz="1050" b="0" u="none" strike="noStrike" cap="none">
                          <a:solidFill>
                            <a:schemeClr val="dk1"/>
                          </a:solidFill>
                        </a:rPr>
                        <a:t>Treatment is performed on a regular basis, depending  on the condition of the face.</a:t>
                      </a:r>
                      <a:endParaRPr sz="1400" u="none" strike="noStrike" cap="none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Char char="•"/>
                      </a:pPr>
                      <a:r>
                        <a:rPr lang="en-US" sz="1050" b="0" u="none" strike="noStrike" cap="none">
                          <a:solidFill>
                            <a:schemeClr val="dk1"/>
                          </a:solidFill>
                        </a:rPr>
                        <a:t>Don't overlap as much as possible.</a:t>
                      </a:r>
                      <a:endParaRPr sz="1400" u="none" strike="noStrike" cap="none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Char char="•"/>
                      </a:pPr>
                      <a:r>
                        <a:rPr lang="en-US" sz="1050" b="0" u="none" strike="noStrike" cap="none">
                          <a:solidFill>
                            <a:schemeClr val="dk1"/>
                          </a:solidFill>
                        </a:rPr>
                        <a:t>It starts with a large spot size and low energy setting.  and reduce smaller spot size and increase energy from the next session. </a:t>
                      </a:r>
                      <a:endParaRPr sz="105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DAE5F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Malgun Gothic"/>
                        <a:buNone/>
                      </a:pPr>
                      <a:r>
                        <a:rPr lang="en-US" sz="1050" b="0" u="none" strike="noStrike" cap="none">
                          <a:solidFill>
                            <a:schemeClr val="dk1"/>
                          </a:solidFill>
                        </a:rPr>
                        <a:t>Immediate End Point : </a:t>
                      </a:r>
                      <a:r>
                        <a:rPr lang="en-US" sz="1050" b="1" u="none" strike="noStrike" cap="none">
                          <a:solidFill>
                            <a:schemeClr val="dk1"/>
                          </a:solidFill>
                        </a:rPr>
                        <a:t>Frosting 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Malgun Gothic"/>
                        <a:buNone/>
                      </a:pPr>
                      <a:endParaRPr sz="1050" b="1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Malgun Gothic"/>
                        <a:buNone/>
                      </a:pPr>
                      <a:r>
                        <a:rPr lang="en-US" sz="1050" b="0" u="none" strike="noStrike" cap="none">
                          <a:solidFill>
                            <a:schemeClr val="dk1"/>
                          </a:solidFill>
                        </a:rPr>
                        <a:t>End point after 10 minutes : </a:t>
                      </a:r>
                      <a:r>
                        <a:rPr lang="en-US" sz="1050" b="1" i="0" u="none" strike="noStrike" cap="none">
                          <a:solidFill>
                            <a:schemeClr val="dk1"/>
                          </a:solidFill>
                        </a:rPr>
                        <a:t>Petechiae</a:t>
                      </a:r>
                      <a:endParaRPr sz="1050" b="1" i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DA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6450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b="0" u="none" strike="noStrike" cap="none">
                          <a:solidFill>
                            <a:schemeClr val="dk1"/>
                          </a:solidFill>
                        </a:rPr>
                        <a:t>6</a:t>
                      </a:r>
                      <a:endParaRPr sz="105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DA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b="0" u="none" strike="noStrike" cap="none">
                          <a:solidFill>
                            <a:schemeClr val="dk1"/>
                          </a:solidFill>
                        </a:rPr>
                        <a:t>2~4</a:t>
                      </a:r>
                      <a:endParaRPr sz="105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DA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750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b="0" u="none" strike="noStrike" cap="none">
                          <a:solidFill>
                            <a:schemeClr val="dk1"/>
                          </a:solidFill>
                        </a:rPr>
                        <a:t>3~4</a:t>
                      </a:r>
                      <a:endParaRPr sz="105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DA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b="0" u="none" strike="noStrike" cap="none">
                          <a:solidFill>
                            <a:schemeClr val="dk1"/>
                          </a:solidFill>
                        </a:rPr>
                        <a:t>3~6</a:t>
                      </a:r>
                      <a:endParaRPr sz="105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DA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" name="Google Shape;184;p8"/>
          <p:cNvGraphicFramePr/>
          <p:nvPr/>
        </p:nvGraphicFramePr>
        <p:xfrm>
          <a:off x="0" y="4509120"/>
          <a:ext cx="9143950" cy="2366440"/>
        </p:xfrm>
        <a:graphic>
          <a:graphicData uri="http://schemas.openxmlformats.org/drawingml/2006/table">
            <a:tbl>
              <a:tblPr firstRow="1" bandRow="1">
                <a:noFill/>
                <a:tableStyleId>{709FBF9C-2B70-454F-A42D-C86DE4FA8582}</a:tableStyleId>
              </a:tblPr>
              <a:tblGrid>
                <a:gridCol w="830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4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4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6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7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7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89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845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12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Indication</a:t>
                      </a:r>
                      <a:endParaRPr sz="1400" u="none" strike="noStrike" cap="none"/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0DD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Skin Type</a:t>
                      </a:r>
                      <a:endParaRPr sz="1400" u="none" strike="noStrike" cap="none"/>
                    </a:p>
                  </a:txBody>
                  <a:tcPr marL="66075" marR="66075" marT="41300" marB="41300" anchor="ctr" anchorCtr="1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0DD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Handpiece</a:t>
                      </a:r>
                      <a:endParaRPr sz="105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0DD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Spot Size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(mm)</a:t>
                      </a:r>
                      <a:endParaRPr sz="105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0DD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On Time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(ms)</a:t>
                      </a:r>
                      <a:endParaRPr sz="105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0DD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Fluence</a:t>
                      </a:r>
                      <a:endParaRPr sz="105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(J/cm2)</a:t>
                      </a:r>
                      <a:endParaRPr sz="105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0DD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Frequency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(Hz)</a:t>
                      </a:r>
                      <a:endParaRPr sz="105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0DD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Treatment Guide</a:t>
                      </a:r>
                      <a:endParaRPr sz="105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0DD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300">
                <a:tc rowSpan="6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Hair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Removal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AE5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Dark Skin Type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V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Zoom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16-18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 ~ 2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Char char="•"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1pass </a:t>
                      </a:r>
                      <a:endParaRPr sz="1400" u="none" strike="noStrike" cap="none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Char char="•"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overlap 18%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300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VI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Zoom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14-16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 ~ 2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300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Fine Hair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Light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Zoom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 ~ 20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30 ~ 40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 ~ 2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Char char="•"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Interval : 4~6weeks</a:t>
                      </a:r>
                      <a:endParaRPr sz="1400" u="none" strike="noStrike" cap="none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Char char="•"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No overlapping</a:t>
                      </a:r>
                      <a:endParaRPr sz="1400" u="none" strike="noStrike" cap="none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Char char="•"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Air cooling</a:t>
                      </a:r>
                      <a:endParaRPr sz="1400" u="none" strike="noStrike" cap="none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Char char="•"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Topical Anesthesia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300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Dark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Zoom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20 ~ 30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40 ~ 50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300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Thick Hair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Light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Zoom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30 ~ 40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20 ~ 30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300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Dark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Zoom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40 ~ 60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30 ~ 40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85" name="Google Shape;185;p8" descr="C:\Users\user\Desktop\제품사진\New Logo Main\SNJ로고_기본조합-0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95171" y="71703"/>
            <a:ext cx="789644" cy="31379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86" name="Google Shape;186;p8"/>
          <p:cNvGraphicFramePr/>
          <p:nvPr/>
        </p:nvGraphicFramePr>
        <p:xfrm>
          <a:off x="0" y="510824"/>
          <a:ext cx="9144025" cy="4016165"/>
        </p:xfrm>
        <a:graphic>
          <a:graphicData uri="http://schemas.openxmlformats.org/drawingml/2006/table">
            <a:tbl>
              <a:tblPr firstRow="1" bandRow="1">
                <a:noFill/>
                <a:tableStyleId>{709FBF9C-2B70-454F-A42D-C86DE4FA8582}</a:tableStyleId>
              </a:tblPr>
              <a:tblGrid>
                <a:gridCol w="877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7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4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7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7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4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918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7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Indication</a:t>
                      </a:r>
                      <a:endParaRPr sz="1400" u="none" strike="noStrike" cap="none"/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0DD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Handpiece</a:t>
                      </a:r>
                      <a:endParaRPr sz="105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0DD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Spot Size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(mm)</a:t>
                      </a:r>
                      <a:endParaRPr sz="105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0DD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On Time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(ms)</a:t>
                      </a:r>
                      <a:endParaRPr sz="105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0DD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Fluence</a:t>
                      </a:r>
                      <a:endParaRPr sz="105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(J/cm2)</a:t>
                      </a:r>
                      <a:endParaRPr sz="105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0DD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Frequency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(Hz)</a:t>
                      </a:r>
                      <a:endParaRPr sz="105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0DD8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Treatmaent Guide</a:t>
                      </a:r>
                      <a:endParaRPr sz="105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0DD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375">
                <a:tc row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genesis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C5D8F1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Zoom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0.3</a:t>
                      </a:r>
                      <a:endParaRPr sz="1400" u="none" strike="noStrike" cap="none"/>
                    </a:p>
                  </a:txBody>
                  <a:tcPr marL="66075" marR="66075" marT="41300" marB="41300" anchor="ctr" anchorCtr="1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10.6~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C5D8F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1~2weeks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   2~3pass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5D8F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Malgun Gothic"/>
                        <a:buNone/>
                      </a:pPr>
                      <a:r>
                        <a:rPr lang="en-US" sz="1050" u="none" strike="noStrike" cap="none"/>
                        <a:t>Erythema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Malgun Gothic"/>
                        <a:buNone/>
                      </a:pPr>
                      <a:endParaRPr sz="105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For skin type 3 or higher, lower the fluence slightly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375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0.5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 ~ 15.2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5 ~ 10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solidFill>
                      <a:srgbClr val="C5D8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375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0.91 ~ 20.8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Malgun Gothic"/>
                        <a:buNone/>
                      </a:pP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3~4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solidFill>
                      <a:srgbClr val="C5D8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650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30 ~ 50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19.7 ~ 25.4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solidFill>
                      <a:srgbClr val="C5D8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Tightening &amp; Lifting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40 ~ 50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28 ~ 50.9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3~4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weeks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 2~3pass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000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Active Acne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7CC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solidFill>
                      <a:srgbClr val="B7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0.3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solidFill>
                      <a:srgbClr val="B7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5.5~6.5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solidFill>
                      <a:srgbClr val="B7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5-10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solidFill>
                      <a:srgbClr val="B7CCE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2~4weeks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   1~3pass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7CCE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Char char="•"/>
                      </a:pPr>
                      <a:r>
                        <a:rPr lang="en-US" sz="1050" u="none" strike="noStrike" cap="none"/>
                        <a:t>When irradiated on a spot that has just been scarred, it turns purple, but since this reaction is a strong reaction, do not overlap. Inflamed areas are treated in 2-3 passes.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endParaRPr sz="1050" u="none" strike="noStrike" cap="none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Char char="•"/>
                      </a:pPr>
                      <a:r>
                        <a:rPr lang="en-US" sz="1050" u="none" strike="noStrike" cap="none"/>
                        <a:t>Because it is a parameter that can be hair removal, avoid hairy areas.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endParaRPr sz="1050" u="none" strike="noStrike" cap="none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Char char="•"/>
                      </a:pPr>
                      <a:r>
                        <a:rPr lang="en-US" sz="1050" u="none" strike="noStrike" cap="none"/>
                        <a:t>Irradiate after extraction or  Triam Injection</a:t>
                      </a:r>
                      <a:endParaRPr sz="1050" u="none" strike="noStrike" cap="none"/>
                    </a:p>
                  </a:txBody>
                  <a:tcPr marL="66075" marR="66075" marT="41300" marB="41300" anchor="ctr" anchorCtr="1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7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06825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7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20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7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10~20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7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2~3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7CC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87" name="Google Shape;187;p8"/>
          <p:cNvSpPr/>
          <p:nvPr/>
        </p:nvSpPr>
        <p:spPr>
          <a:xfrm>
            <a:off x="1835696" y="-33009"/>
            <a:ext cx="587635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Long pulsed Treatment Guideline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2" name="Google Shape;192;p9"/>
          <p:cNvGraphicFramePr/>
          <p:nvPr/>
        </p:nvGraphicFramePr>
        <p:xfrm>
          <a:off x="179512" y="1153516"/>
          <a:ext cx="8785000" cy="2813755"/>
        </p:xfrm>
        <a:graphic>
          <a:graphicData uri="http://schemas.openxmlformats.org/drawingml/2006/table">
            <a:tbl>
              <a:tblPr firstRow="1" bandRow="1">
                <a:noFill/>
                <a:tableStyleId>{709FBF9C-2B70-454F-A42D-C86DE4FA8582}</a:tableStyleId>
              </a:tblPr>
              <a:tblGrid>
                <a:gridCol w="76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3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2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2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2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923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4730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Indication</a:t>
                      </a:r>
                      <a:endParaRPr sz="1400" u="none" strike="noStrike" cap="none"/>
                    </a:p>
                  </a:txBody>
                  <a:tcPr marL="66075" marR="66075" marT="41300" marB="41300" anchor="ctr" anchorCtr="1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0DD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Handpiece</a:t>
                      </a:r>
                      <a:endParaRPr sz="11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0DD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Spot Size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(mm)</a:t>
                      </a:r>
                      <a:endParaRPr sz="11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0DD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On Time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(ms)</a:t>
                      </a:r>
                      <a:endParaRPr sz="11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0DD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Fluence</a:t>
                      </a:r>
                      <a:endParaRPr sz="11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(J/cm2)</a:t>
                      </a:r>
                      <a:endParaRPr sz="11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0DD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Frequency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(Hz)</a:t>
                      </a:r>
                      <a:endParaRPr sz="11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0DD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Treatment Guide</a:t>
                      </a:r>
                      <a:endParaRPr sz="11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0DD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100">
                <a:tc row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Vascular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Lesions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A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Flush 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(Acne Erythema)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B7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Zoom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B7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B7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0.5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B7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 ~ 15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B7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5 ~ 10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B7CCE4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Strong Erythema</a:t>
                      </a:r>
                      <a:endParaRPr sz="1400" u="none" strike="noStrike" cap="none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Air cooling</a:t>
                      </a:r>
                      <a:endParaRPr sz="1400" u="none" strike="noStrike" cap="none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Post cooling required 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B7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5175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Telangiectasia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R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Zoom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 ~ 3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160 ~ 180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No Overlapping</a:t>
                      </a:r>
                      <a:endParaRPr sz="1400" u="none" strike="noStrike" cap="none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 Interval : 4~8 weeks</a:t>
                      </a:r>
                      <a:endParaRPr sz="1400" u="none" strike="noStrike" cap="none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Air Cooling</a:t>
                      </a:r>
                      <a:endParaRPr sz="1400" u="none" strike="noStrike" cap="none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Topical Anesthesia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ctr" anchorCtr="1">
                    <a:lnL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4050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Low and Thin Blood Vessel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b" anchorCtr="1">
                    <a:lnR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Zoom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b" anchorCtr="1">
                    <a:lnL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3~4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b" anchorCtr="1">
                    <a:lnL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 ~ 5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b" anchorCtr="1">
                    <a:lnL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100 ~ 180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b" anchorCtr="1">
                    <a:lnL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b" anchorCtr="1">
                    <a:lnL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Fluence : Up</a:t>
                      </a:r>
                      <a:endParaRPr sz="1400" u="none" strike="noStrike" cap="none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Pulse width : Down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b" anchorCtr="1">
                    <a:lnL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b" anchorCtr="1">
                    <a:lnR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algun Gothic"/>
                        <a:buNone/>
                      </a:pPr>
                      <a:endParaRPr sz="11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b" anchorCtr="1">
                    <a:lnL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b" anchorCtr="1">
                    <a:lnL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b" anchorCtr="1">
                    <a:lnL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b" anchorCtr="1">
                    <a:lnL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b" anchorCtr="1">
                    <a:lnL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075" marR="66075" marT="41300" marB="41300" anchor="b" anchorCtr="1">
                    <a:lnL w="12700" cap="flat" cmpd="sng">
                      <a:solidFill>
                        <a:srgbClr val="8CB3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3" name="Google Shape;193;p9"/>
          <p:cNvSpPr/>
          <p:nvPr/>
        </p:nvSpPr>
        <p:spPr>
          <a:xfrm>
            <a:off x="1475656" y="313492"/>
            <a:ext cx="587635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Long pulsed Treatment Guideline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9"/>
          <p:cNvSpPr txBox="1">
            <a:spLocks noGrp="1"/>
          </p:cNvSpPr>
          <p:nvPr>
            <p:ph type="sldNum" idx="12"/>
          </p:nvPr>
        </p:nvSpPr>
        <p:spPr>
          <a:xfrm>
            <a:off x="6758880" y="64482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pic>
        <p:nvPicPr>
          <p:cNvPr id="195" name="Google Shape;195;p9" descr="C:\Users\user\Desktop\제품사진\New Logo Main\SNJ로고_기본조합-0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95171" y="71703"/>
            <a:ext cx="789644" cy="313797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p9"/>
          <p:cNvSpPr/>
          <p:nvPr/>
        </p:nvSpPr>
        <p:spPr>
          <a:xfrm>
            <a:off x="179512" y="4149080"/>
            <a:ext cx="8712968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the case of Long Pulse, the laser penetration depth is deep and there is a possibility of scarring, so it should be used with caution. </a:t>
            </a: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particular, deep lesions in the mucous membrane may cause nerve damage and hemorrhage, so you should be especially careful.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the case of Varicose Vein, since the blood vessel wall is tough and thick, the pulse width is longer and the fluence is higher than facial treatment. </a:t>
            </a: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Because strong energy is used, Additional Pre, Post-Cooling are essential.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1777</Words>
  <Application>Microsoft Office PowerPoint</Application>
  <PresentationFormat>화면 슬라이드 쇼(4:3)</PresentationFormat>
  <Paragraphs>460</Paragraphs>
  <Slides>9</Slides>
  <Notes>9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Noto Sans Symbols</vt:lpstr>
      <vt:lpstr>Malgun Gothic</vt:lpstr>
      <vt:lpstr>Malgun Gothic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3</cp:revision>
  <cp:lastPrinted>2022-09-19T08:23:02Z</cp:lastPrinted>
  <dcterms:created xsi:type="dcterms:W3CDTF">2017-03-08T01:30:33Z</dcterms:created>
  <dcterms:modified xsi:type="dcterms:W3CDTF">2023-08-08T13:37:03Z</dcterms:modified>
</cp:coreProperties>
</file>