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22" r:id="rId2"/>
    <p:sldId id="315" r:id="rId3"/>
    <p:sldId id="320" r:id="rId4"/>
    <p:sldId id="313" r:id="rId5"/>
    <p:sldId id="316" r:id="rId6"/>
    <p:sldId id="321" r:id="rId7"/>
    <p:sldId id="318" r:id="rId8"/>
    <p:sldId id="323" r:id="rId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206"/>
    <a:srgbClr val="FFCC66"/>
    <a:srgbClr val="CC0000"/>
    <a:srgbClr val="0000CC"/>
    <a:srgbClr val="008000"/>
    <a:srgbClr val="3333CC"/>
    <a:srgbClr val="6600FF"/>
    <a:srgbClr val="660066"/>
    <a:srgbClr val="3C1A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5" autoAdjust="0"/>
    <p:restoredTop sz="95470" autoAdjust="0"/>
  </p:normalViewPr>
  <p:slideViewPr>
    <p:cSldViewPr snapToGrid="0">
      <p:cViewPr varScale="1">
        <p:scale>
          <a:sx n="88" d="100"/>
          <a:sy n="88" d="100"/>
        </p:scale>
        <p:origin x="93" y="103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0F24-3F4C-4746-A2B2-672DEC33EC21}" type="datetimeFigureOut">
              <a:rPr lang="ko-KR" altLang="en-US" smtClean="0"/>
              <a:t>2023-08-22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834E3-EA5A-41F3-8E04-1F0FFA04F07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0814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834E3-EA5A-41F3-8E04-1F0FFA04F077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2857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OD optical density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834E3-EA5A-41F3-8E04-1F0FFA04F077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2702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f-ZA" altLang="ko-KR" dirty="0" smtClean="0"/>
              <a:t>Photo source </a:t>
            </a:r>
          </a:p>
          <a:p>
            <a:r>
              <a:rPr lang="af-ZA" altLang="ko-KR" dirty="0" smtClean="0"/>
              <a:t>https://www.mdpi.com/2076-3417/10/21/7472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834E3-EA5A-41F3-8E04-1F0FFA04F077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5706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f-ZA" altLang="ko-KR" dirty="0" smtClean="0"/>
              <a:t>Postinflammatory hyperpigmentation PIH</a:t>
            </a:r>
            <a:r>
              <a:rPr lang="en-US" altLang="ko-KR" dirty="0" smtClean="0"/>
              <a:t>(SE) Side Effect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Photo</a:t>
            </a:r>
            <a:r>
              <a:rPr lang="en-US" altLang="ko-KR" baseline="0" dirty="0" smtClean="0"/>
              <a:t> source</a:t>
            </a:r>
          </a:p>
          <a:p>
            <a:r>
              <a:rPr lang="af-ZA" altLang="ko-KR" dirty="0" smtClean="0"/>
              <a:t>https://www.emedicinehealth.com/image-gallery/henoch-schonlein_purpura_picture/images.htm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834E3-EA5A-41F3-8E04-1F0FFA04F077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0139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20895-F36C-45EC-80F7-87495A182FB1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9110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0148-0A3B-408F-B751-262B105E7F83}" type="datetimeFigureOut">
              <a:rPr lang="ko-KR" altLang="en-US" smtClean="0"/>
              <a:t>2023-08-22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2E26-8FEA-41EF-A3B7-11668E54CD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692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0148-0A3B-408F-B751-262B105E7F83}" type="datetimeFigureOut">
              <a:rPr lang="ko-KR" altLang="en-US" smtClean="0"/>
              <a:t>2023-08-22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2E26-8FEA-41EF-A3B7-11668E54CD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1603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0148-0A3B-408F-B751-262B105E7F83}" type="datetimeFigureOut">
              <a:rPr lang="ko-KR" altLang="en-US" smtClean="0"/>
              <a:t>2023-08-22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2E26-8FEA-41EF-A3B7-11668E54CD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7098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0148-0A3B-408F-B751-262B105E7F83}" type="datetimeFigureOut">
              <a:rPr lang="ko-KR" altLang="en-US" smtClean="0"/>
              <a:t>2023-08-22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2E26-8FEA-41EF-A3B7-11668E54CD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3199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0148-0A3B-408F-B751-262B105E7F83}" type="datetimeFigureOut">
              <a:rPr lang="ko-KR" altLang="en-US" smtClean="0"/>
              <a:t>2023-08-22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2E26-8FEA-41EF-A3B7-11668E54CD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1827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0148-0A3B-408F-B751-262B105E7F83}" type="datetimeFigureOut">
              <a:rPr lang="ko-KR" altLang="en-US" smtClean="0"/>
              <a:t>2023-08-22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2E26-8FEA-41EF-A3B7-11668E54CD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8501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0148-0A3B-408F-B751-262B105E7F83}" type="datetimeFigureOut">
              <a:rPr lang="ko-KR" altLang="en-US" smtClean="0"/>
              <a:t>2023-08-22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2E26-8FEA-41EF-A3B7-11668E54CD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7356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0148-0A3B-408F-B751-262B105E7F83}" type="datetimeFigureOut">
              <a:rPr lang="ko-KR" altLang="en-US" smtClean="0"/>
              <a:t>2023-08-22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2E26-8FEA-41EF-A3B7-11668E54CD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801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0148-0A3B-408F-B751-262B105E7F83}" type="datetimeFigureOut">
              <a:rPr lang="ko-KR" altLang="en-US" smtClean="0"/>
              <a:t>2023-08-22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2E26-8FEA-41EF-A3B7-11668E54CD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6067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0148-0A3B-408F-B751-262B105E7F83}" type="datetimeFigureOut">
              <a:rPr lang="ko-KR" altLang="en-US" smtClean="0"/>
              <a:t>2023-08-22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2E26-8FEA-41EF-A3B7-11668E54CD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6118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0148-0A3B-408F-B751-262B105E7F83}" type="datetimeFigureOut">
              <a:rPr lang="ko-KR" altLang="en-US" smtClean="0"/>
              <a:t>2023-08-22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2E26-8FEA-41EF-A3B7-11668E54CD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7361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00148-0A3B-408F-B751-262B105E7F83}" type="datetimeFigureOut">
              <a:rPr lang="ko-KR" altLang="en-US" smtClean="0"/>
              <a:t>2023-08-22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A2E26-8FEA-41EF-A3B7-11668E54CD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715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인터브릿지\CI 어플리케이션\최종\CI표준디자인가이드-PPT-01.jpg">
            <a:extLst>
              <a:ext uri="{FF2B5EF4-FFF2-40B4-BE49-F238E27FC236}">
                <a16:creationId xmlns:a16="http://schemas.microsoft.com/office/drawing/2014/main" id="{41B4FCDD-1D76-43C9-9813-29C8E7B1D1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-5756"/>
            <a:ext cx="12311406" cy="6863756"/>
          </a:xfrm>
          <a:prstGeom prst="rect">
            <a:avLst/>
          </a:prstGeom>
          <a:noFill/>
        </p:spPr>
      </p:pic>
      <p:pic>
        <p:nvPicPr>
          <p:cNvPr id="5" name="Picture 3" descr="C:\Users\user\Desktop\SNJ\7 SNJ Logo\SNJ로고_기본조합-03-흰색.png">
            <a:extLst>
              <a:ext uri="{FF2B5EF4-FFF2-40B4-BE49-F238E27FC236}">
                <a16:creationId xmlns:a16="http://schemas.microsoft.com/office/drawing/2014/main" id="{E327CD28-5F94-4C45-ADDA-6EF52ED232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723086" y="5498805"/>
            <a:ext cx="3468914" cy="1174529"/>
          </a:xfrm>
          <a:prstGeom prst="rect">
            <a:avLst/>
          </a:prstGeom>
          <a:noFill/>
        </p:spPr>
      </p:pic>
      <p:sp>
        <p:nvSpPr>
          <p:cNvPr id="6" name="제목 1">
            <a:extLst>
              <a:ext uri="{FF2B5EF4-FFF2-40B4-BE49-F238E27FC236}">
                <a16:creationId xmlns:a16="http://schemas.microsoft.com/office/drawing/2014/main" id="{6A89DA7D-BD5D-4296-920C-A598F0E36B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481" y="870665"/>
            <a:ext cx="9405258" cy="2448272"/>
          </a:xfrm>
        </p:spPr>
        <p:txBody>
          <a:bodyPr vert="horz" lIns="91440" tIns="45720" rIns="91440" bIns="45720" anchor="ctr">
            <a:noAutofit/>
          </a:bodyPr>
          <a:lstStyle/>
          <a:p>
            <a:pPr algn="l">
              <a:lnSpc>
                <a:spcPct val="100000"/>
              </a:lnSpc>
              <a:defRPr lang="ko-KR" altLang="en-US"/>
            </a:pPr>
            <a:r>
              <a:rPr lang="en-US" altLang="ko-KR" sz="5400" b="1" dirty="0" smtClean="0">
                <a:solidFill>
                  <a:srgbClr val="0070C0"/>
                </a:solidFill>
              </a:rPr>
              <a:t/>
            </a:r>
            <a:br>
              <a:rPr lang="en-US" altLang="ko-KR" sz="5400" b="1" dirty="0" smtClean="0">
                <a:solidFill>
                  <a:srgbClr val="0070C0"/>
                </a:solidFill>
              </a:rPr>
            </a:br>
            <a:r>
              <a:rPr lang="en-US" altLang="ko-KR" sz="4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Finebeam</a:t>
            </a:r>
            <a:r>
              <a:rPr lang="en-US" altLang="ko-KR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Dye </a:t>
            </a:r>
            <a:r>
              <a:rPr lang="en-US" altLang="ko-KR" sz="4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Handpiece</a:t>
            </a:r>
            <a:r>
              <a:rPr lang="en-US" altLang="ko-KR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ko-KR" altLang="en-US" sz="5400" b="1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488668"/>
            <a:ext cx="3063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Issue date: February 21, 2023</a:t>
            </a:r>
            <a:endParaRPr lang="ko-KR" altLang="en-US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49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7953635" y="1106045"/>
            <a:ext cx="29826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Epidermal Pigment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8025631" y="1640914"/>
            <a:ext cx="31982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Freckle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Age spot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Café-Au-</a:t>
            </a:r>
            <a:r>
              <a:rPr lang="en-US" altLang="ko-K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Lait</a:t>
            </a:r>
            <a:r>
              <a:rPr lang="en-US" altLang="ko-K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Lentigines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9883" y="6421291"/>
            <a:ext cx="2007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Spot: 3mm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8189914" y="3361772"/>
            <a:ext cx="25101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Green tattoo </a:t>
            </a:r>
            <a:endParaRPr lang="ko-KR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60255" y="150829"/>
            <a:ext cx="28873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650nm Hand </a:t>
            </a:r>
            <a:r>
              <a:rPr lang="en-US" altLang="ko-K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piece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44" r="5581" b="46930"/>
          <a:stretch/>
        </p:blipFill>
        <p:spPr>
          <a:xfrm rot="16200000">
            <a:off x="-534857" y="2821998"/>
            <a:ext cx="8633678" cy="127053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7277" y="3823437"/>
            <a:ext cx="3271537" cy="2904706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7532916" y="700111"/>
            <a:ext cx="40043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u="sng" dirty="0" smtClean="0"/>
              <a:t>Rod Limit: 20,000 </a:t>
            </a:r>
            <a:r>
              <a:rPr lang="en-US" altLang="ko-KR" u="sng" dirty="0"/>
              <a:t>~ </a:t>
            </a:r>
            <a:r>
              <a:rPr lang="en-US" altLang="ko-KR" u="sng" dirty="0" smtClean="0"/>
              <a:t>30,000 </a:t>
            </a:r>
            <a:r>
              <a:rPr lang="en-US" altLang="ko-KR" u="sng" dirty="0"/>
              <a:t>shot</a:t>
            </a:r>
            <a:endParaRPr lang="ko-KR" altLang="en-US" u="sng" dirty="0"/>
          </a:p>
        </p:txBody>
      </p:sp>
    </p:spTree>
    <p:extLst>
      <p:ext uri="{BB962C8B-B14F-4D97-AF65-F5344CB8AC3E}">
        <p14:creationId xmlns:p14="http://schemas.microsoft.com/office/powerpoint/2010/main" val="138432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7" t="6567" r="21449" b="7611"/>
          <a:stretch/>
        </p:blipFill>
        <p:spPr>
          <a:xfrm>
            <a:off x="738432" y="1318416"/>
            <a:ext cx="5307805" cy="487538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6096000" y="2305615"/>
            <a:ext cx="6100901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4864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RHP Laser 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Safety </a:t>
            </a:r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Goggles (for 650nm)</a:t>
            </a:r>
          </a:p>
          <a:p>
            <a:pPr marL="54864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Protection wavelength: OD4+ @600-700nm</a:t>
            </a:r>
          </a:p>
          <a:p>
            <a:pPr marL="54864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Transmittance: 50%</a:t>
            </a:r>
          </a:p>
          <a:p>
            <a:pPr marL="54864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Available to use </a:t>
            </a:r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635nm, 660nm, 694nm </a:t>
            </a:r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156396" y="86354"/>
            <a:ext cx="52926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650nm RHP </a:t>
            </a:r>
            <a:r>
              <a:rPr lang="en-US" altLang="ko-K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Laser Safety Goggles </a:t>
            </a:r>
            <a:endParaRPr lang="ko-KR" alt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53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272014"/>
              </p:ext>
            </p:extLst>
          </p:nvPr>
        </p:nvGraphicFramePr>
        <p:xfrm>
          <a:off x="7646430" y="4463670"/>
          <a:ext cx="3781424" cy="13854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68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28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704"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364" marR="80364" marT="40181" marB="4018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Absorption</a:t>
                      </a:r>
                      <a:endParaRPr lang="ko-KR" alt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364" marR="80364" marT="40181" marB="4018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37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Melanin</a:t>
                      </a:r>
                      <a:endParaRPr lang="ko-KR" alt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364" marR="80364" marT="40181" marB="4018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532 nm &gt; </a:t>
                      </a:r>
                      <a:r>
                        <a:rPr lang="en-US" altLang="ko-KR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650 </a:t>
                      </a:r>
                      <a:r>
                        <a:rPr lang="en-US" altLang="ko-K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nm</a:t>
                      </a:r>
                      <a:endParaRPr lang="ko-KR" alt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364" marR="80364" marT="40181" marB="4018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37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Oxy-</a:t>
                      </a:r>
                      <a:r>
                        <a:rPr lang="en-US" altLang="ko-KR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en-US" altLang="ko-KR" sz="12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Deoxy</a:t>
                      </a:r>
                      <a:r>
                        <a:rPr lang="en-US" altLang="ko-KR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altLang="ko-K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Hemoglobin</a:t>
                      </a:r>
                      <a:endParaRPr lang="ko-KR" alt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364" marR="80364" marT="40181" marB="4018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532 nm &gt; </a:t>
                      </a:r>
                      <a:r>
                        <a:rPr lang="en-US" altLang="ko-KR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650 </a:t>
                      </a:r>
                      <a:r>
                        <a:rPr lang="en-US" altLang="ko-K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nm</a:t>
                      </a:r>
                      <a:endParaRPr lang="ko-KR" alt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364" marR="80364" marT="40181" marB="4018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직사각형 1"/>
          <p:cNvSpPr/>
          <p:nvPr/>
        </p:nvSpPr>
        <p:spPr>
          <a:xfrm>
            <a:off x="127139" y="157146"/>
            <a:ext cx="55210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Absorption characteristics of </a:t>
            </a:r>
            <a:r>
              <a:rPr lang="en-US" altLang="ko-KR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650nm</a:t>
            </a:r>
            <a:endParaRPr lang="ko-KR" alt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7014472" y="1639699"/>
            <a:ext cx="50453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650nm wavelength is safer than 532nm, especially 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for epidermal </a:t>
            </a:r>
            <a:r>
              <a:rPr lang="en-US" altLang="ko-K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lesions treatments.</a:t>
            </a:r>
          </a:p>
          <a:p>
            <a:pPr>
              <a:defRPr/>
            </a:pPr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dist">
              <a:defRPr/>
            </a:pP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That is 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because 650nm </a:t>
            </a: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has </a:t>
            </a:r>
            <a:r>
              <a:rPr lang="en-US" altLang="ko-K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absorption on blood</a:t>
            </a: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which leads to </a:t>
            </a:r>
            <a:r>
              <a:rPr lang="en-US" altLang="ko-KR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keep vessels undamaged. </a:t>
            </a:r>
          </a:p>
          <a:p>
            <a:pPr algn="dist">
              <a:defRPr/>
            </a:pPr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dist">
              <a:defRPr/>
            </a:pP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 addition, 650nm has </a:t>
            </a:r>
            <a:r>
              <a:rPr lang="en-US" altLang="ko-K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absorption of melanin </a:t>
            </a: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leading to less damage on the epidermis, 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ko-KR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decrease inflammatory reactions such as PIH</a:t>
            </a: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그림 4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3698" y="1639699"/>
            <a:ext cx="6498539" cy="39717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3474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8239125" y="1402695"/>
            <a:ext cx="3058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Vascular lesions</a:t>
            </a:r>
            <a:endParaRPr lang="ko-KR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8325781" y="1753455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Acne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Post Acne Redness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Facial Flushing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Rosacea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Melasma</a:t>
            </a:r>
            <a:r>
              <a:rPr lang="en-US" altLang="ko-K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PIH 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8239125" y="3798009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Sky blue tattoo </a:t>
            </a:r>
            <a:endParaRPr lang="ko-KR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60255" y="150829"/>
            <a:ext cx="28873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595nm Hand </a:t>
            </a:r>
            <a:r>
              <a:rPr lang="en-US" altLang="ko-K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piece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97898" y="6183483"/>
            <a:ext cx="2007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Spot: 5mm</a:t>
            </a:r>
            <a:endParaRPr lang="ko-KR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4" t="36359" r="12889" b="40826"/>
          <a:stretch/>
        </p:blipFill>
        <p:spPr>
          <a:xfrm rot="16200000">
            <a:off x="1198539" y="2266187"/>
            <a:ext cx="6563360" cy="1564641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rcRect l="53443" t="12162"/>
          <a:stretch/>
        </p:blipFill>
        <p:spPr>
          <a:xfrm>
            <a:off x="10399630" y="4259674"/>
            <a:ext cx="1363163" cy="2571881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7508033" y="795916"/>
            <a:ext cx="4254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u="sng" dirty="0" smtClean="0"/>
              <a:t>ROD Life time: </a:t>
            </a:r>
            <a:r>
              <a:rPr lang="en-US" altLang="ko-KR" u="sng" dirty="0"/>
              <a:t>120,000 ~ </a:t>
            </a:r>
            <a:r>
              <a:rPr lang="en-US" altLang="ko-KR" u="sng" dirty="0" smtClean="0"/>
              <a:t>180,000 </a:t>
            </a:r>
            <a:r>
              <a:rPr lang="en-US" altLang="ko-KR" u="sng" dirty="0"/>
              <a:t>shot</a:t>
            </a:r>
          </a:p>
        </p:txBody>
      </p:sp>
    </p:spTree>
    <p:extLst>
      <p:ext uri="{BB962C8B-B14F-4D97-AF65-F5344CB8AC3E}">
        <p14:creationId xmlns:p14="http://schemas.microsoft.com/office/powerpoint/2010/main" val="80529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" t="3479" r="14166"/>
          <a:stretch/>
        </p:blipFill>
        <p:spPr>
          <a:xfrm>
            <a:off x="769628" y="1313910"/>
            <a:ext cx="5326372" cy="4661451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6193410" y="2521250"/>
            <a:ext cx="56969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RHP Laser 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Safety </a:t>
            </a:r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Goggles (for 595nm)</a:t>
            </a:r>
          </a:p>
          <a:p>
            <a:pPr marL="54864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Protection wavelength: OD4+ @</a:t>
            </a:r>
            <a:r>
              <a:rPr lang="en-US" altLang="ko-KR" sz="2000" dirty="0" smtClean="0"/>
              <a:t>585-595nm</a:t>
            </a:r>
          </a:p>
          <a:p>
            <a:pPr marL="54864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Available to use for </a:t>
            </a:r>
            <a:r>
              <a:rPr lang="en-US" altLang="ko-KR" sz="2000" dirty="0"/>
              <a:t>585nm, 595nm</a:t>
            </a:r>
            <a:endParaRPr lang="en-US" altLang="ko-KR" sz="2000" dirty="0" smtClean="0"/>
          </a:p>
          <a:p>
            <a:pPr marL="54864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Transmittance: 30%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156396" y="86354"/>
            <a:ext cx="52926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595nm RHP </a:t>
            </a:r>
            <a:r>
              <a:rPr lang="en-US" altLang="ko-K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Laser Safety Goggles </a:t>
            </a:r>
            <a:endParaRPr lang="ko-KR" alt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93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/>
          <p:cNvSpPr/>
          <p:nvPr/>
        </p:nvSpPr>
        <p:spPr>
          <a:xfrm>
            <a:off x="8653" y="44921"/>
            <a:ext cx="55210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ko-KR" sz="24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Absorption characteristics of </a:t>
            </a:r>
            <a:r>
              <a:rPr lang="en-US" altLang="ko-KR" sz="2400" b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595nm</a:t>
            </a:r>
            <a:endParaRPr lang="ko-KR" altLang="en-US" sz="2400" b="1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5991456" y="2802857"/>
            <a:ext cx="4905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Absorption rate for melanin and hemoglobin is high.</a:t>
            </a:r>
          </a:p>
          <a:p>
            <a:pPr algn="just">
              <a:defRPr/>
            </a:pP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It is effective for flushing, post-acne redness, </a:t>
            </a:r>
            <a:r>
              <a:rPr lang="en-US" altLang="ko-K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melasma</a:t>
            </a: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or PIH.  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672" y="1160905"/>
            <a:ext cx="53340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62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354;p14"/>
          <p:cNvSpPr/>
          <p:nvPr/>
        </p:nvSpPr>
        <p:spPr>
          <a:xfrm>
            <a:off x="310777" y="451203"/>
            <a:ext cx="1994726" cy="359646"/>
          </a:xfrm>
          <a:prstGeom prst="rect">
            <a:avLst/>
          </a:prstGeom>
          <a:solidFill>
            <a:schemeClr val="accent4"/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595nm H/P</a:t>
            </a:r>
            <a:r>
              <a:rPr lang="en-US" altLang="ko-KR" b="1" dirty="0" smtClean="0">
                <a:solidFill>
                  <a:schemeClr val="bg1"/>
                </a:solidFill>
              </a:rPr>
              <a:t> </a:t>
            </a:r>
            <a:endParaRPr sz="18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0" y="-21172"/>
            <a:ext cx="72463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Finebeam Dye Handpiece Parameter</a:t>
            </a:r>
            <a:endParaRPr 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/>
          </p:nvPr>
        </p:nvGraphicFramePr>
        <p:xfrm>
          <a:off x="312913" y="799818"/>
          <a:ext cx="11382347" cy="28935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8672">
                  <a:extLst>
                    <a:ext uri="{9D8B030D-6E8A-4147-A177-3AD203B41FA5}">
                      <a16:colId xmlns:a16="http://schemas.microsoft.com/office/drawing/2014/main" val="4045045398"/>
                    </a:ext>
                  </a:extLst>
                </a:gridCol>
                <a:gridCol w="1188488">
                  <a:extLst>
                    <a:ext uri="{9D8B030D-6E8A-4147-A177-3AD203B41FA5}">
                      <a16:colId xmlns:a16="http://schemas.microsoft.com/office/drawing/2014/main" val="2836432680"/>
                    </a:ext>
                  </a:extLst>
                </a:gridCol>
                <a:gridCol w="1120713">
                  <a:extLst>
                    <a:ext uri="{9D8B030D-6E8A-4147-A177-3AD203B41FA5}">
                      <a16:colId xmlns:a16="http://schemas.microsoft.com/office/drawing/2014/main" val="435226805"/>
                    </a:ext>
                  </a:extLst>
                </a:gridCol>
                <a:gridCol w="1088332">
                  <a:extLst>
                    <a:ext uri="{9D8B030D-6E8A-4147-A177-3AD203B41FA5}">
                      <a16:colId xmlns:a16="http://schemas.microsoft.com/office/drawing/2014/main" val="2813852732"/>
                    </a:ext>
                  </a:extLst>
                </a:gridCol>
                <a:gridCol w="1369397">
                  <a:extLst>
                    <a:ext uri="{9D8B030D-6E8A-4147-A177-3AD203B41FA5}">
                      <a16:colId xmlns:a16="http://schemas.microsoft.com/office/drawing/2014/main" val="2150122114"/>
                    </a:ext>
                  </a:extLst>
                </a:gridCol>
                <a:gridCol w="770996">
                  <a:extLst>
                    <a:ext uri="{9D8B030D-6E8A-4147-A177-3AD203B41FA5}">
                      <a16:colId xmlns:a16="http://schemas.microsoft.com/office/drawing/2014/main" val="1702541531"/>
                    </a:ext>
                  </a:extLst>
                </a:gridCol>
                <a:gridCol w="1023041">
                  <a:extLst>
                    <a:ext uri="{9D8B030D-6E8A-4147-A177-3AD203B41FA5}">
                      <a16:colId xmlns:a16="http://schemas.microsoft.com/office/drawing/2014/main" val="2101105494"/>
                    </a:ext>
                  </a:extLst>
                </a:gridCol>
                <a:gridCol w="977774">
                  <a:extLst>
                    <a:ext uri="{9D8B030D-6E8A-4147-A177-3AD203B41FA5}">
                      <a16:colId xmlns:a16="http://schemas.microsoft.com/office/drawing/2014/main" val="3108395681"/>
                    </a:ext>
                  </a:extLst>
                </a:gridCol>
                <a:gridCol w="1004934">
                  <a:extLst>
                    <a:ext uri="{9D8B030D-6E8A-4147-A177-3AD203B41FA5}">
                      <a16:colId xmlns:a16="http://schemas.microsoft.com/office/drawing/2014/main" val="2487488722"/>
                    </a:ext>
                  </a:extLst>
                </a:gridCol>
              </a:tblGrid>
              <a:tr h="61241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solidFill>
                            <a:schemeClr val="bg1"/>
                          </a:solidFill>
                        </a:rPr>
                        <a:t>Indication</a:t>
                      </a:r>
                      <a:endParaRPr lang="ko-KR" alt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Wavelength</a:t>
                      </a:r>
                    </a:p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(nm)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Mode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Spot Size</a:t>
                      </a:r>
                    </a:p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(mm)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Fluence</a:t>
                      </a:r>
                    </a:p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(J/cm²)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Pulse</a:t>
                      </a:r>
                      <a:r>
                        <a:rPr lang="en-US" altLang="ko-KR" sz="1200" b="1" baseline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 Rate</a:t>
                      </a:r>
                    </a:p>
                    <a:p>
                      <a:pPr algn="ctr" latinLnBrk="1"/>
                      <a:r>
                        <a:rPr lang="en-US" altLang="ko-KR" sz="1200" b="1" baseline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(Hz)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Pass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Session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Interval</a:t>
                      </a:r>
                    </a:p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(weeks)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362373"/>
                  </a:ext>
                </a:extLst>
              </a:tr>
              <a:tr h="432225">
                <a:tc rowSpan="2">
                  <a:txBody>
                    <a:bodyPr/>
                    <a:lstStyle/>
                    <a:p>
                      <a:pPr marL="171450" indent="-171450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800" b="1" baseline="0" dirty="0" smtClean="0"/>
                        <a:t>Acne</a:t>
                      </a:r>
                    </a:p>
                    <a:p>
                      <a:pPr marL="171450" indent="-171450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800" b="1" baseline="0" dirty="0" smtClean="0"/>
                        <a:t>Post Acne Redness</a:t>
                      </a:r>
                    </a:p>
                    <a:p>
                      <a:pPr marL="171450" indent="-171450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800" b="1" baseline="0" dirty="0" smtClean="0"/>
                        <a:t>Facial Flushing</a:t>
                      </a:r>
                    </a:p>
                    <a:p>
                      <a:pPr marL="171450" indent="-171450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800" b="1" baseline="0" dirty="0" smtClean="0"/>
                        <a:t>Rosacea</a:t>
                      </a:r>
                      <a:endParaRPr lang="ko-KR" alt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+mn-ea"/>
                          <a:ea typeface="+mn-ea"/>
                        </a:rPr>
                        <a:t>595</a:t>
                      </a:r>
                      <a:endParaRPr lang="ko-KR" altLang="en-US" sz="16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+mn-ea"/>
                          <a:ea typeface="+mn-ea"/>
                        </a:rPr>
                        <a:t>532 QSW</a:t>
                      </a:r>
                      <a:endParaRPr lang="ko-KR" altLang="en-US" sz="16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+mn-ea"/>
                          <a:ea typeface="+mn-ea"/>
                        </a:rPr>
                        <a:t>5</a:t>
                      </a:r>
                      <a:endParaRPr lang="ko-KR" altLang="en-US" sz="16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+mn-ea"/>
                          <a:ea typeface="+mn-ea"/>
                        </a:rPr>
                        <a:t>0.15 ~ 0.25</a:t>
                      </a:r>
                      <a:endParaRPr lang="ko-KR" altLang="en-US" sz="16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+mn-ea"/>
                          <a:ea typeface="+mn-ea"/>
                        </a:rPr>
                        <a:t>5</a:t>
                      </a:r>
                      <a:endParaRPr lang="ko-KR" altLang="en-US" sz="16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+mn-ea"/>
                          <a:ea typeface="+mn-ea"/>
                        </a:rPr>
                        <a:t>2</a:t>
                      </a:r>
                      <a:r>
                        <a:rPr lang="en-US" altLang="ko-KR" sz="1600" b="1" baseline="0" dirty="0" smtClean="0">
                          <a:latin typeface="+mn-ea"/>
                          <a:ea typeface="+mn-ea"/>
                        </a:rPr>
                        <a:t> ~ </a:t>
                      </a:r>
                      <a:r>
                        <a:rPr lang="en-US" altLang="ko-KR" sz="1600" b="1" dirty="0" smtClean="0">
                          <a:latin typeface="+mn-ea"/>
                          <a:ea typeface="+mn-ea"/>
                        </a:rPr>
                        <a:t>3</a:t>
                      </a:r>
                      <a:endParaRPr lang="ko-KR" altLang="en-US" sz="16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+mn-ea"/>
                          <a:ea typeface="+mn-ea"/>
                        </a:rPr>
                        <a:t>5 ~ 10</a:t>
                      </a:r>
                      <a:endParaRPr lang="ko-KR" altLang="en-US" sz="16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+mn-ea"/>
                          <a:ea typeface="+mn-ea"/>
                        </a:rPr>
                        <a:t>1~2</a:t>
                      </a:r>
                      <a:endParaRPr lang="ko-KR" altLang="en-US" sz="16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7584436"/>
                  </a:ext>
                </a:extLst>
              </a:tr>
              <a:tr h="705115">
                <a:tc vMerge="1">
                  <a:txBody>
                    <a:bodyPr/>
                    <a:lstStyle/>
                    <a:p>
                      <a:pPr latinLnBrk="1"/>
                      <a:endParaRPr lang="ko-KR" altLang="en-US" sz="1100" b="1" dirty="0"/>
                    </a:p>
                  </a:txBody>
                  <a:tcPr anchor="ctr"/>
                </a:tc>
                <a:tc gridSpan="8"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End Point: Mild erythema</a:t>
                      </a:r>
                    </a:p>
                    <a:p>
                      <a:pPr marL="171450" indent="-171450" algn="l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Post</a:t>
                      </a:r>
                      <a:r>
                        <a:rPr lang="en-US" altLang="ko-KR" sz="1200" b="1" baseline="0" dirty="0" smtClean="0">
                          <a:latin typeface="+mn-ea"/>
                          <a:ea typeface="+mn-ea"/>
                        </a:rPr>
                        <a:t> care: Apply hydrocortisone (~1%)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1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8043260"/>
                  </a:ext>
                </a:extLst>
              </a:tr>
              <a:tr h="424681">
                <a:tc rowSpan="2">
                  <a:txBody>
                    <a:bodyPr/>
                    <a:lstStyle/>
                    <a:p>
                      <a:pPr marL="171450" indent="-171450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800" b="1" dirty="0" smtClean="0"/>
                        <a:t>Sky Blue Tattoo</a:t>
                      </a:r>
                      <a:endParaRPr lang="ko-KR" alt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+mn-ea"/>
                          <a:ea typeface="+mn-ea"/>
                        </a:rPr>
                        <a:t>595</a:t>
                      </a:r>
                      <a:endParaRPr lang="ko-KR" altLang="en-US" sz="16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 smtClean="0">
                          <a:latin typeface="+mn-ea"/>
                          <a:ea typeface="+mn-ea"/>
                        </a:rPr>
                        <a:t>532 QSW</a:t>
                      </a:r>
                      <a:endParaRPr lang="ko-KR" altLang="en-US" sz="1600" b="1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+mn-ea"/>
                          <a:ea typeface="+mn-ea"/>
                        </a:rPr>
                        <a:t>5</a:t>
                      </a:r>
                      <a:endParaRPr lang="ko-KR" altLang="en-US" sz="16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+mn-ea"/>
                          <a:ea typeface="+mn-ea"/>
                        </a:rPr>
                        <a:t>2.29 ~</a:t>
                      </a:r>
                      <a:endParaRPr lang="ko-KR" altLang="en-US" sz="16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+mn-ea"/>
                          <a:ea typeface="+mn-ea"/>
                        </a:rPr>
                        <a:t>1 ~ 2</a:t>
                      </a:r>
                      <a:endParaRPr lang="ko-KR" altLang="en-US" sz="16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+mn-ea"/>
                          <a:ea typeface="+mn-ea"/>
                        </a:rPr>
                        <a:t>1</a:t>
                      </a:r>
                      <a:endParaRPr lang="ko-KR" altLang="en-US" sz="16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+mn-ea"/>
                          <a:ea typeface="+mn-ea"/>
                        </a:rPr>
                        <a:t>3 ~</a:t>
                      </a:r>
                      <a:endParaRPr lang="ko-KR" altLang="en-US" sz="16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+mn-ea"/>
                          <a:ea typeface="+mn-ea"/>
                        </a:rPr>
                        <a:t>6 ~ 8</a:t>
                      </a:r>
                      <a:endParaRPr lang="ko-KR" altLang="en-US" sz="16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0271008"/>
                  </a:ext>
                </a:extLst>
              </a:tr>
              <a:tr h="578574">
                <a:tc vMerge="1">
                  <a:txBody>
                    <a:bodyPr/>
                    <a:lstStyle/>
                    <a:p>
                      <a:pPr latinLnBrk="1"/>
                      <a:endParaRPr lang="ko-KR" altLang="en-US" sz="1100" b="1" dirty="0"/>
                    </a:p>
                  </a:txBody>
                  <a:tcPr anchor="ctr"/>
                </a:tc>
                <a:tc gridSpan="8"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End Point: Mild erythema</a:t>
                      </a:r>
                    </a:p>
                    <a:p>
                      <a:pPr marL="171450" marR="0" indent="-17145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Post</a:t>
                      </a:r>
                      <a:r>
                        <a:rPr lang="en-US" altLang="ko-KR" sz="1200" b="1" baseline="0" dirty="0" smtClean="0">
                          <a:latin typeface="+mn-ea"/>
                          <a:ea typeface="+mn-ea"/>
                        </a:rPr>
                        <a:t> care: Apply hydrocortisone (~1%)</a:t>
                      </a:r>
                      <a:endParaRPr lang="ko-KR" altLang="en-US" sz="1200" b="1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1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1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6659067"/>
                  </a:ext>
                </a:extLst>
              </a:tr>
            </a:tbl>
          </a:graphicData>
        </a:graphic>
      </p:graphicFrame>
      <p:graphicFrame>
        <p:nvGraphicFramePr>
          <p:cNvPr id="19" name="표 18"/>
          <p:cNvGraphicFramePr>
            <a:graphicFrameLocks noGrp="1"/>
          </p:cNvGraphicFramePr>
          <p:nvPr>
            <p:extLst/>
          </p:nvPr>
        </p:nvGraphicFramePr>
        <p:xfrm>
          <a:off x="312913" y="4051486"/>
          <a:ext cx="11369519" cy="27402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8672">
                  <a:extLst>
                    <a:ext uri="{9D8B030D-6E8A-4147-A177-3AD203B41FA5}">
                      <a16:colId xmlns:a16="http://schemas.microsoft.com/office/drawing/2014/main" val="4045045398"/>
                    </a:ext>
                  </a:extLst>
                </a:gridCol>
                <a:gridCol w="1188488">
                  <a:extLst>
                    <a:ext uri="{9D8B030D-6E8A-4147-A177-3AD203B41FA5}">
                      <a16:colId xmlns:a16="http://schemas.microsoft.com/office/drawing/2014/main" val="2836432680"/>
                    </a:ext>
                  </a:extLst>
                </a:gridCol>
                <a:gridCol w="1120713">
                  <a:extLst>
                    <a:ext uri="{9D8B030D-6E8A-4147-A177-3AD203B41FA5}">
                      <a16:colId xmlns:a16="http://schemas.microsoft.com/office/drawing/2014/main" val="435226805"/>
                    </a:ext>
                  </a:extLst>
                </a:gridCol>
                <a:gridCol w="1088332">
                  <a:extLst>
                    <a:ext uri="{9D8B030D-6E8A-4147-A177-3AD203B41FA5}">
                      <a16:colId xmlns:a16="http://schemas.microsoft.com/office/drawing/2014/main" val="2813852732"/>
                    </a:ext>
                  </a:extLst>
                </a:gridCol>
                <a:gridCol w="1076849">
                  <a:extLst>
                    <a:ext uri="{9D8B030D-6E8A-4147-A177-3AD203B41FA5}">
                      <a16:colId xmlns:a16="http://schemas.microsoft.com/office/drawing/2014/main" val="2150122114"/>
                    </a:ext>
                  </a:extLst>
                </a:gridCol>
                <a:gridCol w="1050716">
                  <a:extLst>
                    <a:ext uri="{9D8B030D-6E8A-4147-A177-3AD203B41FA5}">
                      <a16:colId xmlns:a16="http://schemas.microsoft.com/office/drawing/2014/main" val="1350502362"/>
                    </a:ext>
                  </a:extLst>
                </a:gridCol>
                <a:gridCol w="1023041">
                  <a:extLst>
                    <a:ext uri="{9D8B030D-6E8A-4147-A177-3AD203B41FA5}">
                      <a16:colId xmlns:a16="http://schemas.microsoft.com/office/drawing/2014/main" val="2101105494"/>
                    </a:ext>
                  </a:extLst>
                </a:gridCol>
                <a:gridCol w="977774">
                  <a:extLst>
                    <a:ext uri="{9D8B030D-6E8A-4147-A177-3AD203B41FA5}">
                      <a16:colId xmlns:a16="http://schemas.microsoft.com/office/drawing/2014/main" val="3108395681"/>
                    </a:ext>
                  </a:extLst>
                </a:gridCol>
                <a:gridCol w="1004934">
                  <a:extLst>
                    <a:ext uri="{9D8B030D-6E8A-4147-A177-3AD203B41FA5}">
                      <a16:colId xmlns:a16="http://schemas.microsoft.com/office/drawing/2014/main" val="2487488722"/>
                    </a:ext>
                  </a:extLst>
                </a:gridCol>
              </a:tblGrid>
              <a:tr h="38032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solidFill>
                            <a:schemeClr val="bg1"/>
                          </a:solidFill>
                        </a:rPr>
                        <a:t>Indication</a:t>
                      </a:r>
                      <a:endParaRPr lang="ko-KR" alt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Wavelength</a:t>
                      </a:r>
                    </a:p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(nm)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Mode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Spot Size</a:t>
                      </a:r>
                    </a:p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(mm)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Fluence</a:t>
                      </a:r>
                    </a:p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(J/cm²)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Pulse</a:t>
                      </a:r>
                      <a:r>
                        <a:rPr lang="en-US" altLang="ko-KR" sz="1200" b="1" baseline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 Rate</a:t>
                      </a:r>
                    </a:p>
                    <a:p>
                      <a:pPr algn="ctr" latinLnBrk="1"/>
                      <a:r>
                        <a:rPr lang="en-US" altLang="ko-KR" sz="1200" b="1" baseline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(Hz)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Pass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Session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Interval</a:t>
                      </a:r>
                    </a:p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(weeks)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362373"/>
                  </a:ext>
                </a:extLst>
              </a:tr>
              <a:tr h="467399">
                <a:tc rowSpan="2">
                  <a:txBody>
                    <a:bodyPr/>
                    <a:lstStyle/>
                    <a:p>
                      <a:pPr marL="171450" indent="-171450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800" b="1" dirty="0" smtClean="0"/>
                        <a:t>Epidermal</a:t>
                      </a:r>
                      <a:r>
                        <a:rPr lang="en-US" altLang="ko-KR" sz="1800" b="1" baseline="0" dirty="0" smtClean="0"/>
                        <a:t> Pigment</a:t>
                      </a:r>
                      <a:endParaRPr lang="ko-KR" alt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+mn-ea"/>
                          <a:ea typeface="+mn-ea"/>
                        </a:rPr>
                        <a:t>650</a:t>
                      </a:r>
                      <a:endParaRPr lang="ko-KR" altLang="en-US" sz="16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+mn-ea"/>
                          <a:ea typeface="+mn-ea"/>
                        </a:rPr>
                        <a:t>532 QSW</a:t>
                      </a:r>
                      <a:endParaRPr lang="ko-KR" altLang="en-US" sz="16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+mn-ea"/>
                          <a:ea typeface="+mn-ea"/>
                        </a:rPr>
                        <a:t>3</a:t>
                      </a:r>
                      <a:endParaRPr lang="ko-KR" altLang="en-US" sz="16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+mn-ea"/>
                          <a:ea typeface="+mn-ea"/>
                        </a:rPr>
                        <a:t>1.55 ~</a:t>
                      </a:r>
                      <a:endParaRPr lang="ko-KR" altLang="en-US" sz="16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+mn-ea"/>
                          <a:ea typeface="+mn-ea"/>
                        </a:rPr>
                        <a:t>1</a:t>
                      </a:r>
                      <a:endParaRPr lang="ko-KR" altLang="en-US" sz="16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+mn-ea"/>
                          <a:ea typeface="+mn-ea"/>
                        </a:rPr>
                        <a:t>1</a:t>
                      </a:r>
                      <a:endParaRPr lang="ko-KR" altLang="en-US" sz="16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+mn-ea"/>
                          <a:ea typeface="+mn-ea"/>
                        </a:rPr>
                        <a:t>1 ~ 2</a:t>
                      </a:r>
                      <a:endParaRPr lang="ko-KR" altLang="en-US" sz="16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+mn-ea"/>
                          <a:ea typeface="+mn-ea"/>
                        </a:rPr>
                        <a:t>4</a:t>
                      </a:r>
                      <a:endParaRPr lang="ko-KR" altLang="en-US" sz="16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7584436"/>
                  </a:ext>
                </a:extLst>
              </a:tr>
              <a:tr h="601438">
                <a:tc vMerge="1">
                  <a:txBody>
                    <a:bodyPr/>
                    <a:lstStyle/>
                    <a:p>
                      <a:pPr latinLnBrk="1"/>
                      <a:endParaRPr lang="ko-KR" altLang="en-US" sz="1100" b="1" dirty="0"/>
                    </a:p>
                  </a:txBody>
                  <a:tcPr anchor="ctr"/>
                </a:tc>
                <a:tc gridSpan="8"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End Point: Mild Frosting</a:t>
                      </a:r>
                    </a:p>
                    <a:p>
                      <a:pPr marL="171450" marR="0" indent="-17145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Post</a:t>
                      </a:r>
                      <a:r>
                        <a:rPr lang="en-US" altLang="ko-KR" sz="1200" b="1" baseline="0" dirty="0" smtClean="0">
                          <a:latin typeface="+mn-ea"/>
                          <a:ea typeface="+mn-ea"/>
                        </a:rPr>
                        <a:t> care: Apply antibiotic ointment or hydrocortisone (~1%)</a:t>
                      </a:r>
                      <a:endParaRPr lang="ko-KR" altLang="en-US" sz="1200" b="1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1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8043260"/>
                  </a:ext>
                </a:extLst>
              </a:tr>
              <a:tr h="459243">
                <a:tc rowSpan="2">
                  <a:txBody>
                    <a:bodyPr/>
                    <a:lstStyle/>
                    <a:p>
                      <a:pPr marL="171450" indent="-171450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800" b="1" dirty="0" smtClean="0"/>
                        <a:t>Green Tattoo</a:t>
                      </a:r>
                      <a:endParaRPr lang="ko-KR" alt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+mn-ea"/>
                          <a:ea typeface="+mn-ea"/>
                        </a:rPr>
                        <a:t>650</a:t>
                      </a:r>
                      <a:endParaRPr lang="ko-KR" altLang="en-US" sz="16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 smtClean="0">
                          <a:latin typeface="+mn-ea"/>
                          <a:ea typeface="+mn-ea"/>
                        </a:rPr>
                        <a:t>532 QSW</a:t>
                      </a:r>
                      <a:endParaRPr lang="ko-KR" altLang="en-US" sz="1600" b="1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+mn-ea"/>
                          <a:ea typeface="+mn-ea"/>
                        </a:rPr>
                        <a:t>3</a:t>
                      </a:r>
                      <a:endParaRPr lang="ko-KR" altLang="en-US" sz="16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+mn-ea"/>
                          <a:ea typeface="+mn-ea"/>
                        </a:rPr>
                        <a:t>3.18 ~</a:t>
                      </a:r>
                      <a:endParaRPr lang="ko-KR" altLang="en-US" sz="16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+mn-ea"/>
                          <a:ea typeface="+mn-ea"/>
                        </a:rPr>
                        <a:t>1 ~ 2</a:t>
                      </a:r>
                      <a:endParaRPr lang="ko-KR" altLang="en-US" sz="16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+mn-ea"/>
                          <a:ea typeface="+mn-ea"/>
                        </a:rPr>
                        <a:t>1</a:t>
                      </a:r>
                      <a:endParaRPr lang="ko-KR" altLang="en-US" sz="16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+mn-ea"/>
                          <a:ea typeface="+mn-ea"/>
                        </a:rPr>
                        <a:t>3 ~</a:t>
                      </a:r>
                      <a:endParaRPr lang="ko-KR" altLang="en-US" sz="16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+mn-ea"/>
                          <a:ea typeface="+mn-ea"/>
                        </a:rPr>
                        <a:t>6 ~ 8</a:t>
                      </a:r>
                      <a:endParaRPr lang="ko-KR" altLang="en-US" sz="16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0271008"/>
                  </a:ext>
                </a:extLst>
              </a:tr>
              <a:tr h="716331">
                <a:tc vMerge="1">
                  <a:txBody>
                    <a:bodyPr/>
                    <a:lstStyle/>
                    <a:p>
                      <a:pPr latinLnBrk="1"/>
                      <a:endParaRPr lang="ko-KR" altLang="en-US" sz="1100" b="1" dirty="0"/>
                    </a:p>
                  </a:txBody>
                  <a:tcPr anchor="ctr"/>
                </a:tc>
                <a:tc gridSpan="8"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End Point:</a:t>
                      </a:r>
                      <a:r>
                        <a:rPr lang="en-US" altLang="ko-KR" sz="1200" b="1" baseline="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Frosting, Pinpoint bleeding</a:t>
                      </a:r>
                      <a:r>
                        <a:rPr lang="en-US" altLang="ko-KR" sz="1200" b="1" baseline="0" dirty="0" smtClean="0">
                          <a:latin typeface="+mn-ea"/>
                          <a:ea typeface="+mn-ea"/>
                        </a:rPr>
                        <a:t> is acceptable</a:t>
                      </a:r>
                    </a:p>
                    <a:p>
                      <a:pPr marL="171450" marR="0" indent="-17145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Post</a:t>
                      </a:r>
                      <a:r>
                        <a:rPr lang="en-US" altLang="ko-KR" sz="1200" b="1" baseline="0" dirty="0" smtClean="0">
                          <a:latin typeface="+mn-ea"/>
                          <a:ea typeface="+mn-ea"/>
                        </a:rPr>
                        <a:t> care: Apply a cold compress and antibiotic ointment then, cover the treated area</a:t>
                      </a:r>
                      <a:endParaRPr lang="ko-KR" altLang="en-US" sz="1200" b="1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1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1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6659067"/>
                  </a:ext>
                </a:extLst>
              </a:tr>
            </a:tbl>
          </a:graphicData>
        </a:graphic>
      </p:graphicFrame>
      <p:sp>
        <p:nvSpPr>
          <p:cNvPr id="25" name="Google Shape;354;p14"/>
          <p:cNvSpPr/>
          <p:nvPr/>
        </p:nvSpPr>
        <p:spPr>
          <a:xfrm>
            <a:off x="301043" y="3691839"/>
            <a:ext cx="1994726" cy="359647"/>
          </a:xfrm>
          <a:prstGeom prst="rect">
            <a:avLst/>
          </a:prstGeom>
          <a:solidFill>
            <a:srgbClr val="CC0000"/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650nm H/P </a:t>
            </a:r>
            <a:endParaRPr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558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4232</TotalTime>
  <Words>449</Words>
  <Application>Microsoft Office PowerPoint</Application>
  <PresentationFormat>와이드스크린</PresentationFormat>
  <Paragraphs>136</Paragraphs>
  <Slides>8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3" baseType="lpstr">
      <vt:lpstr>맑은 고딕</vt:lpstr>
      <vt:lpstr>Arial</vt:lpstr>
      <vt:lpstr>Calibri</vt:lpstr>
      <vt:lpstr>Wingdings</vt:lpstr>
      <vt:lpstr>Office 테마</vt:lpstr>
      <vt:lpstr> Finebeam Dye Handpiece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269</cp:revision>
  <dcterms:created xsi:type="dcterms:W3CDTF">2022-07-07T03:40:22Z</dcterms:created>
  <dcterms:modified xsi:type="dcterms:W3CDTF">2023-08-22T06:31:36Z</dcterms:modified>
</cp:coreProperties>
</file>