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57" r:id="rId3"/>
    <p:sldId id="258"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2" d="100"/>
          <a:sy n="62" d="100"/>
        </p:scale>
        <p:origin x="7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70FED-3B00-46A1-A354-5F5C2D47BDC7}" type="datetimeFigureOut">
              <a:rPr lang="ko-KR" altLang="en-US" smtClean="0"/>
              <a:t>2024-02-03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ADF47-EB29-472E-8FF4-642AC6605304}" type="slidenum">
              <a:rPr lang="ko-KR" altLang="en-US" smtClean="0"/>
              <a:t>‹#›</a:t>
            </a:fld>
            <a:endParaRPr lang="ko-KR" altLang="en-US"/>
          </a:p>
        </p:txBody>
      </p:sp>
    </p:spTree>
    <p:extLst>
      <p:ext uri="{BB962C8B-B14F-4D97-AF65-F5344CB8AC3E}">
        <p14:creationId xmlns:p14="http://schemas.microsoft.com/office/powerpoint/2010/main" val="31294103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complementary colors</a:t>
            </a:r>
            <a:endParaRPr lang="ko-KR" altLang="en-US" dirty="0"/>
          </a:p>
        </p:txBody>
      </p:sp>
      <p:sp>
        <p:nvSpPr>
          <p:cNvPr id="4" name="슬라이드 번호 개체 틀 3"/>
          <p:cNvSpPr>
            <a:spLocks noGrp="1"/>
          </p:cNvSpPr>
          <p:nvPr>
            <p:ph type="sldNum" sz="quarter" idx="10"/>
          </p:nvPr>
        </p:nvSpPr>
        <p:spPr/>
        <p:txBody>
          <a:bodyPr/>
          <a:lstStyle/>
          <a:p>
            <a:fld id="{CA9FEDF2-2357-418C-B7A3-E2AEFC0FD942}" type="slidenum">
              <a:rPr lang="ko-KR" altLang="en-US" smtClean="0"/>
              <a:t>20</a:t>
            </a:fld>
            <a:endParaRPr lang="ko-KR" altLang="en-US"/>
          </a:p>
        </p:txBody>
      </p:sp>
    </p:spTree>
    <p:extLst>
      <p:ext uri="{BB962C8B-B14F-4D97-AF65-F5344CB8AC3E}">
        <p14:creationId xmlns:p14="http://schemas.microsoft.com/office/powerpoint/2010/main" val="356550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298831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96609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92641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359359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73826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410275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219416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71239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374189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188567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654EA4D0-4F7F-45EE-9128-55DCC190077D}" type="datetimeFigureOut">
              <a:rPr lang="ko-KR" altLang="en-US" smtClean="0"/>
              <a:t>2024-02-03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244005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EA4D0-4F7F-45EE-9128-55DCC190077D}" type="datetimeFigureOut">
              <a:rPr lang="ko-KR" altLang="en-US" smtClean="0"/>
              <a:t>2024-02-03</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922A0-6397-4288-9B16-361CB8D7B7EA}" type="slidenum">
              <a:rPr lang="ko-KR" altLang="en-US" smtClean="0"/>
              <a:t>‹#›</a:t>
            </a:fld>
            <a:endParaRPr lang="ko-KR" altLang="en-US"/>
          </a:p>
        </p:txBody>
      </p:sp>
    </p:spTree>
    <p:extLst>
      <p:ext uri="{BB962C8B-B14F-4D97-AF65-F5344CB8AC3E}">
        <p14:creationId xmlns:p14="http://schemas.microsoft.com/office/powerpoint/2010/main" val="349266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youtu.be/cyHqM9DhH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476A744E-4A92-4361-863F-442A37F93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578" y="-116117"/>
            <a:ext cx="11866421" cy="7918279"/>
          </a:xfrm>
          <a:prstGeom prst="rect">
            <a:avLst/>
          </a:prstGeom>
        </p:spPr>
      </p:pic>
      <p:sp>
        <p:nvSpPr>
          <p:cNvPr id="6" name="직사각형 5">
            <a:extLst>
              <a:ext uri="{FF2B5EF4-FFF2-40B4-BE49-F238E27FC236}">
                <a16:creationId xmlns:a16="http://schemas.microsoft.com/office/drawing/2014/main" id="{11C0585E-4043-48B5-850C-DA47D306B003}"/>
              </a:ext>
            </a:extLst>
          </p:cNvPr>
          <p:cNvSpPr/>
          <p:nvPr/>
        </p:nvSpPr>
        <p:spPr>
          <a:xfrm>
            <a:off x="-17813" y="0"/>
            <a:ext cx="49402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latin typeface="Arial" panose="020B0604020202020204" pitchFamily="34" charset="0"/>
                <a:cs typeface="Arial" panose="020B0604020202020204" pitchFamily="34" charset="0"/>
              </a:rPr>
              <a:t>   </a:t>
            </a:r>
            <a:endParaRPr lang="ko-KR" altLang="en-US" b="1" dirty="0">
              <a:latin typeface="Arial" panose="020B0604020202020204" pitchFamily="34" charset="0"/>
              <a:cs typeface="Arial" panose="020B0604020202020204" pitchFamily="34" charset="0"/>
            </a:endParaRPr>
          </a:p>
        </p:txBody>
      </p:sp>
      <p:sp>
        <p:nvSpPr>
          <p:cNvPr id="7" name="직사각형 6">
            <a:extLst>
              <a:ext uri="{FF2B5EF4-FFF2-40B4-BE49-F238E27FC236}">
                <a16:creationId xmlns:a16="http://schemas.microsoft.com/office/drawing/2014/main" id="{BB8ED7FE-0093-492B-AA9C-4B80ADC89624}"/>
              </a:ext>
            </a:extLst>
          </p:cNvPr>
          <p:cNvSpPr/>
          <p:nvPr/>
        </p:nvSpPr>
        <p:spPr>
          <a:xfrm>
            <a:off x="4940301" y="-1"/>
            <a:ext cx="7251700" cy="7068457"/>
          </a:xfrm>
          <a:prstGeom prst="rect">
            <a:avLst/>
          </a:prstGeom>
          <a:solidFill>
            <a:srgbClr val="0070C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latin typeface="Arial" panose="020B0604020202020204" pitchFamily="34" charset="0"/>
              <a:cs typeface="Arial" panose="020B0604020202020204" pitchFamily="34" charset="0"/>
            </a:endParaRPr>
          </a:p>
        </p:txBody>
      </p:sp>
      <p:pic>
        <p:nvPicPr>
          <p:cNvPr id="3" name="그림 2"/>
          <p:cNvPicPr>
            <a:picLocks noChangeAspect="1"/>
          </p:cNvPicPr>
          <p:nvPr/>
        </p:nvPicPr>
        <p:blipFill>
          <a:blip r:embed="rId3"/>
          <a:stretch>
            <a:fillRect/>
          </a:stretch>
        </p:blipFill>
        <p:spPr>
          <a:xfrm>
            <a:off x="7982491" y="293913"/>
            <a:ext cx="4209508" cy="8244115"/>
          </a:xfrm>
          <a:prstGeom prst="rect">
            <a:avLst/>
          </a:prstGeom>
        </p:spPr>
      </p:pic>
      <p:pic>
        <p:nvPicPr>
          <p:cNvPr id="9" name="그림 8">
            <a:extLst>
              <a:ext uri="{FF2B5EF4-FFF2-40B4-BE49-F238E27FC236}">
                <a16:creationId xmlns:a16="http://schemas.microsoft.com/office/drawing/2014/main" id="{19FA9E43-43E2-4ABD-8EC2-8D4AD61CFBD7}"/>
              </a:ext>
            </a:extLst>
          </p:cNvPr>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44199" y="6168571"/>
            <a:ext cx="1762823" cy="442160"/>
          </a:xfrm>
          <a:prstGeom prst="rect">
            <a:avLst/>
          </a:prstGeom>
        </p:spPr>
      </p:pic>
      <p:sp>
        <p:nvSpPr>
          <p:cNvPr id="2" name="TextBox 1"/>
          <p:cNvSpPr txBox="1"/>
          <p:nvPr/>
        </p:nvSpPr>
        <p:spPr>
          <a:xfrm>
            <a:off x="428518" y="2215395"/>
            <a:ext cx="3543778" cy="1116652"/>
          </a:xfrm>
          <a:prstGeom prst="rect">
            <a:avLst/>
          </a:prstGeom>
          <a:noFill/>
        </p:spPr>
        <p:txBody>
          <a:bodyPr wrap="square" rtlCol="0">
            <a:spAutoFit/>
          </a:bodyPr>
          <a:lstStyle/>
          <a:p>
            <a:pPr algn="ctr">
              <a:lnSpc>
                <a:spcPts val="4200"/>
              </a:lnSpc>
            </a:pPr>
            <a:r>
              <a:rPr lang="en-US" altLang="ko-KR" sz="2800" b="1" dirty="0" err="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Finebeam</a:t>
            </a:r>
            <a:r>
              <a:rPr lang="en-US" altLang="ko-KR"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lnSpc>
                <a:spcPts val="4200"/>
              </a:lnSpc>
            </a:pPr>
            <a:r>
              <a:rPr lang="en-US" altLang="ko-KR"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Tattoo removal </a:t>
            </a:r>
            <a:endParaRPr lang="ko-KR"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27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253" y="82951"/>
            <a:ext cx="11875788" cy="646331"/>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During diagnosis prior for starting Tattoo removal, below information need to be informed to prevent any controversial case</a:t>
            </a:r>
            <a:endParaRPr lang="ko-KR" altLang="en-US" b="1" dirty="0">
              <a:latin typeface="Calibri" panose="020F0502020204030204" pitchFamily="34" charset="0"/>
              <a:cs typeface="Calibri" panose="020F0502020204030204" pitchFamily="34" charset="0"/>
            </a:endParaRPr>
          </a:p>
        </p:txBody>
      </p:sp>
      <p:sp>
        <p:nvSpPr>
          <p:cNvPr id="5" name="TextBox 4"/>
          <p:cNvSpPr txBox="1"/>
          <p:nvPr/>
        </p:nvSpPr>
        <p:spPr>
          <a:xfrm>
            <a:off x="96253" y="870684"/>
            <a:ext cx="11498717" cy="369332"/>
          </a:xfrm>
          <a:prstGeom prst="rect">
            <a:avLst/>
          </a:prstGeom>
          <a:noFill/>
        </p:spPr>
        <p:txBody>
          <a:bodyPr wrap="square" rtlCol="0">
            <a:spAutoFit/>
          </a:bodyPr>
          <a:lstStyle/>
          <a:p>
            <a:pPr marL="342900" indent="-342900">
              <a:buAutoNum type="arabicPeriod"/>
            </a:pPr>
            <a:r>
              <a:rPr lang="en-US" altLang="ko-KR" dirty="0">
                <a:latin typeface="Calibri" panose="020F0502020204030204" pitchFamily="34" charset="0"/>
                <a:cs typeface="Calibri" panose="020F0502020204030204" pitchFamily="34" charset="0"/>
              </a:rPr>
              <a:t>It takes long time, 10 sessions to more, it will </a:t>
            </a:r>
            <a:r>
              <a:rPr lang="en-US" altLang="ko-KR" dirty="0">
                <a:solidFill>
                  <a:srgbClr val="0000FF"/>
                </a:solidFill>
                <a:latin typeface="Calibri" panose="020F0502020204030204" pitchFamily="34" charset="0"/>
                <a:cs typeface="Calibri" panose="020F0502020204030204" pitchFamily="34" charset="0"/>
              </a:rPr>
              <a:t>take 1 to 2 years</a:t>
            </a:r>
            <a:r>
              <a:rPr lang="en-US" altLang="ko-KR" dirty="0">
                <a:latin typeface="Calibri" panose="020F0502020204030204" pitchFamily="34" charset="0"/>
                <a:cs typeface="Calibri" panose="020F0502020204030204" pitchFamily="34" charset="0"/>
              </a:rPr>
              <a:t>.  Around 80 ~ 90% of tattoo ink is removed. </a:t>
            </a:r>
          </a:p>
        </p:txBody>
      </p:sp>
      <p:sp>
        <p:nvSpPr>
          <p:cNvPr id="2" name="직사각형 1"/>
          <p:cNvSpPr/>
          <p:nvPr/>
        </p:nvSpPr>
        <p:spPr>
          <a:xfrm>
            <a:off x="96253" y="3602636"/>
            <a:ext cx="9442516" cy="369332"/>
          </a:xfrm>
          <a:prstGeom prst="rect">
            <a:avLst/>
          </a:prstGeom>
        </p:spPr>
        <p:txBody>
          <a:bodyPr wrap="square">
            <a:spAutoFit/>
          </a:bodyPr>
          <a:lstStyle/>
          <a:p>
            <a:r>
              <a:rPr lang="en-US" altLang="ko-KR" dirty="0">
                <a:latin typeface="Calibri" panose="020F0502020204030204" pitchFamily="34" charset="0"/>
                <a:cs typeface="Calibri" panose="020F0502020204030204" pitchFamily="34" charset="0"/>
              </a:rPr>
              <a:t>5.   After the tattoo, </a:t>
            </a:r>
            <a:r>
              <a:rPr lang="en-US" altLang="ko-KR" dirty="0">
                <a:solidFill>
                  <a:srgbClr val="0000FF"/>
                </a:solidFill>
                <a:latin typeface="Calibri" panose="020F0502020204030204" pitchFamily="34" charset="0"/>
                <a:cs typeface="Calibri" panose="020F0502020204030204" pitchFamily="34" charset="0"/>
              </a:rPr>
              <a:t>don’t drink alcohol </a:t>
            </a:r>
            <a:r>
              <a:rPr lang="en-US" altLang="ko-KR" dirty="0">
                <a:latin typeface="Calibri" panose="020F0502020204030204" pitchFamily="34" charset="0"/>
                <a:cs typeface="Calibri" panose="020F0502020204030204" pitchFamily="34" charset="0"/>
              </a:rPr>
              <a:t>at the same day because it will be bleeding.  </a:t>
            </a:r>
          </a:p>
        </p:txBody>
      </p:sp>
      <p:sp>
        <p:nvSpPr>
          <p:cNvPr id="4" name="직사각형 3"/>
          <p:cNvSpPr/>
          <p:nvPr/>
        </p:nvSpPr>
        <p:spPr>
          <a:xfrm>
            <a:off x="96253" y="1490008"/>
            <a:ext cx="4894610" cy="369332"/>
          </a:xfrm>
          <a:prstGeom prst="rect">
            <a:avLst/>
          </a:prstGeom>
        </p:spPr>
        <p:txBody>
          <a:bodyPr wrap="none">
            <a:spAutoFit/>
          </a:bodyPr>
          <a:lstStyle/>
          <a:p>
            <a:r>
              <a:rPr lang="en-US" altLang="ko-KR" dirty="0">
                <a:latin typeface="Calibri" panose="020F0502020204030204" pitchFamily="34" charset="0"/>
                <a:cs typeface="Calibri" panose="020F0502020204030204" pitchFamily="34" charset="0"/>
              </a:rPr>
              <a:t>2.   It can’t be returned to </a:t>
            </a:r>
            <a:r>
              <a:rPr lang="en-US" altLang="ko-KR" dirty="0">
                <a:solidFill>
                  <a:srgbClr val="0000FF"/>
                </a:solidFill>
                <a:latin typeface="Calibri" panose="020F0502020204030204" pitchFamily="34" charset="0"/>
                <a:cs typeface="Calibri" panose="020F0502020204030204" pitchFamily="34" charset="0"/>
              </a:rPr>
              <a:t>the skin prior for tattoo</a:t>
            </a:r>
            <a:r>
              <a:rPr lang="en-US" altLang="ko-KR" dirty="0">
                <a:latin typeface="Calibri" panose="020F0502020204030204" pitchFamily="34" charset="0"/>
                <a:cs typeface="Calibri" panose="020F0502020204030204" pitchFamily="34" charset="0"/>
              </a:rPr>
              <a:t>.</a:t>
            </a:r>
          </a:p>
        </p:txBody>
      </p:sp>
      <p:sp>
        <p:nvSpPr>
          <p:cNvPr id="6" name="직사각형 5"/>
          <p:cNvSpPr/>
          <p:nvPr/>
        </p:nvSpPr>
        <p:spPr>
          <a:xfrm>
            <a:off x="96253" y="2073626"/>
            <a:ext cx="2480872" cy="369332"/>
          </a:xfrm>
          <a:prstGeom prst="rect">
            <a:avLst/>
          </a:prstGeom>
        </p:spPr>
        <p:txBody>
          <a:bodyPr wrap="none">
            <a:spAutoFit/>
          </a:bodyPr>
          <a:lstStyle/>
          <a:p>
            <a:r>
              <a:rPr lang="en-US" altLang="ko-KR" dirty="0">
                <a:latin typeface="Calibri" panose="020F0502020204030204" pitchFamily="34" charset="0"/>
                <a:cs typeface="Calibri" panose="020F0502020204030204" pitchFamily="34" charset="0"/>
              </a:rPr>
              <a:t>3.   It requires </a:t>
            </a:r>
            <a:r>
              <a:rPr lang="en-US" altLang="ko-KR" dirty="0">
                <a:solidFill>
                  <a:srgbClr val="0000FF"/>
                </a:solidFill>
                <a:latin typeface="Calibri" panose="020F0502020204030204" pitchFamily="34" charset="0"/>
                <a:cs typeface="Calibri" panose="020F0502020204030204" pitchFamily="34" charset="0"/>
              </a:rPr>
              <a:t>high cost</a:t>
            </a:r>
            <a:r>
              <a:rPr lang="en-US" altLang="ko-KR" dirty="0">
                <a:latin typeface="Calibri" panose="020F0502020204030204" pitchFamily="34" charset="0"/>
                <a:cs typeface="Calibri" panose="020F0502020204030204" pitchFamily="34" charset="0"/>
              </a:rPr>
              <a:t>. </a:t>
            </a:r>
          </a:p>
        </p:txBody>
      </p:sp>
      <p:sp>
        <p:nvSpPr>
          <p:cNvPr id="7" name="직사각형 6"/>
          <p:cNvSpPr/>
          <p:nvPr/>
        </p:nvSpPr>
        <p:spPr>
          <a:xfrm>
            <a:off x="96253" y="2657244"/>
            <a:ext cx="11687252" cy="646331"/>
          </a:xfrm>
          <a:prstGeom prst="rect">
            <a:avLst/>
          </a:prstGeom>
        </p:spPr>
        <p:txBody>
          <a:bodyPr wrap="square">
            <a:spAutoFit/>
          </a:bodyPr>
          <a:lstStyle/>
          <a:p>
            <a:r>
              <a:rPr lang="en-US" altLang="ko-KR" dirty="0">
                <a:latin typeface="Calibri" panose="020F0502020204030204" pitchFamily="34" charset="0"/>
                <a:cs typeface="Calibri" panose="020F0502020204030204" pitchFamily="34" charset="0"/>
              </a:rPr>
              <a:t>4.   It is more safer and effective whenever keep the </a:t>
            </a:r>
            <a:r>
              <a:rPr lang="en-US" altLang="ko-KR" dirty="0">
                <a:solidFill>
                  <a:srgbClr val="0000FF"/>
                </a:solidFill>
                <a:latin typeface="Calibri" panose="020F0502020204030204" pitchFamily="34" charset="0"/>
                <a:cs typeface="Calibri" panose="020F0502020204030204" pitchFamily="34" charset="0"/>
              </a:rPr>
              <a:t>longer interval </a:t>
            </a:r>
            <a:r>
              <a:rPr lang="en-US" altLang="ko-KR" dirty="0">
                <a:latin typeface="Calibri" panose="020F0502020204030204" pitchFamily="34" charset="0"/>
                <a:cs typeface="Calibri" panose="020F0502020204030204" pitchFamily="34" charset="0"/>
              </a:rPr>
              <a:t>over 1month, when we checked one case 3 months interval, it was more effective. When the epidermis is fully recovered, it is able to treat with higher </a:t>
            </a:r>
            <a:r>
              <a:rPr lang="en-US" altLang="ko-KR" dirty="0" err="1">
                <a:latin typeface="Calibri" panose="020F0502020204030204" pitchFamily="34" charset="0"/>
                <a:cs typeface="Calibri" panose="020F0502020204030204" pitchFamily="34" charset="0"/>
              </a:rPr>
              <a:t>fluence</a:t>
            </a:r>
            <a:r>
              <a:rPr lang="en-US" altLang="ko-KR"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555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84841" y="700589"/>
            <a:ext cx="11981468" cy="1477328"/>
          </a:xfrm>
          <a:prstGeom prst="rect">
            <a:avLst/>
          </a:prstGeom>
        </p:spPr>
        <p:txBody>
          <a:bodyPr wrap="square">
            <a:spAutoFit/>
          </a:bodyPr>
          <a:lstStyle/>
          <a:p>
            <a:r>
              <a:rPr lang="en-US" altLang="ko-KR" dirty="0">
                <a:latin typeface="Calibri" panose="020F0502020204030204" pitchFamily="34" charset="0"/>
                <a:cs typeface="Calibri" panose="020F0502020204030204" pitchFamily="34" charset="0"/>
              </a:rPr>
              <a:t>1.   After 90% of tattoo is removed, some patients disappoint that they can’t see the improvement anymore. It is the case that tattoo is already removed but </a:t>
            </a:r>
            <a:r>
              <a:rPr lang="en-US" altLang="ko-KR" dirty="0">
                <a:solidFill>
                  <a:srgbClr val="0000FF"/>
                </a:solidFill>
                <a:latin typeface="Calibri" panose="020F0502020204030204" pitchFamily="34" charset="0"/>
                <a:cs typeface="Calibri" panose="020F0502020204030204" pitchFamily="34" charset="0"/>
              </a:rPr>
              <a:t>PIH left as side effect</a:t>
            </a:r>
            <a:r>
              <a:rPr lang="en-US" altLang="ko-KR" dirty="0">
                <a:latin typeface="Calibri" panose="020F0502020204030204" pitchFamily="34" charset="0"/>
                <a:cs typeface="Calibri" panose="020F0502020204030204" pitchFamily="34" charset="0"/>
              </a:rPr>
              <a:t>. This is commonly arise in the body part with </a:t>
            </a:r>
            <a:r>
              <a:rPr lang="en-US" altLang="ko-KR" dirty="0">
                <a:solidFill>
                  <a:srgbClr val="0000FF"/>
                </a:solidFill>
                <a:latin typeface="Calibri" panose="020F0502020204030204" pitchFamily="34" charset="0"/>
                <a:cs typeface="Calibri" panose="020F0502020204030204" pitchFamily="34" charset="0"/>
              </a:rPr>
              <a:t>slow recovery rate like arms and legs</a:t>
            </a:r>
            <a:r>
              <a:rPr lang="en-US" altLang="ko-KR" dirty="0">
                <a:latin typeface="Calibri" panose="020F0502020204030204" pitchFamily="34" charset="0"/>
                <a:cs typeface="Calibri" panose="020F0502020204030204" pitchFamily="34" charset="0"/>
              </a:rPr>
              <a:t>. </a:t>
            </a:r>
          </a:p>
          <a:p>
            <a:r>
              <a:rPr lang="en-US" altLang="ko-KR" dirty="0">
                <a:latin typeface="Calibri" panose="020F0502020204030204" pitchFamily="34" charset="0"/>
                <a:cs typeface="Calibri" panose="020F0502020204030204" pitchFamily="34" charset="0"/>
              </a:rPr>
              <a:t>In this case, </a:t>
            </a:r>
            <a:r>
              <a:rPr lang="en-US" altLang="ko-KR" dirty="0">
                <a:solidFill>
                  <a:srgbClr val="0000FF"/>
                </a:solidFill>
                <a:latin typeface="Calibri" panose="020F0502020204030204" pitchFamily="34" charset="0"/>
                <a:cs typeface="Calibri" panose="020F0502020204030204" pitchFamily="34" charset="0"/>
              </a:rPr>
              <a:t>extend the interval to 3 months </a:t>
            </a:r>
            <a:r>
              <a:rPr lang="en-US" altLang="ko-KR" dirty="0">
                <a:latin typeface="Calibri" panose="020F0502020204030204" pitchFamily="34" charset="0"/>
                <a:cs typeface="Calibri" panose="020F0502020204030204" pitchFamily="34" charset="0"/>
              </a:rPr>
              <a:t>to keep a enough recovery time or change the another technique to care.</a:t>
            </a:r>
          </a:p>
          <a:p>
            <a:endParaRPr lang="en-US" altLang="ko-KR" dirty="0">
              <a:latin typeface="Calibri" panose="020F0502020204030204" pitchFamily="34" charset="0"/>
              <a:cs typeface="Calibri" panose="020F0502020204030204" pitchFamily="34" charset="0"/>
            </a:endParaRPr>
          </a:p>
        </p:txBody>
      </p:sp>
      <p:sp>
        <p:nvSpPr>
          <p:cNvPr id="3" name="TextBox 2"/>
          <p:cNvSpPr txBox="1"/>
          <p:nvPr/>
        </p:nvSpPr>
        <p:spPr>
          <a:xfrm>
            <a:off x="96253" y="82951"/>
            <a:ext cx="1187578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Precautions for tattoo care</a:t>
            </a:r>
            <a:endParaRPr lang="ko-KR" altLang="en-US" b="1" dirty="0">
              <a:latin typeface="Calibri" panose="020F0502020204030204" pitchFamily="34" charset="0"/>
              <a:cs typeface="Calibri" panose="020F0502020204030204" pitchFamily="34" charset="0"/>
            </a:endParaRPr>
          </a:p>
        </p:txBody>
      </p:sp>
      <p:sp>
        <p:nvSpPr>
          <p:cNvPr id="4" name="직사각형 3"/>
          <p:cNvSpPr/>
          <p:nvPr/>
        </p:nvSpPr>
        <p:spPr>
          <a:xfrm>
            <a:off x="137681" y="4023883"/>
            <a:ext cx="8528115" cy="369332"/>
          </a:xfrm>
          <a:prstGeom prst="rect">
            <a:avLst/>
          </a:prstGeom>
        </p:spPr>
        <p:txBody>
          <a:bodyPr wrap="square">
            <a:spAutoFit/>
          </a:bodyPr>
          <a:lstStyle/>
          <a:p>
            <a:r>
              <a:rPr lang="en-US" altLang="ko-KR" dirty="0">
                <a:latin typeface="Calibri" panose="020F0502020204030204" pitchFamily="34" charset="0"/>
                <a:cs typeface="Calibri" panose="020F0502020204030204" pitchFamily="34" charset="0"/>
              </a:rPr>
              <a:t>5. In case you take 1064nm and 532nm together, you should treat with </a:t>
            </a:r>
            <a:r>
              <a:rPr lang="en-US" altLang="ko-KR" dirty="0">
                <a:solidFill>
                  <a:srgbClr val="0000FF"/>
                </a:solidFill>
                <a:latin typeface="Calibri" panose="020F0502020204030204" pitchFamily="34" charset="0"/>
                <a:cs typeface="Calibri" panose="020F0502020204030204" pitchFamily="34" charset="0"/>
              </a:rPr>
              <a:t>532nm first.   </a:t>
            </a:r>
          </a:p>
        </p:txBody>
      </p:sp>
      <p:sp>
        <p:nvSpPr>
          <p:cNvPr id="5" name="직사각형 4"/>
          <p:cNvSpPr/>
          <p:nvPr/>
        </p:nvSpPr>
        <p:spPr>
          <a:xfrm>
            <a:off x="96253" y="2002899"/>
            <a:ext cx="11376168" cy="369332"/>
          </a:xfrm>
          <a:prstGeom prst="rect">
            <a:avLst/>
          </a:prstGeom>
        </p:spPr>
        <p:txBody>
          <a:bodyPr wrap="square">
            <a:spAutoFit/>
          </a:bodyPr>
          <a:lstStyle/>
          <a:p>
            <a:r>
              <a:rPr lang="en-US" altLang="ko-KR" dirty="0">
                <a:latin typeface="Calibri" panose="020F0502020204030204" pitchFamily="34" charset="0"/>
                <a:cs typeface="Calibri" panose="020F0502020204030204" pitchFamily="34" charset="0"/>
              </a:rPr>
              <a:t>2. It is required test shot and find the proper energy </a:t>
            </a:r>
            <a:r>
              <a:rPr lang="en-US" altLang="ko-KR" dirty="0">
                <a:solidFill>
                  <a:srgbClr val="0000FF"/>
                </a:solidFill>
                <a:latin typeface="Calibri" panose="020F0502020204030204" pitchFamily="34" charset="0"/>
                <a:cs typeface="Calibri" panose="020F0502020204030204" pitchFamily="34" charset="0"/>
              </a:rPr>
              <a:t>first immediate whitening and </a:t>
            </a:r>
            <a:r>
              <a:rPr lang="en-US" altLang="ko-KR" dirty="0" err="1">
                <a:solidFill>
                  <a:srgbClr val="0000FF"/>
                </a:solidFill>
                <a:latin typeface="Calibri" panose="020F0502020204030204" pitchFamily="34" charset="0"/>
                <a:cs typeface="Calibri" panose="020F0502020204030204" pitchFamily="34" charset="0"/>
              </a:rPr>
              <a:t>petechia</a:t>
            </a:r>
            <a:r>
              <a:rPr lang="en-US" altLang="ko-KR" dirty="0">
                <a:solidFill>
                  <a:srgbClr val="0000FF"/>
                </a:solidFill>
                <a:latin typeface="Calibri" panose="020F0502020204030204" pitchFamily="34" charset="0"/>
                <a:cs typeface="Calibri" panose="020F0502020204030204" pitchFamily="34" charset="0"/>
              </a:rPr>
              <a:t> in 20 min</a:t>
            </a:r>
            <a:r>
              <a:rPr lang="en-US" altLang="ko-KR" dirty="0">
                <a:latin typeface="Calibri" panose="020F0502020204030204" pitchFamily="34" charset="0"/>
                <a:cs typeface="Calibri" panose="020F0502020204030204" pitchFamily="34" charset="0"/>
              </a:rPr>
              <a:t>. </a:t>
            </a:r>
          </a:p>
        </p:txBody>
      </p:sp>
      <p:sp>
        <p:nvSpPr>
          <p:cNvPr id="6" name="직사각형 5"/>
          <p:cNvSpPr/>
          <p:nvPr/>
        </p:nvSpPr>
        <p:spPr>
          <a:xfrm>
            <a:off x="96253" y="2525297"/>
            <a:ext cx="11875788" cy="646331"/>
          </a:xfrm>
          <a:prstGeom prst="rect">
            <a:avLst/>
          </a:prstGeom>
        </p:spPr>
        <p:txBody>
          <a:bodyPr wrap="square">
            <a:spAutoFit/>
          </a:bodyPr>
          <a:lstStyle/>
          <a:p>
            <a:r>
              <a:rPr lang="en-US" altLang="ko-KR" dirty="0">
                <a:latin typeface="Calibri" panose="020F0502020204030204" pitchFamily="34" charset="0"/>
                <a:cs typeface="Calibri" panose="020F0502020204030204" pitchFamily="34" charset="0"/>
              </a:rPr>
              <a:t>3. In case the </a:t>
            </a:r>
            <a:r>
              <a:rPr lang="en-US" altLang="ko-KR" dirty="0">
                <a:solidFill>
                  <a:srgbClr val="0000FF"/>
                </a:solidFill>
                <a:latin typeface="Calibri" panose="020F0502020204030204" pitchFamily="34" charset="0"/>
                <a:cs typeface="Calibri" panose="020F0502020204030204" pitchFamily="34" charset="0"/>
              </a:rPr>
              <a:t>tattoo color is darker, </a:t>
            </a:r>
            <a:r>
              <a:rPr lang="en-US" altLang="ko-KR" dirty="0" err="1">
                <a:solidFill>
                  <a:srgbClr val="0000FF"/>
                </a:solidFill>
                <a:latin typeface="Calibri" panose="020F0502020204030204" pitchFamily="34" charset="0"/>
                <a:cs typeface="Calibri" panose="020F0502020204030204" pitchFamily="34" charset="0"/>
              </a:rPr>
              <a:t>fluence</a:t>
            </a:r>
            <a:r>
              <a:rPr lang="en-US" altLang="ko-KR" dirty="0">
                <a:solidFill>
                  <a:srgbClr val="0000FF"/>
                </a:solidFill>
                <a:latin typeface="Calibri" panose="020F0502020204030204" pitchFamily="34" charset="0"/>
                <a:cs typeface="Calibri" panose="020F0502020204030204" pitchFamily="34" charset="0"/>
              </a:rPr>
              <a:t> should be lower </a:t>
            </a:r>
            <a:r>
              <a:rPr lang="en-US" altLang="ko-KR" dirty="0">
                <a:latin typeface="Calibri" panose="020F0502020204030204" pitchFamily="34" charset="0"/>
                <a:cs typeface="Calibri" panose="020F0502020204030204" pitchFamily="34" charset="0"/>
              </a:rPr>
              <a:t>and then </a:t>
            </a:r>
            <a:r>
              <a:rPr lang="en-US" altLang="ko-KR" dirty="0">
                <a:solidFill>
                  <a:srgbClr val="0000FF"/>
                </a:solidFill>
                <a:latin typeface="Calibri" panose="020F0502020204030204" pitchFamily="34" charset="0"/>
                <a:cs typeface="Calibri" panose="020F0502020204030204" pitchFamily="34" charset="0"/>
              </a:rPr>
              <a:t>increase energy slowly per every sessions</a:t>
            </a:r>
            <a:r>
              <a:rPr lang="en-US" altLang="ko-KR" dirty="0">
                <a:latin typeface="Calibri" panose="020F0502020204030204" pitchFamily="34" charset="0"/>
                <a:cs typeface="Calibri" panose="020F0502020204030204" pitchFamily="34" charset="0"/>
              </a:rPr>
              <a:t>. The </a:t>
            </a:r>
            <a:r>
              <a:rPr lang="en-US" altLang="ko-KR" dirty="0">
                <a:solidFill>
                  <a:srgbClr val="0000FF"/>
                </a:solidFill>
                <a:latin typeface="Calibri" panose="020F0502020204030204" pitchFamily="34" charset="0"/>
                <a:cs typeface="Calibri" panose="020F0502020204030204" pitchFamily="34" charset="0"/>
              </a:rPr>
              <a:t>too high power</a:t>
            </a:r>
            <a:r>
              <a:rPr lang="en-US" altLang="ko-KR" dirty="0">
                <a:latin typeface="Calibri" panose="020F0502020204030204" pitchFamily="34" charset="0"/>
                <a:cs typeface="Calibri" panose="020F0502020204030204" pitchFamily="34" charset="0"/>
              </a:rPr>
              <a:t> can be the cause of side effect like Keloid or hypopigmentation, so you should be so much care about energy setting. </a:t>
            </a:r>
          </a:p>
        </p:txBody>
      </p:sp>
      <p:sp>
        <p:nvSpPr>
          <p:cNvPr id="7" name="직사각형 6"/>
          <p:cNvSpPr/>
          <p:nvPr/>
        </p:nvSpPr>
        <p:spPr>
          <a:xfrm>
            <a:off x="96253" y="3334342"/>
            <a:ext cx="3159776" cy="369332"/>
          </a:xfrm>
          <a:prstGeom prst="rect">
            <a:avLst/>
          </a:prstGeom>
        </p:spPr>
        <p:txBody>
          <a:bodyPr wrap="none">
            <a:spAutoFit/>
          </a:bodyPr>
          <a:lstStyle/>
          <a:p>
            <a:r>
              <a:rPr lang="en-US" altLang="ko-KR" dirty="0">
                <a:latin typeface="Calibri" panose="020F0502020204030204" pitchFamily="34" charset="0"/>
                <a:cs typeface="Calibri" panose="020F0502020204030204" pitchFamily="34" charset="0"/>
              </a:rPr>
              <a:t>4. Don’t </a:t>
            </a:r>
            <a:r>
              <a:rPr lang="en-US" altLang="ko-KR" dirty="0">
                <a:solidFill>
                  <a:srgbClr val="0000FF"/>
                </a:solidFill>
                <a:latin typeface="Calibri" panose="020F0502020204030204" pitchFamily="34" charset="0"/>
                <a:cs typeface="Calibri" panose="020F0502020204030204" pitchFamily="34" charset="0"/>
              </a:rPr>
              <a:t>over pass with 532nm</a:t>
            </a:r>
            <a:r>
              <a:rPr lang="en-US" altLang="ko-KR"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83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993205" y="1761599"/>
            <a:ext cx="10205589" cy="3334801"/>
          </a:xfrm>
          <a:prstGeom prst="rect">
            <a:avLst/>
          </a:prstGeom>
        </p:spPr>
      </p:pic>
      <p:sp>
        <p:nvSpPr>
          <p:cNvPr id="3" name="TextBox 2"/>
          <p:cNvSpPr txBox="1"/>
          <p:nvPr/>
        </p:nvSpPr>
        <p:spPr>
          <a:xfrm>
            <a:off x="1970202" y="5184743"/>
            <a:ext cx="1470581"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1’st session</a:t>
            </a:r>
            <a:endParaRPr lang="ko-KR" altLang="en-US" dirty="0">
              <a:latin typeface="Calibri" panose="020F0502020204030204" pitchFamily="34" charset="0"/>
              <a:cs typeface="Calibri" panose="020F0502020204030204" pitchFamily="34" charset="0"/>
            </a:endParaRPr>
          </a:p>
        </p:txBody>
      </p:sp>
      <p:sp>
        <p:nvSpPr>
          <p:cNvPr id="4" name="TextBox 3"/>
          <p:cNvSpPr txBox="1"/>
          <p:nvPr/>
        </p:nvSpPr>
        <p:spPr>
          <a:xfrm>
            <a:off x="5360708" y="5184743"/>
            <a:ext cx="1470581"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2’nd session</a:t>
            </a:r>
            <a:endParaRPr lang="ko-KR" altLang="en-US" dirty="0">
              <a:latin typeface="Calibri" panose="020F0502020204030204" pitchFamily="34" charset="0"/>
              <a:cs typeface="Calibri" panose="020F0502020204030204" pitchFamily="34" charset="0"/>
            </a:endParaRPr>
          </a:p>
        </p:txBody>
      </p:sp>
      <p:sp>
        <p:nvSpPr>
          <p:cNvPr id="5" name="TextBox 4"/>
          <p:cNvSpPr txBox="1"/>
          <p:nvPr/>
        </p:nvSpPr>
        <p:spPr>
          <a:xfrm>
            <a:off x="9197418" y="5184744"/>
            <a:ext cx="1470581"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3’rd session</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090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1520710" y="1246154"/>
            <a:ext cx="8867775" cy="3762375"/>
          </a:xfrm>
          <a:prstGeom prst="rect">
            <a:avLst/>
          </a:prstGeom>
        </p:spPr>
      </p:pic>
      <p:sp>
        <p:nvSpPr>
          <p:cNvPr id="3" name="TextBox 2"/>
          <p:cNvSpPr txBox="1"/>
          <p:nvPr/>
        </p:nvSpPr>
        <p:spPr>
          <a:xfrm>
            <a:off x="7792824" y="5109329"/>
            <a:ext cx="1470581"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5 session</a:t>
            </a:r>
            <a:endParaRPr lang="ko-KR" altLang="en-US" dirty="0">
              <a:latin typeface="Calibri" panose="020F0502020204030204" pitchFamily="34" charset="0"/>
              <a:cs typeface="Calibri" panose="020F0502020204030204" pitchFamily="34" charset="0"/>
            </a:endParaRPr>
          </a:p>
        </p:txBody>
      </p:sp>
      <p:sp>
        <p:nvSpPr>
          <p:cNvPr id="4" name="TextBox 3"/>
          <p:cNvSpPr txBox="1"/>
          <p:nvPr/>
        </p:nvSpPr>
        <p:spPr>
          <a:xfrm>
            <a:off x="2686639" y="5194169"/>
            <a:ext cx="1319753"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Before </a:t>
            </a:r>
            <a:endParaRPr lang="ko-KR" altLang="en-US" dirty="0">
              <a:latin typeface="Calibri" panose="020F0502020204030204" pitchFamily="34" charset="0"/>
              <a:cs typeface="Calibri" panose="020F0502020204030204" pitchFamily="34" charset="0"/>
            </a:endParaRPr>
          </a:p>
        </p:txBody>
      </p:sp>
      <p:sp>
        <p:nvSpPr>
          <p:cNvPr id="5" name="TextBox 4"/>
          <p:cNvSpPr txBox="1"/>
          <p:nvPr/>
        </p:nvSpPr>
        <p:spPr>
          <a:xfrm>
            <a:off x="2978870" y="5563501"/>
            <a:ext cx="6212264" cy="646331"/>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The rounded area is </a:t>
            </a:r>
            <a:r>
              <a:rPr lang="en-US" altLang="ko-KR" dirty="0">
                <a:solidFill>
                  <a:srgbClr val="0000FF"/>
                </a:solidFill>
                <a:latin typeface="Calibri" panose="020F0502020204030204" pitchFamily="34" charset="0"/>
                <a:cs typeface="Calibri" panose="020F0502020204030204" pitchFamily="34" charset="0"/>
              </a:rPr>
              <a:t>bulging with ink</a:t>
            </a:r>
            <a:r>
              <a:rPr lang="en-US" altLang="ko-KR" dirty="0">
                <a:latin typeface="Calibri" panose="020F0502020204030204" pitchFamily="34" charset="0"/>
                <a:cs typeface="Calibri" panose="020F0502020204030204" pitchFamily="34" charset="0"/>
              </a:rPr>
              <a:t>. It can’t be removed even after 5 sessions. It will be required almost 20 sessions. </a:t>
            </a:r>
            <a:endParaRPr lang="ko-KR" altLang="en-US" dirty="0">
              <a:latin typeface="Calibri" panose="020F0502020204030204" pitchFamily="34" charset="0"/>
              <a:cs typeface="Calibri" panose="020F0502020204030204" pitchFamily="34" charset="0"/>
            </a:endParaRPr>
          </a:p>
        </p:txBody>
      </p:sp>
      <p:sp>
        <p:nvSpPr>
          <p:cNvPr id="6" name="TextBox 5"/>
          <p:cNvSpPr txBox="1"/>
          <p:nvPr/>
        </p:nvSpPr>
        <p:spPr>
          <a:xfrm>
            <a:off x="9411094" y="6488668"/>
            <a:ext cx="2780906"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Source from Oracle clinic</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015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376" y="886119"/>
            <a:ext cx="11918623" cy="1200329"/>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1) Twice a day care “R20” </a:t>
            </a:r>
          </a:p>
          <a:p>
            <a:endParaRPr lang="en-US" altLang="ko-KR" dirty="0">
              <a:latin typeface="Calibri" panose="020F0502020204030204" pitchFamily="34" charset="0"/>
              <a:cs typeface="Calibri" panose="020F0502020204030204" pitchFamily="34" charset="0"/>
            </a:endParaRPr>
          </a:p>
          <a:p>
            <a:r>
              <a:rPr lang="en-US" altLang="ko-KR" dirty="0">
                <a:latin typeface="Calibri" panose="020F0502020204030204" pitchFamily="34" charset="0"/>
                <a:cs typeface="Calibri" panose="020F0502020204030204" pitchFamily="34" charset="0"/>
              </a:rPr>
              <a:t>1’st laser tattoo removal –&gt; 20 ~ 30 min. later -&gt; 2’nd laser tattoo removal</a:t>
            </a:r>
          </a:p>
          <a:p>
            <a:endParaRPr lang="en-US" altLang="ko-KR" dirty="0">
              <a:latin typeface="Calibri" panose="020F0502020204030204" pitchFamily="34" charset="0"/>
              <a:cs typeface="Calibri" panose="020F0502020204030204" pitchFamily="34" charset="0"/>
            </a:endParaRPr>
          </a:p>
        </p:txBody>
      </p:sp>
      <p:sp>
        <p:nvSpPr>
          <p:cNvPr id="5" name="TextBox 4"/>
          <p:cNvSpPr txBox="1"/>
          <p:nvPr/>
        </p:nvSpPr>
        <p:spPr>
          <a:xfrm>
            <a:off x="96253" y="82951"/>
            <a:ext cx="1187578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Tattoo removal isn’t easy and clinics have their own way to treat </a:t>
            </a:r>
            <a:endParaRPr lang="ko-KR" altLang="en-US" b="1" dirty="0">
              <a:latin typeface="Calibri" panose="020F0502020204030204" pitchFamily="34" charset="0"/>
              <a:cs typeface="Calibri" panose="020F0502020204030204" pitchFamily="34" charset="0"/>
            </a:endParaRPr>
          </a:p>
        </p:txBody>
      </p:sp>
      <p:sp>
        <p:nvSpPr>
          <p:cNvPr id="2" name="직사각형 1">
            <a:hlinkClick r:id="" action="ppaction://noaction"/>
          </p:cNvPr>
          <p:cNvSpPr/>
          <p:nvPr/>
        </p:nvSpPr>
        <p:spPr>
          <a:xfrm>
            <a:off x="273376" y="2209569"/>
            <a:ext cx="10397766" cy="923330"/>
          </a:xfrm>
          <a:prstGeom prst="rect">
            <a:avLst/>
          </a:prstGeom>
          <a:solidFill>
            <a:schemeClr val="accent5">
              <a:lumMod val="40000"/>
              <a:lumOff val="60000"/>
            </a:schemeClr>
          </a:solidFill>
        </p:spPr>
        <p:txBody>
          <a:bodyPr wrap="square">
            <a:spAutoFit/>
          </a:bodyPr>
          <a:lstStyle/>
          <a:p>
            <a:r>
              <a:rPr lang="en-US" altLang="ko-KR" b="1" dirty="0">
                <a:latin typeface="Calibri" panose="020F0502020204030204" pitchFamily="34" charset="0"/>
                <a:cs typeface="Calibri" panose="020F0502020204030204" pitchFamily="34" charset="0"/>
              </a:rPr>
              <a:t>2) Treat </a:t>
            </a:r>
            <a:r>
              <a:rPr lang="en-US" altLang="ko-KR" b="1" dirty="0" err="1">
                <a:latin typeface="Calibri" panose="020F0502020204030204" pitchFamily="34" charset="0"/>
                <a:cs typeface="Calibri" panose="020F0502020204030204" pitchFamily="34" charset="0"/>
              </a:rPr>
              <a:t>Finexel</a:t>
            </a:r>
            <a:r>
              <a:rPr lang="en-US" altLang="ko-KR" b="1" dirty="0">
                <a:latin typeface="Calibri" panose="020F0502020204030204" pitchFamily="34" charset="0"/>
                <a:cs typeface="Calibri" panose="020F0502020204030204" pitchFamily="34" charset="0"/>
              </a:rPr>
              <a:t> fractional CO2 first, tattoo more easily break down.  </a:t>
            </a:r>
          </a:p>
          <a:p>
            <a:r>
              <a:rPr lang="en-US" altLang="ko-KR" b="1" dirty="0">
                <a:latin typeface="Calibri" panose="020F0502020204030204" pitchFamily="34" charset="0"/>
                <a:cs typeface="Calibri" panose="020F0502020204030204" pitchFamily="34" charset="0"/>
              </a:rPr>
              <a:t> </a:t>
            </a:r>
          </a:p>
          <a:p>
            <a:r>
              <a:rPr lang="en-US" altLang="ko-KR" b="1" dirty="0">
                <a:latin typeface="Calibri" panose="020F0502020204030204" pitchFamily="34" charset="0"/>
                <a:cs typeface="Calibri" panose="020F0502020204030204" pitchFamily="34" charset="0"/>
              </a:rPr>
              <a:t>1’st </a:t>
            </a:r>
            <a:r>
              <a:rPr lang="en-US" altLang="ko-KR" b="1" dirty="0" err="1">
                <a:latin typeface="Calibri" panose="020F0502020204030204" pitchFamily="34" charset="0"/>
                <a:cs typeface="Calibri" panose="020F0502020204030204" pitchFamily="34" charset="0"/>
              </a:rPr>
              <a:t>Finexel</a:t>
            </a:r>
            <a:r>
              <a:rPr lang="en-US" altLang="ko-KR" b="1" dirty="0">
                <a:latin typeface="Calibri" panose="020F0502020204030204" pitchFamily="34" charset="0"/>
                <a:cs typeface="Calibri" panose="020F0502020204030204" pitchFamily="34" charset="0"/>
              </a:rPr>
              <a:t> fractional CO2 -&gt; 2’nd </a:t>
            </a:r>
            <a:r>
              <a:rPr lang="en-US" altLang="ko-KR" b="1" dirty="0" err="1">
                <a:latin typeface="Calibri" panose="020F0502020204030204" pitchFamily="34" charset="0"/>
                <a:cs typeface="Calibri" panose="020F0502020204030204" pitchFamily="34" charset="0"/>
              </a:rPr>
              <a:t>Finebeam</a:t>
            </a:r>
            <a:r>
              <a:rPr lang="en-US" altLang="ko-KR" b="1" dirty="0">
                <a:latin typeface="Calibri" panose="020F0502020204030204" pitchFamily="34" charset="0"/>
                <a:cs typeface="Calibri" panose="020F0502020204030204" pitchFamily="34" charset="0"/>
              </a:rPr>
              <a:t> QSW -&gt; 3’rd </a:t>
            </a:r>
            <a:r>
              <a:rPr lang="en-US" altLang="ko-KR" b="1" dirty="0" err="1">
                <a:latin typeface="Calibri" panose="020F0502020204030204" pitchFamily="34" charset="0"/>
                <a:cs typeface="Calibri" panose="020F0502020204030204" pitchFamily="34" charset="0"/>
              </a:rPr>
              <a:t>Finebeam</a:t>
            </a:r>
            <a:r>
              <a:rPr lang="en-US" altLang="ko-KR" b="1" dirty="0">
                <a:latin typeface="Calibri" panose="020F0502020204030204" pitchFamily="34" charset="0"/>
                <a:cs typeface="Calibri" panose="020F0502020204030204" pitchFamily="34" charset="0"/>
              </a:rPr>
              <a:t> LPS Genesis technique </a:t>
            </a:r>
          </a:p>
        </p:txBody>
      </p:sp>
    </p:spTree>
    <p:extLst>
      <p:ext uri="{BB962C8B-B14F-4D97-AF65-F5344CB8AC3E}">
        <p14:creationId xmlns:p14="http://schemas.microsoft.com/office/powerpoint/2010/main" val="161057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253" y="82951"/>
            <a:ext cx="1051832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Eyebrow Tattoo removal</a:t>
            </a:r>
            <a:endParaRPr lang="ko-KR" altLang="en-US" b="1" dirty="0">
              <a:latin typeface="Calibri" panose="020F0502020204030204" pitchFamily="34" charset="0"/>
              <a:cs typeface="Calibri" panose="020F0502020204030204" pitchFamily="34" charset="0"/>
            </a:endParaRPr>
          </a:p>
        </p:txBody>
      </p:sp>
      <p:sp>
        <p:nvSpPr>
          <p:cNvPr id="4" name="TextBox 3"/>
          <p:cNvSpPr txBox="1"/>
          <p:nvPr/>
        </p:nvSpPr>
        <p:spPr>
          <a:xfrm>
            <a:off x="292229" y="584462"/>
            <a:ext cx="11019935" cy="923330"/>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Advice to patient before tattoo removal, in case removing eyebrow tattoo as the purpose to completely remove it, it will also remove hair in there. So considering the eyebrow, control the sessions. </a:t>
            </a:r>
          </a:p>
          <a:p>
            <a:endParaRPr lang="ko-KR" altLang="en-US" dirty="0">
              <a:latin typeface="Calibri" panose="020F0502020204030204" pitchFamily="34" charset="0"/>
              <a:cs typeface="Calibri" panose="020F0502020204030204" pitchFamily="34" charset="0"/>
            </a:endParaRPr>
          </a:p>
        </p:txBody>
      </p:sp>
      <p:pic>
        <p:nvPicPr>
          <p:cNvPr id="5" name="그림 4"/>
          <p:cNvPicPr>
            <a:picLocks noChangeAspect="1"/>
          </p:cNvPicPr>
          <p:nvPr/>
        </p:nvPicPr>
        <p:blipFill>
          <a:blip r:embed="rId2"/>
          <a:stretch>
            <a:fillRect/>
          </a:stretch>
        </p:blipFill>
        <p:spPr>
          <a:xfrm>
            <a:off x="3857625" y="2014537"/>
            <a:ext cx="4476750" cy="2828925"/>
          </a:xfrm>
          <a:prstGeom prst="rect">
            <a:avLst/>
          </a:prstGeom>
        </p:spPr>
      </p:pic>
    </p:spTree>
    <p:extLst>
      <p:ext uri="{BB962C8B-B14F-4D97-AF65-F5344CB8AC3E}">
        <p14:creationId xmlns:p14="http://schemas.microsoft.com/office/powerpoint/2010/main" val="193890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000" y="0"/>
            <a:ext cx="1051832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Several factors to effect tattoo removal </a:t>
            </a:r>
            <a:endParaRPr lang="ko-KR" altLang="en-US" b="1" dirty="0">
              <a:latin typeface="Calibri" panose="020F0502020204030204" pitchFamily="34" charset="0"/>
              <a:cs typeface="Calibri" panose="020F0502020204030204" pitchFamily="34" charset="0"/>
            </a:endParaRPr>
          </a:p>
        </p:txBody>
      </p:sp>
      <p:sp>
        <p:nvSpPr>
          <p:cNvPr id="7" name="TextBox 6"/>
          <p:cNvSpPr txBox="1"/>
          <p:nvPr/>
        </p:nvSpPr>
        <p:spPr>
          <a:xfrm>
            <a:off x="288000" y="575140"/>
            <a:ext cx="4144916" cy="451850"/>
          </a:xfrm>
          <a:prstGeom prst="rect">
            <a:avLst/>
          </a:prstGeom>
          <a:noFill/>
        </p:spPr>
        <p:txBody>
          <a:bodyPr wrap="square" tIns="36000" rtlCol="0" anchor="ctr" anchorCtr="0">
            <a:spAutoFit/>
          </a:bodyPr>
          <a:lstStyle/>
          <a:p>
            <a:r>
              <a:rPr lang="en-US" altLang="ko-K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Amount of ink</a:t>
            </a:r>
          </a:p>
        </p:txBody>
      </p:sp>
      <p:sp>
        <p:nvSpPr>
          <p:cNvPr id="2" name="직사각형 1"/>
          <p:cNvSpPr/>
          <p:nvPr/>
        </p:nvSpPr>
        <p:spPr>
          <a:xfrm>
            <a:off x="287999" y="4292289"/>
            <a:ext cx="9352957" cy="821182"/>
          </a:xfrm>
          <a:prstGeom prst="rect">
            <a:avLst/>
          </a:prstGeom>
        </p:spPr>
        <p:txBody>
          <a:bodyPr wrap="square" tIns="36000" anchor="ctr" anchorCtr="0">
            <a:spAutoFit/>
          </a:bodyPr>
          <a:lstStyle/>
          <a:p>
            <a:r>
              <a:rPr lang="en-US" altLang="ko-K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location of tattoo </a:t>
            </a:r>
          </a:p>
          <a:p>
            <a:r>
              <a:rPr lang="en-US" altLang="ko-K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tattoo near of heart is more easily removed) </a:t>
            </a:r>
          </a:p>
        </p:txBody>
      </p:sp>
      <p:sp>
        <p:nvSpPr>
          <p:cNvPr id="3" name="직사각형 2"/>
          <p:cNvSpPr/>
          <p:nvPr/>
        </p:nvSpPr>
        <p:spPr>
          <a:xfrm>
            <a:off x="288000" y="1181210"/>
            <a:ext cx="1789914" cy="451850"/>
          </a:xfrm>
          <a:prstGeom prst="rect">
            <a:avLst/>
          </a:prstGeom>
        </p:spPr>
        <p:txBody>
          <a:bodyPr wrap="none" tIns="36000" anchor="ctr" anchorCtr="0">
            <a:spAutoFit/>
          </a:bodyPr>
          <a:lstStyle/>
          <a:p>
            <a:r>
              <a:rPr lang="en-US" altLang="ko-K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ink color</a:t>
            </a:r>
          </a:p>
        </p:txBody>
      </p:sp>
      <p:sp>
        <p:nvSpPr>
          <p:cNvPr id="4" name="직사각형 3"/>
          <p:cNvSpPr/>
          <p:nvPr/>
        </p:nvSpPr>
        <p:spPr>
          <a:xfrm>
            <a:off x="288000" y="1682866"/>
            <a:ext cx="1947008" cy="451850"/>
          </a:xfrm>
          <a:prstGeom prst="rect">
            <a:avLst/>
          </a:prstGeom>
        </p:spPr>
        <p:txBody>
          <a:bodyPr wrap="none" tIns="36000" anchor="ctr" anchorCtr="0">
            <a:spAutoFit/>
          </a:bodyPr>
          <a:lstStyle/>
          <a:p>
            <a:r>
              <a:rPr lang="en-US" altLang="ko-K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Skin condition</a:t>
            </a:r>
          </a:p>
        </p:txBody>
      </p:sp>
      <p:sp>
        <p:nvSpPr>
          <p:cNvPr id="5" name="직사각형 4"/>
          <p:cNvSpPr/>
          <p:nvPr/>
        </p:nvSpPr>
        <p:spPr>
          <a:xfrm>
            <a:off x="301305" y="2184522"/>
            <a:ext cx="2181046" cy="451850"/>
          </a:xfrm>
          <a:prstGeom prst="rect">
            <a:avLst/>
          </a:prstGeom>
        </p:spPr>
        <p:txBody>
          <a:bodyPr wrap="none" tIns="36000" anchor="ctr" anchorCtr="0">
            <a:spAutoFit/>
          </a:bodyPr>
          <a:lstStyle/>
          <a:p>
            <a:r>
              <a:rPr lang="en-US" altLang="ko-K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Depth of tattoo </a:t>
            </a:r>
          </a:p>
        </p:txBody>
      </p:sp>
      <p:sp>
        <p:nvSpPr>
          <p:cNvPr id="8" name="직사각형 7"/>
          <p:cNvSpPr/>
          <p:nvPr/>
        </p:nvSpPr>
        <p:spPr>
          <a:xfrm>
            <a:off x="288000" y="2720984"/>
            <a:ext cx="4048801" cy="451850"/>
          </a:xfrm>
          <a:prstGeom prst="rect">
            <a:avLst/>
          </a:prstGeom>
        </p:spPr>
        <p:txBody>
          <a:bodyPr wrap="none" tIns="36000" anchor="ctr" anchorCtr="0">
            <a:spAutoFit/>
          </a:bodyPr>
          <a:lstStyle/>
          <a:p>
            <a:r>
              <a:rPr lang="en-US" altLang="ko-K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Permanent or Semi permanent</a:t>
            </a:r>
          </a:p>
        </p:txBody>
      </p:sp>
      <p:sp>
        <p:nvSpPr>
          <p:cNvPr id="9" name="직사각형 8"/>
          <p:cNvSpPr/>
          <p:nvPr/>
        </p:nvSpPr>
        <p:spPr>
          <a:xfrm>
            <a:off x="288000" y="3272333"/>
            <a:ext cx="1205971" cy="451850"/>
          </a:xfrm>
          <a:prstGeom prst="rect">
            <a:avLst/>
          </a:prstGeom>
        </p:spPr>
        <p:txBody>
          <a:bodyPr wrap="none" tIns="36000" anchor="ctr" anchorCtr="0">
            <a:spAutoFit/>
          </a:bodyPr>
          <a:lstStyle/>
          <a:p>
            <a:r>
              <a:rPr lang="en-US" altLang="ko-K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Interval </a:t>
            </a:r>
          </a:p>
        </p:txBody>
      </p:sp>
      <p:sp>
        <p:nvSpPr>
          <p:cNvPr id="10" name="직사각형 9"/>
          <p:cNvSpPr/>
          <p:nvPr/>
        </p:nvSpPr>
        <p:spPr>
          <a:xfrm>
            <a:off x="288000" y="3792593"/>
            <a:ext cx="2207656" cy="451850"/>
          </a:xfrm>
          <a:prstGeom prst="rect">
            <a:avLst/>
          </a:prstGeom>
        </p:spPr>
        <p:txBody>
          <a:bodyPr wrap="none" tIns="36000" anchor="ctr" anchorCtr="0">
            <a:spAutoFit/>
          </a:bodyPr>
          <a:lstStyle/>
          <a:p>
            <a:r>
              <a:rPr lang="en-US" altLang="ko-K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Tattoo operator </a:t>
            </a:r>
          </a:p>
        </p:txBody>
      </p:sp>
    </p:spTree>
    <p:extLst>
      <p:ext uri="{BB962C8B-B14F-4D97-AF65-F5344CB8AC3E}">
        <p14:creationId xmlns:p14="http://schemas.microsoft.com/office/powerpoint/2010/main" val="213496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5"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srcRect b="38017"/>
          <a:stretch/>
        </p:blipFill>
        <p:spPr>
          <a:xfrm>
            <a:off x="1389426" y="2254050"/>
            <a:ext cx="9205758" cy="2157695"/>
          </a:xfrm>
          <a:prstGeom prst="rect">
            <a:avLst/>
          </a:prstGeom>
        </p:spPr>
      </p:pic>
      <p:sp>
        <p:nvSpPr>
          <p:cNvPr id="3" name="TextBox 2"/>
          <p:cNvSpPr txBox="1"/>
          <p:nvPr/>
        </p:nvSpPr>
        <p:spPr>
          <a:xfrm>
            <a:off x="292231" y="622169"/>
            <a:ext cx="10086681" cy="923330"/>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Around 50% of tattoo ink particle is removed at the first session, when the tattoo have 100 pcs of ink particle and 50% of tattoo ink is remained. And 50% of tattoo for 10 is removed.  So patient disappointed about the result by sessions goes by. </a:t>
            </a:r>
            <a:endParaRPr lang="ko-KR" altLang="en-US" dirty="0">
              <a:latin typeface="Calibri" panose="020F0502020204030204" pitchFamily="34" charset="0"/>
              <a:cs typeface="Calibri" panose="020F0502020204030204" pitchFamily="34" charset="0"/>
            </a:endParaRPr>
          </a:p>
        </p:txBody>
      </p:sp>
      <p:sp>
        <p:nvSpPr>
          <p:cNvPr id="4" name="TextBox 3"/>
          <p:cNvSpPr txBox="1"/>
          <p:nvPr/>
        </p:nvSpPr>
        <p:spPr>
          <a:xfrm>
            <a:off x="1696824" y="4473965"/>
            <a:ext cx="4128940" cy="646331"/>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1’st session: among 100 pcs tattoo ink/</a:t>
            </a:r>
          </a:p>
          <a:p>
            <a:r>
              <a:rPr lang="en-US" altLang="ko-KR" dirty="0">
                <a:latin typeface="Calibri" panose="020F0502020204030204" pitchFamily="34" charset="0"/>
                <a:cs typeface="Calibri" panose="020F0502020204030204" pitchFamily="34" charset="0"/>
              </a:rPr>
              <a:t>50 pcs of ink particle are broken.   </a:t>
            </a:r>
            <a:endParaRPr lang="ko-KR" altLang="en-US" dirty="0">
              <a:latin typeface="Calibri" panose="020F0502020204030204" pitchFamily="34" charset="0"/>
              <a:cs typeface="Calibri" panose="020F0502020204030204" pitchFamily="34" charset="0"/>
            </a:endParaRPr>
          </a:p>
        </p:txBody>
      </p:sp>
      <p:sp>
        <p:nvSpPr>
          <p:cNvPr id="5" name="TextBox 4"/>
          <p:cNvSpPr txBox="1"/>
          <p:nvPr/>
        </p:nvSpPr>
        <p:spPr>
          <a:xfrm>
            <a:off x="6372519" y="4473965"/>
            <a:ext cx="4128940" cy="923330"/>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Next sessions: among remained tattoo ink/ half or even lower than half of them are broken  </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978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2951"/>
            <a:ext cx="1051832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The removed tattoo amount </a:t>
            </a:r>
            <a:endParaRPr lang="ko-KR" altLang="en-US" b="1" dirty="0">
              <a:latin typeface="Calibri" panose="020F0502020204030204" pitchFamily="34" charset="0"/>
              <a:cs typeface="Calibri" panose="020F0502020204030204" pitchFamily="34" charset="0"/>
            </a:endParaRPr>
          </a:p>
        </p:txBody>
      </p:sp>
      <p:grpSp>
        <p:nvGrpSpPr>
          <p:cNvPr id="11" name="그룹 10"/>
          <p:cNvGrpSpPr/>
          <p:nvPr/>
        </p:nvGrpSpPr>
        <p:grpSpPr>
          <a:xfrm>
            <a:off x="1852612" y="1333500"/>
            <a:ext cx="8486775" cy="4191000"/>
            <a:chOff x="1852612" y="1333500"/>
            <a:chExt cx="8486775" cy="4191000"/>
          </a:xfrm>
        </p:grpSpPr>
        <p:pic>
          <p:nvPicPr>
            <p:cNvPr id="2" name="그림 1"/>
            <p:cNvPicPr>
              <a:picLocks noChangeAspect="1"/>
            </p:cNvPicPr>
            <p:nvPr/>
          </p:nvPicPr>
          <p:blipFill>
            <a:blip r:embed="rId2"/>
            <a:stretch>
              <a:fillRect/>
            </a:stretch>
          </p:blipFill>
          <p:spPr>
            <a:xfrm>
              <a:off x="1852612" y="1333500"/>
              <a:ext cx="8486775" cy="4191000"/>
            </a:xfrm>
            <a:prstGeom prst="rect">
              <a:avLst/>
            </a:prstGeom>
          </p:spPr>
        </p:pic>
        <p:sp>
          <p:nvSpPr>
            <p:cNvPr id="5" name="TextBox 4"/>
            <p:cNvSpPr txBox="1"/>
            <p:nvPr/>
          </p:nvSpPr>
          <p:spPr>
            <a:xfrm>
              <a:off x="5512323" y="2253007"/>
              <a:ext cx="4312763" cy="830997"/>
            </a:xfrm>
            <a:prstGeom prst="rect">
              <a:avLst/>
            </a:prstGeom>
            <a:solidFill>
              <a:srgbClr val="C00000"/>
            </a:solidFill>
          </p:spPr>
          <p:txBody>
            <a:bodyPr wrap="square" rtlCol="0">
              <a:spAutoFit/>
            </a:bodyPr>
            <a:lstStyle/>
            <a:p>
              <a:pPr algn="ctr"/>
              <a:r>
                <a:rPr lang="en-US" altLang="ko-KR" sz="2400" b="1" dirty="0">
                  <a:solidFill>
                    <a:schemeClr val="bg1"/>
                  </a:solidFill>
                  <a:latin typeface="Calibri" panose="020F0502020204030204" pitchFamily="34" charset="0"/>
                  <a:cs typeface="Calibri" panose="020F0502020204030204" pitchFamily="34" charset="0"/>
                </a:rPr>
                <a:t>The amount of tattoo is reduced by increasing treatment sessions </a:t>
              </a:r>
              <a:endParaRPr lang="ko-KR" altLang="en-US" sz="2400" b="1" dirty="0">
                <a:solidFill>
                  <a:schemeClr val="bg1"/>
                </a:solidFill>
                <a:latin typeface="Calibri" panose="020F0502020204030204" pitchFamily="34" charset="0"/>
                <a:cs typeface="Calibri" panose="020F0502020204030204" pitchFamily="34" charset="0"/>
              </a:endParaRPr>
            </a:p>
          </p:txBody>
        </p:sp>
        <p:pic>
          <p:nvPicPr>
            <p:cNvPr id="6" name="그림 5"/>
            <p:cNvPicPr>
              <a:picLocks noChangeAspect="1"/>
            </p:cNvPicPr>
            <p:nvPr/>
          </p:nvPicPr>
          <p:blipFill>
            <a:blip r:embed="rId3"/>
            <a:stretch>
              <a:fillRect/>
            </a:stretch>
          </p:blipFill>
          <p:spPr>
            <a:xfrm>
              <a:off x="2257205" y="1656876"/>
              <a:ext cx="1174152" cy="852895"/>
            </a:xfrm>
            <a:prstGeom prst="rect">
              <a:avLst/>
            </a:prstGeom>
          </p:spPr>
        </p:pic>
        <p:sp>
          <p:nvSpPr>
            <p:cNvPr id="7" name="TextBox 6"/>
            <p:cNvSpPr txBox="1"/>
            <p:nvPr/>
          </p:nvSpPr>
          <p:spPr>
            <a:xfrm>
              <a:off x="2257205" y="1760157"/>
              <a:ext cx="1531341" cy="646331"/>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The amount of tattoo</a:t>
              </a:r>
              <a:endParaRPr lang="ko-KR" altLang="en-US" dirty="0">
                <a:latin typeface="Calibri" panose="020F0502020204030204" pitchFamily="34" charset="0"/>
                <a:cs typeface="Calibri" panose="020F0502020204030204" pitchFamily="34" charset="0"/>
              </a:endParaRPr>
            </a:p>
          </p:txBody>
        </p:sp>
        <p:pic>
          <p:nvPicPr>
            <p:cNvPr id="9" name="그림 8"/>
            <p:cNvPicPr>
              <a:picLocks noChangeAspect="1"/>
            </p:cNvPicPr>
            <p:nvPr/>
          </p:nvPicPr>
          <p:blipFill>
            <a:blip r:embed="rId4"/>
            <a:stretch>
              <a:fillRect/>
            </a:stretch>
          </p:blipFill>
          <p:spPr>
            <a:xfrm>
              <a:off x="7854232" y="5056238"/>
              <a:ext cx="1204927" cy="401313"/>
            </a:xfrm>
            <a:prstGeom prst="rect">
              <a:avLst/>
            </a:prstGeom>
          </p:spPr>
        </p:pic>
        <p:sp>
          <p:nvSpPr>
            <p:cNvPr id="10" name="TextBox 9"/>
            <p:cNvSpPr txBox="1"/>
            <p:nvPr/>
          </p:nvSpPr>
          <p:spPr>
            <a:xfrm>
              <a:off x="7668704" y="5088219"/>
              <a:ext cx="2279582"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Treatment sessions</a:t>
              </a:r>
              <a:endParaRPr lang="ko-KR" altLang="en-US" dirty="0">
                <a:latin typeface="Calibri" panose="020F0502020204030204" pitchFamily="34" charset="0"/>
                <a:cs typeface="Calibri" panose="020F0502020204030204" pitchFamily="34" charset="0"/>
              </a:endParaRPr>
            </a:p>
          </p:txBody>
        </p:sp>
      </p:grpSp>
      <p:sp>
        <p:nvSpPr>
          <p:cNvPr id="4" name="TextBox 3"/>
          <p:cNvSpPr txBox="1"/>
          <p:nvPr/>
        </p:nvSpPr>
        <p:spPr>
          <a:xfrm>
            <a:off x="6662904" y="1780233"/>
            <a:ext cx="2145591"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Reverse compound</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1652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타원 3"/>
          <p:cNvSpPr/>
          <p:nvPr/>
        </p:nvSpPr>
        <p:spPr>
          <a:xfrm>
            <a:off x="556181" y="1761898"/>
            <a:ext cx="1753386" cy="1593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942680" y="3619892"/>
            <a:ext cx="942681"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USD50 </a:t>
            </a:r>
            <a:endParaRPr lang="ko-KR" altLang="en-US" dirty="0">
              <a:latin typeface="Calibri" panose="020F0502020204030204" pitchFamily="34" charset="0"/>
              <a:cs typeface="Calibri" panose="020F0502020204030204" pitchFamily="34" charset="0"/>
            </a:endParaRPr>
          </a:p>
        </p:txBody>
      </p:sp>
      <p:sp>
        <p:nvSpPr>
          <p:cNvPr id="7" name="직사각형 6"/>
          <p:cNvSpPr/>
          <p:nvPr/>
        </p:nvSpPr>
        <p:spPr>
          <a:xfrm>
            <a:off x="2964581" y="1216333"/>
            <a:ext cx="3195588" cy="2142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4225490" y="914401"/>
            <a:ext cx="1289786"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9cm</a:t>
            </a:r>
            <a:endParaRPr lang="ko-KR" altLang="en-US" dirty="0">
              <a:latin typeface="Calibri" panose="020F0502020204030204" pitchFamily="34" charset="0"/>
              <a:cs typeface="Calibri" panose="020F0502020204030204" pitchFamily="34" charset="0"/>
            </a:endParaRPr>
          </a:p>
        </p:txBody>
      </p:sp>
      <p:sp>
        <p:nvSpPr>
          <p:cNvPr id="9" name="TextBox 8"/>
          <p:cNvSpPr txBox="1"/>
          <p:nvPr/>
        </p:nvSpPr>
        <p:spPr>
          <a:xfrm>
            <a:off x="6160169" y="2102789"/>
            <a:ext cx="664143"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5cm</a:t>
            </a:r>
            <a:endParaRPr lang="ko-KR" altLang="en-US" dirty="0">
              <a:latin typeface="Calibri" panose="020F0502020204030204" pitchFamily="34" charset="0"/>
              <a:cs typeface="Calibri" panose="020F0502020204030204" pitchFamily="34" charset="0"/>
            </a:endParaRPr>
          </a:p>
        </p:txBody>
      </p:sp>
      <p:sp>
        <p:nvSpPr>
          <p:cNvPr id="3" name="TextBox 2"/>
          <p:cNvSpPr txBox="1"/>
          <p:nvPr/>
        </p:nvSpPr>
        <p:spPr>
          <a:xfrm>
            <a:off x="3388093" y="3619892"/>
            <a:ext cx="2127183" cy="1477328"/>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X1  – USD100</a:t>
            </a:r>
          </a:p>
          <a:p>
            <a:r>
              <a:rPr lang="en-US" altLang="ko-KR" dirty="0">
                <a:latin typeface="Calibri" panose="020F0502020204030204" pitchFamily="34" charset="0"/>
                <a:cs typeface="Calibri" panose="020F0502020204030204" pitchFamily="34" charset="0"/>
              </a:rPr>
              <a:t>X2  - USD200 </a:t>
            </a:r>
          </a:p>
          <a:p>
            <a:r>
              <a:rPr lang="en-US" altLang="ko-KR" dirty="0">
                <a:latin typeface="Calibri" panose="020F0502020204030204" pitchFamily="34" charset="0"/>
                <a:cs typeface="Calibri" panose="020F0502020204030204" pitchFamily="34" charset="0"/>
              </a:rPr>
              <a:t>X3 – USD300</a:t>
            </a:r>
          </a:p>
          <a:p>
            <a:r>
              <a:rPr lang="en-US" altLang="ko-KR" dirty="0">
                <a:latin typeface="Calibri" panose="020F0502020204030204" pitchFamily="34" charset="0"/>
                <a:cs typeface="Calibri" panose="020F0502020204030204" pitchFamily="34" charset="0"/>
              </a:rPr>
              <a:t>X4 – USD400</a:t>
            </a:r>
          </a:p>
          <a:p>
            <a:r>
              <a:rPr lang="en-US" altLang="ko-KR" dirty="0">
                <a:latin typeface="Calibri" panose="020F0502020204030204" pitchFamily="34" charset="0"/>
                <a:cs typeface="Calibri" panose="020F0502020204030204" pitchFamily="34" charset="0"/>
              </a:rPr>
              <a:t>A4 SIZE – USD700</a:t>
            </a:r>
            <a:endParaRPr lang="ko-KR" altLang="en-US" dirty="0">
              <a:latin typeface="Calibri" panose="020F0502020204030204" pitchFamily="34" charset="0"/>
              <a:cs typeface="Calibri" panose="020F0502020204030204" pitchFamily="34" charset="0"/>
            </a:endParaRPr>
          </a:p>
        </p:txBody>
      </p:sp>
      <p:sp>
        <p:nvSpPr>
          <p:cNvPr id="6" name="TextBox 5"/>
          <p:cNvSpPr txBox="1"/>
          <p:nvPr/>
        </p:nvSpPr>
        <p:spPr>
          <a:xfrm>
            <a:off x="7229664" y="2159625"/>
            <a:ext cx="4706753" cy="1200329"/>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Color tattoo additional cost depends on the size</a:t>
            </a:r>
          </a:p>
          <a:p>
            <a:r>
              <a:rPr lang="en-US" altLang="ko-KR" dirty="0">
                <a:latin typeface="Calibri" panose="020F0502020204030204" pitchFamily="34" charset="0"/>
                <a:cs typeface="Calibri" panose="020F0502020204030204" pitchFamily="34" charset="0"/>
              </a:rPr>
              <a:t> : 2.6cm diameter round size: +USD50</a:t>
            </a:r>
          </a:p>
          <a:p>
            <a:pPr marL="342900" indent="-342900">
              <a:buAutoNum type="arabicParenR"/>
            </a:pPr>
            <a:endParaRPr lang="en-US" altLang="ko-KR" dirty="0">
              <a:latin typeface="Calibri" panose="020F0502020204030204" pitchFamily="34" charset="0"/>
              <a:cs typeface="Calibri" panose="020F0502020204030204" pitchFamily="34" charset="0"/>
            </a:endParaRPr>
          </a:p>
          <a:p>
            <a:endParaRPr lang="ko-KR" altLang="en-US" dirty="0">
              <a:latin typeface="Calibri" panose="020F0502020204030204" pitchFamily="34" charset="0"/>
              <a:cs typeface="Calibri" panose="020F0502020204030204" pitchFamily="34" charset="0"/>
            </a:endParaRPr>
          </a:p>
        </p:txBody>
      </p:sp>
      <p:cxnSp>
        <p:nvCxnSpPr>
          <p:cNvPr id="11" name="직선 연결선 10"/>
          <p:cNvCxnSpPr>
            <a:stCxn id="4" idx="2"/>
            <a:endCxn id="4" idx="6"/>
          </p:cNvCxnSpPr>
          <p:nvPr/>
        </p:nvCxnSpPr>
        <p:spPr>
          <a:xfrm>
            <a:off x="556181" y="2558463"/>
            <a:ext cx="17533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직선 연결선 12"/>
          <p:cNvCxnSpPr>
            <a:stCxn id="4" idx="2"/>
          </p:cNvCxnSpPr>
          <p:nvPr/>
        </p:nvCxnSpPr>
        <p:spPr>
          <a:xfrm>
            <a:off x="556181" y="2558463"/>
            <a:ext cx="1628754" cy="59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직선 연결선 14"/>
          <p:cNvCxnSpPr>
            <a:endCxn id="4" idx="6"/>
          </p:cNvCxnSpPr>
          <p:nvPr/>
        </p:nvCxnSpPr>
        <p:spPr>
          <a:xfrm flipV="1">
            <a:off x="556181" y="2558463"/>
            <a:ext cx="1753386" cy="59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29158" y="2200079"/>
            <a:ext cx="895150"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2.6cm</a:t>
            </a:r>
            <a:endParaRPr lang="ko-KR" altLang="en-US" dirty="0">
              <a:latin typeface="Calibri" panose="020F0502020204030204" pitchFamily="34" charset="0"/>
              <a:cs typeface="Calibri" panose="020F0502020204030204" pitchFamily="34" charset="0"/>
            </a:endParaRPr>
          </a:p>
        </p:txBody>
      </p:sp>
      <p:sp>
        <p:nvSpPr>
          <p:cNvPr id="18" name="TextBox 17"/>
          <p:cNvSpPr txBox="1"/>
          <p:nvPr/>
        </p:nvSpPr>
        <p:spPr>
          <a:xfrm>
            <a:off x="0" y="82951"/>
            <a:ext cx="1051832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One session tattoo removal cost for one tattoo removal specialized clinic in Korea </a:t>
            </a:r>
            <a:endParaRPr lang="ko-KR" altLang="en-US" b="1" dirty="0">
              <a:latin typeface="Calibri" panose="020F0502020204030204" pitchFamily="34" charset="0"/>
              <a:cs typeface="Calibri" panose="020F0502020204030204" pitchFamily="34" charset="0"/>
            </a:endParaRPr>
          </a:p>
        </p:txBody>
      </p:sp>
      <p:sp>
        <p:nvSpPr>
          <p:cNvPr id="19" name="TextBox 18"/>
          <p:cNvSpPr txBox="1"/>
          <p:nvPr/>
        </p:nvSpPr>
        <p:spPr>
          <a:xfrm>
            <a:off x="132668" y="597303"/>
            <a:ext cx="7548291"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It is so different per size, color, color thickness, clinics. </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158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253" y="82951"/>
            <a:ext cx="1051832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Tattoo removal mechanism </a:t>
            </a:r>
            <a:endParaRPr lang="ko-KR" altLang="en-US" b="1" dirty="0">
              <a:latin typeface="Calibri" panose="020F0502020204030204" pitchFamily="34" charset="0"/>
              <a:cs typeface="Calibri" panose="020F0502020204030204" pitchFamily="34" charset="0"/>
            </a:endParaRPr>
          </a:p>
        </p:txBody>
      </p:sp>
      <p:sp>
        <p:nvSpPr>
          <p:cNvPr id="5" name="직사각형 4"/>
          <p:cNvSpPr/>
          <p:nvPr/>
        </p:nvSpPr>
        <p:spPr>
          <a:xfrm>
            <a:off x="96253" y="587996"/>
            <a:ext cx="11054499" cy="646331"/>
          </a:xfrm>
          <a:prstGeom prst="rect">
            <a:avLst/>
          </a:prstGeom>
        </p:spPr>
        <p:txBody>
          <a:bodyPr wrap="square">
            <a:spAutoFit/>
          </a:bodyPr>
          <a:lstStyle/>
          <a:p>
            <a:r>
              <a:rPr lang="en-US" altLang="ko-KR" dirty="0">
                <a:solidFill>
                  <a:srgbClr val="202124"/>
                </a:solidFill>
                <a:latin typeface="Apple SD Gothic Neo"/>
              </a:rPr>
              <a:t>1) tattoo pigment absorbs light, which causes the ink to break down 2) The ink particles are absorbed by our immune system</a:t>
            </a:r>
            <a:endParaRPr lang="ko-KR" altLang="en-US" dirty="0"/>
          </a:p>
        </p:txBody>
      </p:sp>
      <p:pic>
        <p:nvPicPr>
          <p:cNvPr id="6" name="그림 5"/>
          <p:cNvPicPr>
            <a:picLocks noChangeAspect="1"/>
          </p:cNvPicPr>
          <p:nvPr/>
        </p:nvPicPr>
        <p:blipFill rotWithShape="1">
          <a:blip r:embed="rId2"/>
          <a:srcRect t="25747" b="8127"/>
          <a:stretch/>
        </p:blipFill>
        <p:spPr>
          <a:xfrm>
            <a:off x="2475573" y="1642919"/>
            <a:ext cx="7502488" cy="5304636"/>
          </a:xfrm>
          <a:prstGeom prst="rect">
            <a:avLst/>
          </a:prstGeom>
        </p:spPr>
      </p:pic>
      <p:sp>
        <p:nvSpPr>
          <p:cNvPr id="4" name="TextBox 3"/>
          <p:cNvSpPr txBox="1"/>
          <p:nvPr/>
        </p:nvSpPr>
        <p:spPr>
          <a:xfrm>
            <a:off x="7059519" y="2781876"/>
            <a:ext cx="4091233"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Laser breakdown tattoo ink </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603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표 69"/>
          <p:cNvGraphicFramePr>
            <a:graphicFrameLocks noGrp="1"/>
          </p:cNvGraphicFramePr>
          <p:nvPr>
            <p:extLst/>
          </p:nvPr>
        </p:nvGraphicFramePr>
        <p:xfrm>
          <a:off x="1487488" y="4797152"/>
          <a:ext cx="5328592" cy="1611992"/>
        </p:xfrm>
        <a:graphic>
          <a:graphicData uri="http://schemas.openxmlformats.org/drawingml/2006/table">
            <a:tbl>
              <a:tblPr firstRow="1" bandRow="1">
                <a:tableStyleId>{7DF18680-E054-41AD-8BC1-D1AEF772440D}</a:tableStyleId>
              </a:tblPr>
              <a:tblGrid>
                <a:gridCol w="1332148">
                  <a:extLst>
                    <a:ext uri="{9D8B030D-6E8A-4147-A177-3AD203B41FA5}">
                      <a16:colId xmlns:a16="http://schemas.microsoft.com/office/drawing/2014/main" val="20000"/>
                    </a:ext>
                  </a:extLst>
                </a:gridCol>
                <a:gridCol w="1332148">
                  <a:extLst>
                    <a:ext uri="{9D8B030D-6E8A-4147-A177-3AD203B41FA5}">
                      <a16:colId xmlns:a16="http://schemas.microsoft.com/office/drawing/2014/main" val="20001"/>
                    </a:ext>
                  </a:extLst>
                </a:gridCol>
                <a:gridCol w="1332148">
                  <a:extLst>
                    <a:ext uri="{9D8B030D-6E8A-4147-A177-3AD203B41FA5}">
                      <a16:colId xmlns:a16="http://schemas.microsoft.com/office/drawing/2014/main" val="20002"/>
                    </a:ext>
                  </a:extLst>
                </a:gridCol>
                <a:gridCol w="1332148">
                  <a:extLst>
                    <a:ext uri="{9D8B030D-6E8A-4147-A177-3AD203B41FA5}">
                      <a16:colId xmlns:a16="http://schemas.microsoft.com/office/drawing/2014/main" val="20003"/>
                    </a:ext>
                  </a:extLst>
                </a:gridCol>
              </a:tblGrid>
              <a:tr h="394230">
                <a:tc>
                  <a:txBody>
                    <a:bodyPr/>
                    <a:lstStyle/>
                    <a:p>
                      <a:pPr algn="ctr" latinLnBrk="1"/>
                      <a:r>
                        <a:rPr lang="en-US" altLang="ko-KR" sz="1000" dirty="0"/>
                        <a:t>Wavelength</a:t>
                      </a:r>
                      <a:endParaRPr lang="ko-KR" altLang="en-US" sz="1000" dirty="0"/>
                    </a:p>
                  </a:txBody>
                  <a:tcPr anchor="ctr"/>
                </a:tc>
                <a:tc>
                  <a:txBody>
                    <a:bodyPr/>
                    <a:lstStyle/>
                    <a:p>
                      <a:pPr algn="ctr" latinLnBrk="1"/>
                      <a:r>
                        <a:rPr lang="en-US" altLang="ko-KR" sz="1000" dirty="0"/>
                        <a:t>Melanin</a:t>
                      </a:r>
                      <a:r>
                        <a:rPr lang="en-US" altLang="ko-KR" sz="1000" baseline="0" dirty="0"/>
                        <a:t> </a:t>
                      </a:r>
                      <a:endParaRPr lang="ko-KR" altLang="en-US" sz="1000" dirty="0"/>
                    </a:p>
                  </a:txBody>
                  <a:tcPr anchor="ctr"/>
                </a:tc>
                <a:tc>
                  <a:txBody>
                    <a:bodyPr/>
                    <a:lstStyle/>
                    <a:p>
                      <a:pPr algn="ctr" latinLnBrk="1"/>
                      <a:r>
                        <a:rPr lang="en-US" altLang="ko-KR" sz="1000" dirty="0" err="1"/>
                        <a:t>Oxyhemoglobin</a:t>
                      </a:r>
                      <a:endParaRPr lang="ko-KR" altLang="en-US" sz="1000" dirty="0"/>
                    </a:p>
                  </a:txBody>
                  <a:tcPr anchor="ctr"/>
                </a:tc>
                <a:tc>
                  <a:txBody>
                    <a:bodyPr/>
                    <a:lstStyle/>
                    <a:p>
                      <a:pPr algn="ctr" latinLnBrk="1"/>
                      <a:r>
                        <a:rPr lang="en-US" altLang="ko-KR" sz="1000" dirty="0" err="1"/>
                        <a:t>Deoxyhemoglobin</a:t>
                      </a:r>
                      <a:endParaRPr lang="ko-KR" altLang="en-US" sz="1000" dirty="0"/>
                    </a:p>
                  </a:txBody>
                  <a:tcPr anchor="ctr"/>
                </a:tc>
                <a:extLst>
                  <a:ext uri="{0D108BD9-81ED-4DB2-BD59-A6C34878D82A}">
                    <a16:rowId xmlns:a16="http://schemas.microsoft.com/office/drawing/2014/main" val="10000"/>
                  </a:ext>
                </a:extLst>
              </a:tr>
              <a:tr h="303626">
                <a:tc>
                  <a:txBody>
                    <a:bodyPr/>
                    <a:lstStyle/>
                    <a:p>
                      <a:pPr algn="ctr" latinLnBrk="1"/>
                      <a:r>
                        <a:rPr lang="en-US" altLang="ko-KR" sz="1000" b="1" dirty="0"/>
                        <a:t>1064nm</a:t>
                      </a:r>
                      <a:endParaRPr lang="ko-KR" altLang="en-US" sz="1000" b="1" dirty="0"/>
                    </a:p>
                  </a:txBody>
                  <a:tcPr anchor="ctr"/>
                </a:tc>
                <a:tc>
                  <a:txBody>
                    <a:bodyPr/>
                    <a:lstStyle/>
                    <a:p>
                      <a:pPr algn="ctr" latinLnBrk="1"/>
                      <a:r>
                        <a:rPr lang="en-US" altLang="ko-KR" sz="1000" dirty="0"/>
                        <a:t>4</a:t>
                      </a:r>
                      <a:endParaRPr lang="ko-KR" altLang="en-US" sz="1000" dirty="0"/>
                    </a:p>
                  </a:txBody>
                  <a:tcPr anchor="ctr"/>
                </a:tc>
                <a:tc>
                  <a:txBody>
                    <a:bodyPr/>
                    <a:lstStyle/>
                    <a:p>
                      <a:pPr algn="ctr" latinLnBrk="1"/>
                      <a:r>
                        <a:rPr lang="en-US" altLang="ko-KR" sz="1000" dirty="0"/>
                        <a:t>3</a:t>
                      </a:r>
                      <a:endParaRPr lang="ko-KR" altLang="en-US" sz="1000" dirty="0"/>
                    </a:p>
                  </a:txBody>
                  <a:tcPr anchor="ctr"/>
                </a:tc>
                <a:tc>
                  <a:txBody>
                    <a:bodyPr/>
                    <a:lstStyle/>
                    <a:p>
                      <a:pPr algn="ctr" latinLnBrk="1"/>
                      <a:r>
                        <a:rPr lang="en-US" altLang="ko-KR" sz="1000" dirty="0"/>
                        <a:t>4</a:t>
                      </a:r>
                      <a:endParaRPr lang="ko-KR" altLang="en-US" sz="1000" dirty="0"/>
                    </a:p>
                  </a:txBody>
                  <a:tcPr anchor="ctr"/>
                </a:tc>
                <a:extLst>
                  <a:ext uri="{0D108BD9-81ED-4DB2-BD59-A6C34878D82A}">
                    <a16:rowId xmlns:a16="http://schemas.microsoft.com/office/drawing/2014/main" val="10001"/>
                  </a:ext>
                </a:extLst>
              </a:tr>
              <a:tr h="298040">
                <a:tc>
                  <a:txBody>
                    <a:bodyPr/>
                    <a:lstStyle/>
                    <a:p>
                      <a:pPr algn="ctr" latinLnBrk="1"/>
                      <a:r>
                        <a:rPr lang="en-US" altLang="ko-KR" sz="1000" b="1" dirty="0"/>
                        <a:t>694nm</a:t>
                      </a:r>
                      <a:endParaRPr lang="ko-KR" altLang="en-US" sz="1000" b="1" dirty="0"/>
                    </a:p>
                  </a:txBody>
                  <a:tcPr anchor="ctr"/>
                </a:tc>
                <a:tc>
                  <a:txBody>
                    <a:bodyPr/>
                    <a:lstStyle/>
                    <a:p>
                      <a:pPr algn="ctr" latinLnBrk="1"/>
                      <a:r>
                        <a:rPr lang="en-US" altLang="ko-KR" sz="1000" dirty="0"/>
                        <a:t>3</a:t>
                      </a:r>
                      <a:endParaRPr lang="ko-KR" altLang="en-US" sz="1000" dirty="0"/>
                    </a:p>
                  </a:txBody>
                  <a:tcPr anchor="ctr"/>
                </a:tc>
                <a:tc>
                  <a:txBody>
                    <a:bodyPr/>
                    <a:lstStyle/>
                    <a:p>
                      <a:pPr algn="ctr" latinLnBrk="1"/>
                      <a:r>
                        <a:rPr lang="en-US" altLang="ko-KR" sz="1000" dirty="0"/>
                        <a:t>4</a:t>
                      </a:r>
                      <a:endParaRPr lang="ko-KR" altLang="en-US" sz="1000" dirty="0"/>
                    </a:p>
                  </a:txBody>
                  <a:tcPr anchor="ctr"/>
                </a:tc>
                <a:tc>
                  <a:txBody>
                    <a:bodyPr/>
                    <a:lstStyle/>
                    <a:p>
                      <a:pPr algn="ctr" latinLnBrk="1"/>
                      <a:r>
                        <a:rPr lang="en-US" altLang="ko-KR" sz="1000" dirty="0"/>
                        <a:t>3</a:t>
                      </a:r>
                      <a:endParaRPr lang="ko-KR" altLang="en-US" sz="1000" dirty="0"/>
                    </a:p>
                  </a:txBody>
                  <a:tcPr anchor="ctr"/>
                </a:tc>
                <a:extLst>
                  <a:ext uri="{0D108BD9-81ED-4DB2-BD59-A6C34878D82A}">
                    <a16:rowId xmlns:a16="http://schemas.microsoft.com/office/drawing/2014/main" val="10002"/>
                  </a:ext>
                </a:extLst>
              </a:tr>
              <a:tr h="318056">
                <a:tc>
                  <a:txBody>
                    <a:bodyPr/>
                    <a:lstStyle/>
                    <a:p>
                      <a:pPr algn="ctr" latinLnBrk="1"/>
                      <a:r>
                        <a:rPr lang="en-US" altLang="ko-KR" sz="1000" b="1" dirty="0"/>
                        <a:t>585nm</a:t>
                      </a:r>
                      <a:endParaRPr lang="ko-KR" altLang="en-US" sz="1000" b="1" dirty="0"/>
                    </a:p>
                  </a:txBody>
                  <a:tcPr anchor="ctr"/>
                </a:tc>
                <a:tc>
                  <a:txBody>
                    <a:bodyPr/>
                    <a:lstStyle/>
                    <a:p>
                      <a:pPr algn="ctr" latinLnBrk="1"/>
                      <a:r>
                        <a:rPr lang="en-US" altLang="ko-KR" sz="1000" dirty="0"/>
                        <a:t>2</a:t>
                      </a:r>
                      <a:endParaRPr lang="ko-KR" altLang="en-US" sz="1000" dirty="0"/>
                    </a:p>
                  </a:txBody>
                  <a:tcPr anchor="ctr"/>
                </a:tc>
                <a:tc>
                  <a:txBody>
                    <a:bodyPr/>
                    <a:lstStyle/>
                    <a:p>
                      <a:pPr algn="ctr" latinLnBrk="1"/>
                      <a:r>
                        <a:rPr lang="en-US" altLang="ko-KR" sz="1000" dirty="0"/>
                        <a:t>1</a:t>
                      </a:r>
                      <a:endParaRPr lang="ko-KR" altLang="en-US" sz="1000" dirty="0"/>
                    </a:p>
                  </a:txBody>
                  <a:tcPr anchor="ctr"/>
                </a:tc>
                <a:tc>
                  <a:txBody>
                    <a:bodyPr/>
                    <a:lstStyle/>
                    <a:p>
                      <a:pPr algn="ctr" latinLnBrk="1"/>
                      <a:r>
                        <a:rPr lang="en-US" altLang="ko-KR" sz="1000" dirty="0"/>
                        <a:t>2</a:t>
                      </a:r>
                      <a:endParaRPr lang="ko-KR" altLang="en-US" sz="1000" dirty="0"/>
                    </a:p>
                  </a:txBody>
                  <a:tcPr anchor="ctr"/>
                </a:tc>
                <a:extLst>
                  <a:ext uri="{0D108BD9-81ED-4DB2-BD59-A6C34878D82A}">
                    <a16:rowId xmlns:a16="http://schemas.microsoft.com/office/drawing/2014/main" val="10003"/>
                  </a:ext>
                </a:extLst>
              </a:tr>
              <a:tr h="298040">
                <a:tc>
                  <a:txBody>
                    <a:bodyPr/>
                    <a:lstStyle/>
                    <a:p>
                      <a:pPr algn="ctr" latinLnBrk="1"/>
                      <a:r>
                        <a:rPr lang="en-US" altLang="ko-KR" sz="1000" b="1" dirty="0"/>
                        <a:t>532nm</a:t>
                      </a:r>
                      <a:endParaRPr lang="ko-KR" altLang="en-US" sz="1000" b="1" dirty="0"/>
                    </a:p>
                  </a:txBody>
                  <a:tcPr anchor="ctr"/>
                </a:tc>
                <a:tc>
                  <a:txBody>
                    <a:bodyPr/>
                    <a:lstStyle/>
                    <a:p>
                      <a:pPr algn="ctr" latinLnBrk="1"/>
                      <a:r>
                        <a:rPr lang="en-US" altLang="ko-KR" sz="1000" dirty="0"/>
                        <a:t>1</a:t>
                      </a:r>
                      <a:endParaRPr lang="ko-KR" altLang="en-US" sz="1000" dirty="0"/>
                    </a:p>
                  </a:txBody>
                  <a:tcPr anchor="ctr"/>
                </a:tc>
                <a:tc>
                  <a:txBody>
                    <a:bodyPr/>
                    <a:lstStyle/>
                    <a:p>
                      <a:pPr algn="ctr" latinLnBrk="1"/>
                      <a:r>
                        <a:rPr lang="en-US" altLang="ko-KR" sz="1000" dirty="0"/>
                        <a:t>2</a:t>
                      </a:r>
                      <a:endParaRPr lang="ko-KR" altLang="en-US" sz="1000" dirty="0"/>
                    </a:p>
                  </a:txBody>
                  <a:tcPr anchor="ctr"/>
                </a:tc>
                <a:tc>
                  <a:txBody>
                    <a:bodyPr/>
                    <a:lstStyle/>
                    <a:p>
                      <a:pPr algn="ctr" latinLnBrk="1"/>
                      <a:r>
                        <a:rPr lang="en-US" altLang="ko-KR" sz="1000" dirty="0"/>
                        <a:t>1</a:t>
                      </a:r>
                      <a:endParaRPr lang="ko-KR" altLang="en-US" sz="1000" dirty="0"/>
                    </a:p>
                  </a:txBody>
                  <a:tcPr anchor="ctr"/>
                </a:tc>
                <a:extLst>
                  <a:ext uri="{0D108BD9-81ED-4DB2-BD59-A6C34878D82A}">
                    <a16:rowId xmlns:a16="http://schemas.microsoft.com/office/drawing/2014/main" val="10004"/>
                  </a:ext>
                </a:extLst>
              </a:tr>
            </a:tbl>
          </a:graphicData>
        </a:graphic>
      </p:graphicFrame>
      <p:sp>
        <p:nvSpPr>
          <p:cNvPr id="3" name="TextBox 2"/>
          <p:cNvSpPr txBox="1"/>
          <p:nvPr/>
        </p:nvSpPr>
        <p:spPr>
          <a:xfrm>
            <a:off x="1775521" y="4410124"/>
            <a:ext cx="4647875" cy="369332"/>
          </a:xfrm>
          <a:prstGeom prst="rect">
            <a:avLst/>
          </a:prstGeom>
          <a:noFill/>
        </p:spPr>
        <p:txBody>
          <a:bodyPr wrap="none" rtlCol="0">
            <a:spAutoFit/>
          </a:bodyPr>
          <a:lstStyle/>
          <a:p>
            <a:r>
              <a:rPr lang="en-US" altLang="ko-KR" b="1" dirty="0"/>
              <a:t>Rank of Absorption Rate by Wavelength</a:t>
            </a:r>
            <a:endParaRPr lang="ko-KR" altLang="en-US" b="1" dirty="0"/>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260648"/>
            <a:ext cx="7776864" cy="378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그룹 28"/>
          <p:cNvGrpSpPr/>
          <p:nvPr/>
        </p:nvGrpSpPr>
        <p:grpSpPr>
          <a:xfrm>
            <a:off x="6915526" y="4534976"/>
            <a:ext cx="3873176" cy="1518192"/>
            <a:chOff x="5953300" y="4913658"/>
            <a:chExt cx="3873176" cy="1518192"/>
          </a:xfrm>
        </p:grpSpPr>
        <p:sp>
          <p:nvSpPr>
            <p:cNvPr id="24" name="TextBox 23"/>
            <p:cNvSpPr txBox="1"/>
            <p:nvPr/>
          </p:nvSpPr>
          <p:spPr>
            <a:xfrm>
              <a:off x="6877887" y="4913658"/>
              <a:ext cx="1900649" cy="369332"/>
            </a:xfrm>
            <a:prstGeom prst="rect">
              <a:avLst/>
            </a:prstGeom>
            <a:noFill/>
          </p:spPr>
          <p:txBody>
            <a:bodyPr wrap="none" rtlCol="0">
              <a:spAutoFit/>
            </a:bodyPr>
            <a:lstStyle/>
            <a:p>
              <a:r>
                <a:rPr lang="en-US" altLang="ko-KR" b="1" dirty="0"/>
                <a:t>Tattoo Removal</a:t>
              </a:r>
              <a:endParaRPr lang="ko-KR" altLang="en-US" b="1" dirty="0"/>
            </a:p>
          </p:txBody>
        </p:sp>
        <p:grpSp>
          <p:nvGrpSpPr>
            <p:cNvPr id="27" name="그룹 26"/>
            <p:cNvGrpSpPr/>
            <p:nvPr/>
          </p:nvGrpSpPr>
          <p:grpSpPr>
            <a:xfrm>
              <a:off x="6195625" y="5445224"/>
              <a:ext cx="3491107" cy="521636"/>
              <a:chOff x="-2679848" y="4410119"/>
              <a:chExt cx="8373336" cy="1251131"/>
            </a:xfrm>
          </p:grpSpPr>
          <p:grpSp>
            <p:nvGrpSpPr>
              <p:cNvPr id="26" name="그룹 25"/>
              <p:cNvGrpSpPr/>
              <p:nvPr/>
            </p:nvGrpSpPr>
            <p:grpSpPr>
              <a:xfrm>
                <a:off x="-2679848" y="4410123"/>
                <a:ext cx="1728979" cy="1251126"/>
                <a:chOff x="-2679848" y="4410123"/>
                <a:chExt cx="1728979" cy="1251126"/>
              </a:xfrm>
            </p:grpSpPr>
            <p:sp>
              <p:nvSpPr>
                <p:cNvPr id="25" name="직사각형 24"/>
                <p:cNvSpPr/>
                <p:nvPr/>
              </p:nvSpPr>
              <p:spPr>
                <a:xfrm>
                  <a:off x="-2679848" y="4410124"/>
                  <a:ext cx="576064" cy="1251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직사각형 99"/>
                <p:cNvSpPr/>
                <p:nvPr/>
              </p:nvSpPr>
              <p:spPr>
                <a:xfrm>
                  <a:off x="-2102997" y="4410123"/>
                  <a:ext cx="576064" cy="1251125"/>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직사각형 100"/>
                <p:cNvSpPr/>
                <p:nvPr/>
              </p:nvSpPr>
              <p:spPr>
                <a:xfrm>
                  <a:off x="-1526933" y="4410124"/>
                  <a:ext cx="576064" cy="1251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02" name="직사각형 101"/>
              <p:cNvSpPr/>
              <p:nvPr/>
            </p:nvSpPr>
            <p:spPr>
              <a:xfrm>
                <a:off x="-258671" y="4410121"/>
                <a:ext cx="1728980" cy="12511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직사각형 102"/>
              <p:cNvSpPr/>
              <p:nvPr/>
            </p:nvSpPr>
            <p:spPr>
              <a:xfrm>
                <a:off x="1982364" y="4410119"/>
                <a:ext cx="1728980" cy="125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5" name="그룹 104"/>
              <p:cNvGrpSpPr/>
              <p:nvPr/>
            </p:nvGrpSpPr>
            <p:grpSpPr>
              <a:xfrm>
                <a:off x="3964513" y="4410124"/>
                <a:ext cx="1728975" cy="1251126"/>
                <a:chOff x="3964516" y="206671"/>
                <a:chExt cx="1728975" cy="1251126"/>
              </a:xfrm>
            </p:grpSpPr>
            <p:sp>
              <p:nvSpPr>
                <p:cNvPr id="106" name="직사각형 105"/>
                <p:cNvSpPr/>
                <p:nvPr/>
              </p:nvSpPr>
              <p:spPr>
                <a:xfrm>
                  <a:off x="3964516" y="206673"/>
                  <a:ext cx="576064" cy="12511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직사각형 106"/>
                <p:cNvSpPr/>
                <p:nvPr/>
              </p:nvSpPr>
              <p:spPr>
                <a:xfrm>
                  <a:off x="4541366" y="206671"/>
                  <a:ext cx="576064" cy="12511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직사각형 107"/>
                <p:cNvSpPr/>
                <p:nvPr/>
              </p:nvSpPr>
              <p:spPr>
                <a:xfrm>
                  <a:off x="5117428" y="206671"/>
                  <a:ext cx="576063" cy="12511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8" name="TextBox 27"/>
            <p:cNvSpPr txBox="1"/>
            <p:nvPr/>
          </p:nvSpPr>
          <p:spPr>
            <a:xfrm>
              <a:off x="5953300" y="6093296"/>
              <a:ext cx="3873176" cy="338554"/>
            </a:xfrm>
            <a:prstGeom prst="rect">
              <a:avLst/>
            </a:prstGeom>
            <a:noFill/>
          </p:spPr>
          <p:txBody>
            <a:bodyPr wrap="none" rtlCol="0">
              <a:spAutoFit/>
            </a:bodyPr>
            <a:lstStyle/>
            <a:p>
              <a:r>
                <a:rPr lang="en-US" altLang="ko-KR" sz="1600" dirty="0"/>
                <a:t>  1064nm     694nm    585nm   532nm</a:t>
              </a:r>
              <a:endParaRPr lang="ko-KR" altLang="en-US" sz="1600" dirty="0"/>
            </a:p>
          </p:txBody>
        </p:sp>
      </p:grpSp>
      <p:sp>
        <p:nvSpPr>
          <p:cNvPr id="2" name="직사각형 1"/>
          <p:cNvSpPr/>
          <p:nvPr/>
        </p:nvSpPr>
        <p:spPr>
          <a:xfrm>
            <a:off x="6985607" y="6120207"/>
            <a:ext cx="4953000" cy="523220"/>
          </a:xfrm>
          <a:prstGeom prst="rect">
            <a:avLst/>
          </a:prstGeom>
        </p:spPr>
        <p:txBody>
          <a:bodyPr>
            <a:spAutoFit/>
          </a:bodyPr>
          <a:lstStyle/>
          <a:p>
            <a:r>
              <a:rPr lang="en-US" altLang="ko-KR" sz="1400" dirty="0"/>
              <a:t>Ruby Toning(694nm): </a:t>
            </a:r>
            <a:r>
              <a:rPr lang="en-US" altLang="ko-KR" sz="1400" dirty="0" err="1"/>
              <a:t>Lentigines</a:t>
            </a:r>
            <a:r>
              <a:rPr lang="en-US" altLang="ko-KR" sz="1400" dirty="0"/>
              <a:t>, Freckles</a:t>
            </a:r>
          </a:p>
          <a:p>
            <a:r>
              <a:rPr lang="en-US" altLang="ko-KR" sz="1400" dirty="0"/>
              <a:t>Gold Toning(585nm) : Acne vulgaris </a:t>
            </a:r>
            <a:endParaRPr lang="ko-KR" altLang="en-US" sz="1400" dirty="0"/>
          </a:p>
        </p:txBody>
      </p:sp>
      <p:sp>
        <p:nvSpPr>
          <p:cNvPr id="4" name="TextBox 3"/>
          <p:cNvSpPr txBox="1"/>
          <p:nvPr/>
        </p:nvSpPr>
        <p:spPr>
          <a:xfrm>
            <a:off x="9236017" y="1735151"/>
            <a:ext cx="1384153" cy="369332"/>
          </a:xfrm>
          <a:prstGeom prst="rect">
            <a:avLst/>
          </a:prstGeom>
          <a:solidFill>
            <a:schemeClr val="bg1"/>
          </a:solidFill>
        </p:spPr>
        <p:txBody>
          <a:bodyPr wrap="square" rtlCol="0">
            <a:spAutoFit/>
          </a:bodyPr>
          <a:lstStyle/>
          <a:p>
            <a:r>
              <a:rPr lang="en-US" altLang="ko-KR" dirty="0">
                <a:latin typeface="Calibri" panose="020F0502020204030204" pitchFamily="34" charset="0"/>
                <a:cs typeface="Calibri" panose="020F0502020204030204" pitchFamily="34" charset="0"/>
              </a:rPr>
              <a:t>epidermis</a:t>
            </a:r>
            <a:endParaRPr lang="ko-KR" altLang="en-US" dirty="0">
              <a:latin typeface="Calibri" panose="020F0502020204030204" pitchFamily="34" charset="0"/>
              <a:cs typeface="Calibri" panose="020F0502020204030204" pitchFamily="34" charset="0"/>
            </a:endParaRPr>
          </a:p>
        </p:txBody>
      </p:sp>
      <p:sp>
        <p:nvSpPr>
          <p:cNvPr id="5" name="TextBox 4"/>
          <p:cNvSpPr txBox="1"/>
          <p:nvPr/>
        </p:nvSpPr>
        <p:spPr>
          <a:xfrm>
            <a:off x="9307058" y="2616674"/>
            <a:ext cx="1419401" cy="369332"/>
          </a:xfrm>
          <a:prstGeom prst="rect">
            <a:avLst/>
          </a:prstGeom>
          <a:solidFill>
            <a:schemeClr val="bg1"/>
          </a:solidFill>
        </p:spPr>
        <p:txBody>
          <a:bodyPr wrap="square" rtlCol="0">
            <a:spAutoFit/>
          </a:bodyPr>
          <a:lstStyle/>
          <a:p>
            <a:r>
              <a:rPr lang="en-US" altLang="ko-KR" dirty="0">
                <a:latin typeface="Calibri" panose="020F0502020204030204" pitchFamily="34" charset="0"/>
                <a:cs typeface="Calibri" panose="020F0502020204030204" pitchFamily="34" charset="0"/>
              </a:rPr>
              <a:t>blood vessel</a:t>
            </a:r>
            <a:endParaRPr lang="ko-KR" altLang="en-US" dirty="0">
              <a:latin typeface="Calibri" panose="020F0502020204030204" pitchFamily="34" charset="0"/>
              <a:cs typeface="Calibri" panose="020F0502020204030204" pitchFamily="34" charset="0"/>
            </a:endParaRPr>
          </a:p>
        </p:txBody>
      </p:sp>
      <p:sp>
        <p:nvSpPr>
          <p:cNvPr id="22" name="TextBox 21"/>
          <p:cNvSpPr txBox="1"/>
          <p:nvPr/>
        </p:nvSpPr>
        <p:spPr>
          <a:xfrm>
            <a:off x="9274731" y="3170672"/>
            <a:ext cx="1211095" cy="369332"/>
          </a:xfrm>
          <a:prstGeom prst="rect">
            <a:avLst/>
          </a:prstGeom>
          <a:solidFill>
            <a:schemeClr val="bg1"/>
          </a:solidFill>
        </p:spPr>
        <p:txBody>
          <a:bodyPr wrap="square" rtlCol="0">
            <a:spAutoFit/>
          </a:bodyPr>
          <a:lstStyle/>
          <a:p>
            <a:r>
              <a:rPr lang="en-US" altLang="ko-KR" dirty="0">
                <a:latin typeface="Calibri" panose="020F0502020204030204" pitchFamily="34" charset="0"/>
                <a:cs typeface="Calibri" panose="020F0502020204030204" pitchFamily="34" charset="0"/>
              </a:rPr>
              <a:t>fat layer</a:t>
            </a:r>
            <a:endParaRPr lang="ko-KR" altLang="en-US" dirty="0">
              <a:latin typeface="Calibri" panose="020F0502020204030204" pitchFamily="34" charset="0"/>
              <a:cs typeface="Calibri" panose="020F0502020204030204" pitchFamily="34" charset="0"/>
            </a:endParaRPr>
          </a:p>
        </p:txBody>
      </p:sp>
      <p:sp>
        <p:nvSpPr>
          <p:cNvPr id="30" name="TextBox 29"/>
          <p:cNvSpPr txBox="1"/>
          <p:nvPr/>
        </p:nvSpPr>
        <p:spPr>
          <a:xfrm>
            <a:off x="9322546" y="3506922"/>
            <a:ext cx="845728" cy="646331"/>
          </a:xfrm>
          <a:prstGeom prst="rect">
            <a:avLst/>
          </a:prstGeom>
          <a:solidFill>
            <a:schemeClr val="bg1"/>
          </a:solidFill>
        </p:spPr>
        <p:txBody>
          <a:bodyPr wrap="square" rtlCol="0">
            <a:spAutoFit/>
          </a:bodyPr>
          <a:lstStyle/>
          <a:p>
            <a:pPr algn="ctr"/>
            <a:r>
              <a:rPr lang="en-US" altLang="ko-KR" dirty="0">
                <a:latin typeface="Calibri" panose="020F0502020204030204" pitchFamily="34" charset="0"/>
                <a:cs typeface="Calibri" panose="020F0502020204030204" pitchFamily="34" charset="0"/>
              </a:rPr>
              <a:t>muscle layer</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233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253" y="82951"/>
            <a:ext cx="1051832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Tattoo removal with </a:t>
            </a:r>
            <a:r>
              <a:rPr lang="en-US" altLang="ko-KR" b="1" dirty="0" err="1">
                <a:latin typeface="Calibri" panose="020F0502020204030204" pitchFamily="34" charset="0"/>
                <a:cs typeface="Calibri" panose="020F0502020204030204" pitchFamily="34" charset="0"/>
              </a:rPr>
              <a:t>Finebeam</a:t>
            </a:r>
            <a:r>
              <a:rPr lang="en-US" altLang="ko-KR" b="1" dirty="0">
                <a:latin typeface="Calibri" panose="020F0502020204030204" pitchFamily="34" charset="0"/>
                <a:cs typeface="Calibri" panose="020F0502020204030204" pitchFamily="34" charset="0"/>
              </a:rPr>
              <a:t> </a:t>
            </a:r>
            <a:endParaRPr lang="ko-KR" altLang="en-US" b="1" dirty="0">
              <a:latin typeface="Calibri" panose="020F0502020204030204" pitchFamily="34" charset="0"/>
              <a:cs typeface="Calibri" panose="020F0502020204030204" pitchFamily="34" charset="0"/>
            </a:endParaRPr>
          </a:p>
        </p:txBody>
      </p:sp>
      <p:sp>
        <p:nvSpPr>
          <p:cNvPr id="3" name="TextBox 2"/>
          <p:cNvSpPr txBox="1"/>
          <p:nvPr/>
        </p:nvSpPr>
        <p:spPr>
          <a:xfrm>
            <a:off x="193772" y="365004"/>
            <a:ext cx="12497957" cy="2308324"/>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Tattoo in epidermis – first with single pulse </a:t>
            </a:r>
          </a:p>
          <a:p>
            <a:r>
              <a:rPr lang="en-US" altLang="ko-KR" dirty="0">
                <a:latin typeface="Calibri" panose="020F0502020204030204" pitchFamily="34" charset="0"/>
                <a:cs typeface="Calibri" panose="020F0502020204030204" pitchFamily="34" charset="0"/>
              </a:rPr>
              <a:t>With the feeling of skin off the ink on the skin </a:t>
            </a:r>
          </a:p>
          <a:p>
            <a:r>
              <a:rPr lang="en-US" altLang="ko-KR" dirty="0">
                <a:latin typeface="Calibri" panose="020F0502020204030204" pitchFamily="34" charset="0"/>
                <a:cs typeface="Calibri" panose="020F0502020204030204" pitchFamily="34" charset="0"/>
              </a:rPr>
              <a:t>Tattoo is dark so energy act so well so it should be treated with low </a:t>
            </a:r>
            <a:r>
              <a:rPr lang="en-US" altLang="ko-KR" dirty="0" err="1">
                <a:latin typeface="Calibri" panose="020F0502020204030204" pitchFamily="34" charset="0"/>
                <a:cs typeface="Calibri" panose="020F0502020204030204" pitchFamily="34" charset="0"/>
              </a:rPr>
              <a:t>fluence</a:t>
            </a:r>
            <a:r>
              <a:rPr lang="en-US" altLang="ko-KR" dirty="0">
                <a:latin typeface="Calibri" panose="020F0502020204030204" pitchFamily="34" charset="0"/>
                <a:cs typeface="Calibri" panose="020F0502020204030204" pitchFamily="34" charset="0"/>
              </a:rPr>
              <a:t>.</a:t>
            </a:r>
          </a:p>
          <a:p>
            <a:r>
              <a:rPr lang="en-US" altLang="ko-KR" dirty="0">
                <a:latin typeface="Calibri" panose="020F0502020204030204" pitchFamily="34" charset="0"/>
                <a:cs typeface="Calibri" panose="020F0502020204030204" pitchFamily="34" charset="0"/>
              </a:rPr>
              <a:t>Start – 1 pass, single pulse: end point is whitening -&gt; </a:t>
            </a:r>
            <a:r>
              <a:rPr lang="en-US" altLang="ko-KR" dirty="0" err="1">
                <a:latin typeface="Calibri" panose="020F0502020204030204" pitchFamily="34" charset="0"/>
                <a:cs typeface="Calibri" panose="020F0502020204030204" pitchFamily="34" charset="0"/>
              </a:rPr>
              <a:t>petechia</a:t>
            </a:r>
            <a:r>
              <a:rPr lang="en-US" altLang="ko-KR" dirty="0">
                <a:latin typeface="Calibri" panose="020F0502020204030204" pitchFamily="34" charset="0"/>
                <a:cs typeface="Calibri" panose="020F0502020204030204" pitchFamily="34" charset="0"/>
              </a:rPr>
              <a:t> </a:t>
            </a:r>
          </a:p>
          <a:p>
            <a:r>
              <a:rPr lang="en-US" altLang="ko-KR" dirty="0">
                <a:latin typeface="Calibri" panose="020F0502020204030204" pitchFamily="34" charset="0"/>
                <a:cs typeface="Calibri" panose="020F0502020204030204" pitchFamily="34" charset="0"/>
              </a:rPr>
              <a:t>End point isn’t bleeding</a:t>
            </a:r>
          </a:p>
          <a:p>
            <a:r>
              <a:rPr lang="en-US" altLang="ko-KR" dirty="0">
                <a:latin typeface="Calibri" panose="020F0502020204030204" pitchFamily="34" charset="0"/>
                <a:cs typeface="Calibri" panose="020F0502020204030204" pitchFamily="34" charset="0"/>
              </a:rPr>
              <a:t>Around 2 or 3 sessions later, skin doesn’t show the whitening reaction at all, it should be changed to PDP mode. </a:t>
            </a:r>
          </a:p>
          <a:p>
            <a:r>
              <a:rPr lang="en-US" altLang="ko-KR" dirty="0">
                <a:latin typeface="Calibri" panose="020F0502020204030204" pitchFamily="34" charset="0"/>
                <a:cs typeface="Calibri" panose="020F0502020204030204" pitchFamily="34" charset="0"/>
              </a:rPr>
              <a:t> When the interval time is longer like 3 months, the dermis area is much more healthier and firmed so tattoo is </a:t>
            </a:r>
          </a:p>
          <a:p>
            <a:r>
              <a:rPr lang="en-US" altLang="ko-KR" dirty="0">
                <a:latin typeface="Calibri" panose="020F0502020204030204" pitchFamily="34" charset="0"/>
                <a:cs typeface="Calibri" panose="020F0502020204030204" pitchFamily="34" charset="0"/>
              </a:rPr>
              <a:t>more easily took off. </a:t>
            </a:r>
          </a:p>
        </p:txBody>
      </p:sp>
      <p:graphicFrame>
        <p:nvGraphicFramePr>
          <p:cNvPr id="8" name="표 7"/>
          <p:cNvGraphicFramePr>
            <a:graphicFrameLocks noGrp="1"/>
          </p:cNvGraphicFramePr>
          <p:nvPr>
            <p:extLst>
              <p:ext uri="{D42A27DB-BD31-4B8C-83A1-F6EECF244321}">
                <p14:modId xmlns:p14="http://schemas.microsoft.com/office/powerpoint/2010/main" val="2347714307"/>
              </p:ext>
            </p:extLst>
          </p:nvPr>
        </p:nvGraphicFramePr>
        <p:xfrm>
          <a:off x="193772" y="2842235"/>
          <a:ext cx="11278650" cy="2814791"/>
        </p:xfrm>
        <a:graphic>
          <a:graphicData uri="http://schemas.openxmlformats.org/drawingml/2006/table">
            <a:tbl>
              <a:tblPr firstRow="1" bandRow="1">
                <a:tableStyleId>{5C22544A-7EE6-4342-B048-85BDC9FD1C3A}</a:tableStyleId>
              </a:tblPr>
              <a:tblGrid>
                <a:gridCol w="2129227">
                  <a:extLst>
                    <a:ext uri="{9D8B030D-6E8A-4147-A177-3AD203B41FA5}">
                      <a16:colId xmlns:a16="http://schemas.microsoft.com/office/drawing/2014/main" val="873426387"/>
                    </a:ext>
                  </a:extLst>
                </a:gridCol>
                <a:gridCol w="979001">
                  <a:extLst>
                    <a:ext uri="{9D8B030D-6E8A-4147-A177-3AD203B41FA5}">
                      <a16:colId xmlns:a16="http://schemas.microsoft.com/office/drawing/2014/main" val="3708013768"/>
                    </a:ext>
                  </a:extLst>
                </a:gridCol>
                <a:gridCol w="1519616">
                  <a:extLst>
                    <a:ext uri="{9D8B030D-6E8A-4147-A177-3AD203B41FA5}">
                      <a16:colId xmlns:a16="http://schemas.microsoft.com/office/drawing/2014/main" val="3709886342"/>
                    </a:ext>
                  </a:extLst>
                </a:gridCol>
                <a:gridCol w="1728698">
                  <a:extLst>
                    <a:ext uri="{9D8B030D-6E8A-4147-A177-3AD203B41FA5}">
                      <a16:colId xmlns:a16="http://schemas.microsoft.com/office/drawing/2014/main" val="1217420904"/>
                    </a:ext>
                  </a:extLst>
                </a:gridCol>
                <a:gridCol w="1507290">
                  <a:extLst>
                    <a:ext uri="{9D8B030D-6E8A-4147-A177-3AD203B41FA5}">
                      <a16:colId xmlns:a16="http://schemas.microsoft.com/office/drawing/2014/main" val="2013780732"/>
                    </a:ext>
                  </a:extLst>
                </a:gridCol>
                <a:gridCol w="1507290">
                  <a:extLst>
                    <a:ext uri="{9D8B030D-6E8A-4147-A177-3AD203B41FA5}">
                      <a16:colId xmlns:a16="http://schemas.microsoft.com/office/drawing/2014/main" val="3284950915"/>
                    </a:ext>
                  </a:extLst>
                </a:gridCol>
                <a:gridCol w="877123">
                  <a:extLst>
                    <a:ext uri="{9D8B030D-6E8A-4147-A177-3AD203B41FA5}">
                      <a16:colId xmlns:a16="http://schemas.microsoft.com/office/drawing/2014/main" val="4183664891"/>
                    </a:ext>
                  </a:extLst>
                </a:gridCol>
                <a:gridCol w="1030405">
                  <a:extLst>
                    <a:ext uri="{9D8B030D-6E8A-4147-A177-3AD203B41FA5}">
                      <a16:colId xmlns:a16="http://schemas.microsoft.com/office/drawing/2014/main" val="1117799002"/>
                    </a:ext>
                  </a:extLst>
                </a:gridCol>
              </a:tblGrid>
              <a:tr h="960591">
                <a:tc>
                  <a:txBody>
                    <a:bodyPr/>
                    <a:lstStyle/>
                    <a:p>
                      <a:pPr algn="ctr" latinLnBrk="1"/>
                      <a:r>
                        <a:rPr lang="en-US" altLang="ko-KR" dirty="0"/>
                        <a:t>Sessions</a:t>
                      </a:r>
                    </a:p>
                    <a:p>
                      <a:pPr algn="ctr" latinLnBrk="1"/>
                      <a:r>
                        <a:rPr lang="en-US" altLang="ko-KR" dirty="0"/>
                        <a:t>(1064nm)</a:t>
                      </a:r>
                      <a:endParaRPr lang="ko-KR" altLang="en-US" dirty="0"/>
                    </a:p>
                  </a:txBody>
                  <a:tcPr/>
                </a:tc>
                <a:tc>
                  <a:txBody>
                    <a:bodyPr/>
                    <a:lstStyle/>
                    <a:p>
                      <a:pPr algn="ctr" latinLnBrk="1"/>
                      <a:r>
                        <a:rPr lang="en-US" altLang="ko-KR" dirty="0"/>
                        <a:t>Mode</a:t>
                      </a:r>
                      <a:endParaRPr lang="ko-KR" altLang="en-US" dirty="0"/>
                    </a:p>
                  </a:txBody>
                  <a:tcPr/>
                </a:tc>
                <a:tc>
                  <a:txBody>
                    <a:bodyPr/>
                    <a:lstStyle/>
                    <a:p>
                      <a:pPr algn="ctr" latinLnBrk="1"/>
                      <a:r>
                        <a:rPr lang="en-US" altLang="ko-KR" dirty="0"/>
                        <a:t>Spot Size</a:t>
                      </a:r>
                    </a:p>
                    <a:p>
                      <a:pPr algn="ctr" latinLnBrk="1"/>
                      <a:r>
                        <a:rPr lang="en-US" altLang="ko-KR" dirty="0"/>
                        <a:t>(mm)</a:t>
                      </a:r>
                      <a:endParaRPr lang="ko-KR" altLang="en-US" dirty="0"/>
                    </a:p>
                  </a:txBody>
                  <a:tcPr/>
                </a:tc>
                <a:tc>
                  <a:txBody>
                    <a:bodyPr/>
                    <a:lstStyle/>
                    <a:p>
                      <a:pPr algn="ctr" latinLnBrk="1"/>
                      <a:r>
                        <a:rPr lang="en-US" altLang="ko-KR" dirty="0" err="1"/>
                        <a:t>Fluence</a:t>
                      </a:r>
                      <a:endParaRPr lang="en-US" altLang="ko-KR" dirty="0"/>
                    </a:p>
                    <a:p>
                      <a:pPr algn="ctr" latinLnBrk="1"/>
                      <a:r>
                        <a:rPr lang="en-US" altLang="ko-KR" dirty="0"/>
                        <a:t>(J/cm²)</a:t>
                      </a:r>
                      <a:endParaRPr lang="ko-KR" altLang="en-US" dirty="0"/>
                    </a:p>
                  </a:txBody>
                  <a:tcPr/>
                </a:tc>
                <a:tc>
                  <a:txBody>
                    <a:bodyPr/>
                    <a:lstStyle/>
                    <a:p>
                      <a:pPr algn="ctr" latinLnBrk="1"/>
                      <a:r>
                        <a:rPr lang="en-US" altLang="ko-KR" dirty="0"/>
                        <a:t>Energy</a:t>
                      </a:r>
                    </a:p>
                    <a:p>
                      <a:pPr algn="ctr" latinLnBrk="1"/>
                      <a:r>
                        <a:rPr lang="en-US" altLang="ko-KR" dirty="0"/>
                        <a:t>(</a:t>
                      </a:r>
                      <a:r>
                        <a:rPr lang="en-US" altLang="ko-KR" dirty="0" err="1"/>
                        <a:t>mJ</a:t>
                      </a:r>
                      <a:r>
                        <a:rPr lang="en-US" altLang="ko-KR" baseline="0" dirty="0"/>
                        <a:t>)</a:t>
                      </a:r>
                      <a:endParaRPr lang="en-US" altLang="ko-KR" dirty="0"/>
                    </a:p>
                  </a:txBody>
                  <a:tcPr/>
                </a:tc>
                <a:tc>
                  <a:txBody>
                    <a:bodyPr/>
                    <a:lstStyle/>
                    <a:p>
                      <a:pPr algn="ctr" latinLnBrk="1"/>
                      <a:r>
                        <a:rPr lang="en-US" altLang="ko-KR" dirty="0"/>
                        <a:t>Pulse Rate</a:t>
                      </a:r>
                    </a:p>
                    <a:p>
                      <a:pPr algn="ctr" latinLnBrk="1"/>
                      <a:r>
                        <a:rPr lang="en-US" altLang="ko-KR" dirty="0"/>
                        <a:t>(HZ)</a:t>
                      </a:r>
                    </a:p>
                  </a:txBody>
                  <a:tcPr/>
                </a:tc>
                <a:tc>
                  <a:txBody>
                    <a:bodyPr/>
                    <a:lstStyle/>
                    <a:p>
                      <a:pPr algn="ctr" latinLnBrk="1"/>
                      <a:r>
                        <a:rPr lang="en-US" altLang="ko-KR" dirty="0"/>
                        <a:t>Pass</a:t>
                      </a:r>
                      <a:endParaRPr lang="ko-KR" altLang="en-US" dirty="0"/>
                    </a:p>
                  </a:txBody>
                  <a:tcPr/>
                </a:tc>
                <a:tc>
                  <a:txBody>
                    <a:bodyPr/>
                    <a:lstStyle/>
                    <a:p>
                      <a:pPr algn="ctr" latinLnBrk="1"/>
                      <a:r>
                        <a:rPr lang="en-US" altLang="ko-KR" dirty="0"/>
                        <a:t>Interval</a:t>
                      </a:r>
                    </a:p>
                    <a:p>
                      <a:pPr algn="ctr" latinLnBrk="1"/>
                      <a:r>
                        <a:rPr lang="en-US" altLang="ko-KR" dirty="0"/>
                        <a:t>(weeks) </a:t>
                      </a:r>
                      <a:endParaRPr lang="ko-KR" altLang="en-US" dirty="0"/>
                    </a:p>
                  </a:txBody>
                  <a:tcPr/>
                </a:tc>
                <a:extLst>
                  <a:ext uri="{0D108BD9-81ED-4DB2-BD59-A6C34878D82A}">
                    <a16:rowId xmlns:a16="http://schemas.microsoft.com/office/drawing/2014/main" val="3086966092"/>
                  </a:ext>
                </a:extLst>
              </a:tr>
              <a:tr h="370840">
                <a:tc>
                  <a:txBody>
                    <a:bodyPr/>
                    <a:lstStyle/>
                    <a:p>
                      <a:pPr algn="ctr" latinLnBrk="1"/>
                      <a:r>
                        <a:rPr lang="en-US" altLang="ko-KR" dirty="0"/>
                        <a:t>1’st session</a:t>
                      </a:r>
                      <a:endParaRPr lang="ko-KR" altLang="en-US" dirty="0"/>
                    </a:p>
                  </a:txBody>
                  <a:tcPr/>
                </a:tc>
                <a:tc>
                  <a:txBody>
                    <a:bodyPr/>
                    <a:lstStyle/>
                    <a:p>
                      <a:pPr algn="ctr" latinLnBrk="1"/>
                      <a:r>
                        <a:rPr lang="en-US" altLang="ko-KR" dirty="0"/>
                        <a:t>QSW S</a:t>
                      </a:r>
                      <a:endParaRPr lang="ko-KR" altLang="en-US" dirty="0"/>
                    </a:p>
                  </a:txBody>
                  <a:tcPr/>
                </a:tc>
                <a:tc rowSpan="5">
                  <a:txBody>
                    <a:bodyPr/>
                    <a:lstStyle/>
                    <a:p>
                      <a:pPr algn="ctr" latinLnBrk="1"/>
                      <a:r>
                        <a:rPr lang="en-US" altLang="ko-KR" dirty="0"/>
                        <a:t> 3</a:t>
                      </a:r>
                      <a:endParaRPr lang="ko-KR" altLang="en-US" dirty="0"/>
                    </a:p>
                  </a:txBody>
                  <a:tcPr anchor="ctr"/>
                </a:tc>
                <a:tc>
                  <a:txBody>
                    <a:bodyPr/>
                    <a:lstStyle/>
                    <a:p>
                      <a:pPr algn="ctr" latinLnBrk="1"/>
                      <a:r>
                        <a:rPr lang="en-US" altLang="ko-KR" dirty="0"/>
                        <a:t>4.35</a:t>
                      </a:r>
                      <a:endParaRPr lang="ko-KR" altLang="en-US" dirty="0"/>
                    </a:p>
                  </a:txBody>
                  <a:tcPr anchor="ctr"/>
                </a:tc>
                <a:tc>
                  <a:txBody>
                    <a:bodyPr/>
                    <a:lstStyle/>
                    <a:p>
                      <a:pPr algn="ctr" latinLnBrk="1"/>
                      <a:r>
                        <a:rPr lang="en-US" altLang="ko-KR" dirty="0"/>
                        <a:t>285</a:t>
                      </a:r>
                      <a:endParaRPr lang="ko-KR" altLang="en-US" dirty="0"/>
                    </a:p>
                  </a:txBody>
                  <a:tcPr anchor="ctr"/>
                </a:tc>
                <a:tc rowSpan="5">
                  <a:txBody>
                    <a:bodyPr/>
                    <a:lstStyle/>
                    <a:p>
                      <a:pPr algn="ctr" latinLnBrk="1"/>
                      <a:r>
                        <a:rPr lang="en-US" altLang="ko-KR" dirty="0"/>
                        <a:t>1</a:t>
                      </a:r>
                      <a:endParaRPr lang="ko-KR" altLang="en-US" dirty="0"/>
                    </a:p>
                  </a:txBody>
                  <a:tcPr anchor="ctr"/>
                </a:tc>
                <a:tc rowSpan="5">
                  <a:txBody>
                    <a:bodyPr/>
                    <a:lstStyle/>
                    <a:p>
                      <a:pPr algn="ctr" latinLnBrk="1"/>
                      <a:r>
                        <a:rPr lang="en-US" altLang="ko-KR" dirty="0"/>
                        <a:t>1</a:t>
                      </a:r>
                      <a:endParaRPr lang="ko-KR" altLang="en-US" dirty="0"/>
                    </a:p>
                  </a:txBody>
                  <a:tcPr anchor="ctr"/>
                </a:tc>
                <a:tc rowSpan="5">
                  <a:txBody>
                    <a:bodyPr/>
                    <a:lstStyle/>
                    <a:p>
                      <a:pPr algn="ctr" latinLnBrk="1"/>
                      <a:r>
                        <a:rPr lang="en-US" altLang="ko-KR" dirty="0"/>
                        <a:t> 4</a:t>
                      </a:r>
                      <a:r>
                        <a:rPr lang="en-US" altLang="ko-KR" baseline="0" dirty="0"/>
                        <a:t> to 8 </a:t>
                      </a:r>
                      <a:endParaRPr lang="ko-KR" altLang="en-US" dirty="0"/>
                    </a:p>
                  </a:txBody>
                  <a:tcPr anchor="ctr"/>
                </a:tc>
                <a:extLst>
                  <a:ext uri="{0D108BD9-81ED-4DB2-BD59-A6C34878D82A}">
                    <a16:rowId xmlns:a16="http://schemas.microsoft.com/office/drawing/2014/main" val="2575559284"/>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2’nd session</a:t>
                      </a:r>
                      <a:endParaRPr lang="ko-KR" altLang="en-US"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QSW S</a:t>
                      </a:r>
                      <a:endParaRPr lang="ko-KR" altLang="en-US" dirty="0"/>
                    </a:p>
                  </a:txBody>
                  <a:tcPr/>
                </a:tc>
                <a:tc vMerge="1">
                  <a:txBody>
                    <a:bodyPr/>
                    <a:lstStyle/>
                    <a:p>
                      <a:pPr algn="ctr" latinLnBrk="1"/>
                      <a:endParaRPr lang="ko-KR" altLang="en-US" dirty="0"/>
                    </a:p>
                  </a:txBody>
                  <a:tcPr/>
                </a:tc>
                <a:tc>
                  <a:txBody>
                    <a:bodyPr/>
                    <a:lstStyle/>
                    <a:p>
                      <a:pPr algn="ctr" latinLnBrk="1"/>
                      <a:r>
                        <a:rPr lang="en-US" altLang="ko-KR" dirty="0"/>
                        <a:t>4.81</a:t>
                      </a:r>
                      <a:endParaRPr lang="ko-KR" altLang="en-US" dirty="0"/>
                    </a:p>
                  </a:txBody>
                  <a:tcPr anchor="ctr"/>
                </a:tc>
                <a:tc>
                  <a:txBody>
                    <a:bodyPr/>
                    <a:lstStyle/>
                    <a:p>
                      <a:pPr algn="ctr" latinLnBrk="1"/>
                      <a:r>
                        <a:rPr lang="en-US" altLang="ko-KR" dirty="0"/>
                        <a:t>340</a:t>
                      </a:r>
                      <a:endParaRPr lang="ko-KR" altLang="en-US" dirty="0"/>
                    </a:p>
                  </a:txBody>
                  <a:tcPr anchor="ctr"/>
                </a:tc>
                <a:tc vMerge="1">
                  <a:txBody>
                    <a:bodyPr/>
                    <a:lstStyle/>
                    <a:p>
                      <a:pPr algn="ctr" latinLnBrk="1"/>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extLst>
                  <a:ext uri="{0D108BD9-81ED-4DB2-BD59-A6C34878D82A}">
                    <a16:rowId xmlns:a16="http://schemas.microsoft.com/office/drawing/2014/main" val="2356019340"/>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3’rd session</a:t>
                      </a:r>
                      <a:endParaRPr lang="ko-KR" altLang="en-US"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QSW S</a:t>
                      </a:r>
                      <a:endParaRPr lang="ko-KR" altLang="en-US" dirty="0"/>
                    </a:p>
                  </a:txBody>
                  <a:tcPr/>
                </a:tc>
                <a:tc vMerge="1">
                  <a:txBody>
                    <a:bodyPr/>
                    <a:lstStyle/>
                    <a:p>
                      <a:pPr algn="ctr" latinLnBrk="1"/>
                      <a:endParaRPr lang="ko-KR" altLang="en-US" dirty="0"/>
                    </a:p>
                  </a:txBody>
                  <a:tcPr/>
                </a:tc>
                <a:tc>
                  <a:txBody>
                    <a:bodyPr/>
                    <a:lstStyle/>
                    <a:p>
                      <a:pPr algn="ctr" latinLnBrk="1"/>
                      <a:r>
                        <a:rPr lang="en-US" altLang="ko-KR" dirty="0"/>
                        <a:t>5.94</a:t>
                      </a:r>
                      <a:endParaRPr lang="ko-KR" altLang="en-US" dirty="0"/>
                    </a:p>
                  </a:txBody>
                  <a:tcPr anchor="ctr"/>
                </a:tc>
                <a:tc>
                  <a:txBody>
                    <a:bodyPr/>
                    <a:lstStyle/>
                    <a:p>
                      <a:pPr algn="ctr" latinLnBrk="1"/>
                      <a:r>
                        <a:rPr lang="en-US" altLang="ko-KR" dirty="0"/>
                        <a:t>420</a:t>
                      </a:r>
                      <a:endParaRPr lang="ko-KR" altLang="en-US" dirty="0"/>
                    </a:p>
                  </a:txBody>
                  <a:tcPr anchor="ctr"/>
                </a:tc>
                <a:tc vMerge="1">
                  <a:txBody>
                    <a:bodyPr/>
                    <a:lstStyle/>
                    <a:p>
                      <a:pPr algn="ctr" latinLnBrk="1"/>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extLst>
                  <a:ext uri="{0D108BD9-81ED-4DB2-BD59-A6C34878D82A}">
                    <a16:rowId xmlns:a16="http://schemas.microsoft.com/office/drawing/2014/main" val="1388931419"/>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4’th session</a:t>
                      </a:r>
                      <a:endParaRPr lang="ko-KR" altLang="en-US" dirty="0"/>
                    </a:p>
                  </a:txBody>
                  <a:tcPr/>
                </a:tc>
                <a:tc>
                  <a:txBody>
                    <a:bodyPr/>
                    <a:lstStyle/>
                    <a:p>
                      <a:pPr algn="ctr" latinLnBrk="1"/>
                      <a:r>
                        <a:rPr lang="en-US" altLang="ko-KR" dirty="0"/>
                        <a:t>QSW</a:t>
                      </a:r>
                      <a:r>
                        <a:rPr lang="en-US" altLang="ko-KR" baseline="0" dirty="0"/>
                        <a:t> P</a:t>
                      </a:r>
                      <a:endParaRPr lang="ko-KR" altLang="en-US" dirty="0"/>
                    </a:p>
                  </a:txBody>
                  <a:tcPr/>
                </a:tc>
                <a:tc vMerge="1">
                  <a:txBody>
                    <a:bodyPr/>
                    <a:lstStyle/>
                    <a:p>
                      <a:pPr algn="ctr" latinLnBrk="1"/>
                      <a:endParaRPr lang="ko-KR" altLang="en-US" dirty="0"/>
                    </a:p>
                  </a:txBody>
                  <a:tcPr/>
                </a:tc>
                <a:tc>
                  <a:txBody>
                    <a:bodyPr/>
                    <a:lstStyle/>
                    <a:p>
                      <a:pPr algn="ctr" latinLnBrk="1"/>
                      <a:r>
                        <a:rPr lang="en-US" altLang="ko-KR" dirty="0"/>
                        <a:t>7.07</a:t>
                      </a:r>
                      <a:endParaRPr lang="ko-KR" altLang="en-US" dirty="0"/>
                    </a:p>
                  </a:txBody>
                  <a:tcPr anchor="ctr"/>
                </a:tc>
                <a:tc>
                  <a:txBody>
                    <a:bodyPr/>
                    <a:lstStyle/>
                    <a:p>
                      <a:pPr algn="ctr" latinLnBrk="1"/>
                      <a:r>
                        <a:rPr lang="en-US" altLang="ko-KR" dirty="0"/>
                        <a:t>500</a:t>
                      </a:r>
                      <a:endParaRPr lang="ko-KR" altLang="en-US" dirty="0"/>
                    </a:p>
                  </a:txBody>
                  <a:tcPr anchor="ctr"/>
                </a:tc>
                <a:tc vMerge="1">
                  <a:txBody>
                    <a:bodyPr/>
                    <a:lstStyle/>
                    <a:p>
                      <a:pPr algn="ctr" latinLnBrk="1"/>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extLst>
                  <a:ext uri="{0D108BD9-81ED-4DB2-BD59-A6C34878D82A}">
                    <a16:rowId xmlns:a16="http://schemas.microsoft.com/office/drawing/2014/main" val="2547201106"/>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5’th session</a:t>
                      </a:r>
                      <a:endParaRPr lang="ko-KR" altLang="en-US" dirty="0"/>
                    </a:p>
                  </a:txBody>
                  <a:tcPr/>
                </a:tc>
                <a:tc>
                  <a:txBody>
                    <a:bodyPr/>
                    <a:lstStyle/>
                    <a:p>
                      <a:pPr algn="ctr" latinLnBrk="1"/>
                      <a:r>
                        <a:rPr lang="en-US" altLang="ko-KR" dirty="0"/>
                        <a:t>QSW P</a:t>
                      </a:r>
                      <a:endParaRPr lang="ko-KR" altLang="en-US" dirty="0"/>
                    </a:p>
                  </a:txBody>
                  <a:tcPr/>
                </a:tc>
                <a:tc vMerge="1">
                  <a:txBody>
                    <a:bodyPr/>
                    <a:lstStyle/>
                    <a:p>
                      <a:pPr algn="ctr" latinLnBrk="1"/>
                      <a:endParaRPr lang="ko-KR" altLang="en-US" dirty="0"/>
                    </a:p>
                  </a:txBody>
                  <a:tcPr/>
                </a:tc>
                <a:tc>
                  <a:txBody>
                    <a:bodyPr/>
                    <a:lstStyle/>
                    <a:p>
                      <a:pPr algn="ctr" latinLnBrk="1"/>
                      <a:r>
                        <a:rPr lang="en-US" altLang="ko-KR" dirty="0"/>
                        <a:t>8.49</a:t>
                      </a:r>
                      <a:endParaRPr lang="ko-KR" altLang="en-US" dirty="0"/>
                    </a:p>
                  </a:txBody>
                  <a:tcPr/>
                </a:tc>
                <a:tc>
                  <a:txBody>
                    <a:bodyPr/>
                    <a:lstStyle/>
                    <a:p>
                      <a:pPr algn="ctr" latinLnBrk="1"/>
                      <a:r>
                        <a:rPr lang="en-US" altLang="ko-KR" dirty="0"/>
                        <a:t>600</a:t>
                      </a:r>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extLst>
                  <a:ext uri="{0D108BD9-81ED-4DB2-BD59-A6C34878D82A}">
                    <a16:rowId xmlns:a16="http://schemas.microsoft.com/office/drawing/2014/main" val="683186482"/>
                  </a:ext>
                </a:extLst>
              </a:tr>
            </a:tbl>
          </a:graphicData>
        </a:graphic>
      </p:graphicFrame>
      <p:sp>
        <p:nvSpPr>
          <p:cNvPr id="4" name="TextBox 3"/>
          <p:cNvSpPr txBox="1"/>
          <p:nvPr/>
        </p:nvSpPr>
        <p:spPr>
          <a:xfrm>
            <a:off x="254525" y="5796245"/>
            <a:ext cx="11217897" cy="923330"/>
          </a:xfrm>
          <a:prstGeom prst="rect">
            <a:avLst/>
          </a:prstGeom>
          <a:noFill/>
        </p:spPr>
        <p:txBody>
          <a:bodyPr wrap="square" rtlCol="0">
            <a:spAutoFit/>
          </a:bodyPr>
          <a:lstStyle/>
          <a:p>
            <a:r>
              <a:rPr lang="en-US" altLang="ko-KR" dirty="0">
                <a:solidFill>
                  <a:srgbClr val="FF0000"/>
                </a:solidFill>
                <a:latin typeface="Calibri" panose="020F0502020204030204" pitchFamily="34" charset="0"/>
                <a:cs typeface="Calibri" panose="020F0502020204030204" pitchFamily="34" charset="0"/>
              </a:rPr>
              <a:t>Notice: Set the </a:t>
            </a:r>
            <a:r>
              <a:rPr lang="en-US" altLang="ko-KR" dirty="0" err="1">
                <a:solidFill>
                  <a:srgbClr val="FF0000"/>
                </a:solidFill>
                <a:latin typeface="Calibri" panose="020F0502020204030204" pitchFamily="34" charset="0"/>
                <a:cs typeface="Calibri" panose="020F0502020204030204" pitchFamily="34" charset="0"/>
              </a:rPr>
              <a:t>fluence</a:t>
            </a:r>
            <a:r>
              <a:rPr lang="en-US" altLang="ko-KR" dirty="0">
                <a:solidFill>
                  <a:srgbClr val="FF0000"/>
                </a:solidFill>
                <a:latin typeface="Calibri" panose="020F0502020204030204" pitchFamily="34" charset="0"/>
                <a:cs typeface="Calibri" panose="020F0502020204030204" pitchFamily="34" charset="0"/>
              </a:rPr>
              <a:t> after checking the skin reaction. The skin reaction is quite different per the characteristic of tattoo, the most important thing is end point is whitening and be so much careful to prevent bleeding.  It should be required to fully kept in all different tattoo parameter. </a:t>
            </a:r>
            <a:endParaRPr lang="ko-KR" altLang="en-US" dirty="0">
              <a:solidFill>
                <a:srgbClr val="FF0000"/>
              </a:solidFill>
              <a:latin typeface="Calibri" panose="020F0502020204030204" pitchFamily="34" charset="0"/>
              <a:cs typeface="Calibri" panose="020F0502020204030204" pitchFamily="34" charset="0"/>
            </a:endParaRPr>
          </a:p>
        </p:txBody>
      </p:sp>
      <p:sp>
        <p:nvSpPr>
          <p:cNvPr id="5" name="TextBox 4"/>
          <p:cNvSpPr txBox="1"/>
          <p:nvPr/>
        </p:nvSpPr>
        <p:spPr>
          <a:xfrm>
            <a:off x="3152899" y="2403294"/>
            <a:ext cx="1900052" cy="369332"/>
          </a:xfrm>
          <a:prstGeom prst="rect">
            <a:avLst/>
          </a:prstGeom>
          <a:solidFill>
            <a:schemeClr val="accent4"/>
          </a:solidFill>
        </p:spPr>
        <p:txBody>
          <a:bodyPr wrap="square" rtlCol="0">
            <a:spAutoFit/>
          </a:bodyPr>
          <a:lstStyle/>
          <a:p>
            <a:r>
              <a:rPr lang="en-US" altLang="ko-KR" dirty="0">
                <a:solidFill>
                  <a:schemeClr val="bg1"/>
                </a:solidFill>
                <a:effectLst>
                  <a:outerShdw blurRad="38100" dist="38100" dir="2700000" algn="tl">
                    <a:srgbClr val="000000">
                      <a:alpha val="43137"/>
                    </a:srgbClr>
                  </a:outerShdw>
                </a:effectLst>
              </a:rPr>
              <a:t>Spot size: 3mm</a:t>
            </a:r>
            <a:endParaRPr lang="ko-KR"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964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1376860017"/>
              </p:ext>
            </p:extLst>
          </p:nvPr>
        </p:nvGraphicFramePr>
        <p:xfrm>
          <a:off x="509787" y="1175203"/>
          <a:ext cx="9771360" cy="2814791"/>
        </p:xfrm>
        <a:graphic>
          <a:graphicData uri="http://schemas.openxmlformats.org/drawingml/2006/table">
            <a:tbl>
              <a:tblPr firstRow="1" bandRow="1">
                <a:tableStyleId>{5C22544A-7EE6-4342-B048-85BDC9FD1C3A}</a:tableStyleId>
              </a:tblPr>
              <a:tblGrid>
                <a:gridCol w="2129227">
                  <a:extLst>
                    <a:ext uri="{9D8B030D-6E8A-4147-A177-3AD203B41FA5}">
                      <a16:colId xmlns:a16="http://schemas.microsoft.com/office/drawing/2014/main" val="873426387"/>
                    </a:ext>
                  </a:extLst>
                </a:gridCol>
                <a:gridCol w="979001">
                  <a:extLst>
                    <a:ext uri="{9D8B030D-6E8A-4147-A177-3AD203B41FA5}">
                      <a16:colId xmlns:a16="http://schemas.microsoft.com/office/drawing/2014/main" val="3708013768"/>
                    </a:ext>
                  </a:extLst>
                </a:gridCol>
                <a:gridCol w="1519616">
                  <a:extLst>
                    <a:ext uri="{9D8B030D-6E8A-4147-A177-3AD203B41FA5}">
                      <a16:colId xmlns:a16="http://schemas.microsoft.com/office/drawing/2014/main" val="3709886342"/>
                    </a:ext>
                  </a:extLst>
                </a:gridCol>
                <a:gridCol w="1728698">
                  <a:extLst>
                    <a:ext uri="{9D8B030D-6E8A-4147-A177-3AD203B41FA5}">
                      <a16:colId xmlns:a16="http://schemas.microsoft.com/office/drawing/2014/main" val="1217420904"/>
                    </a:ext>
                  </a:extLst>
                </a:gridCol>
                <a:gridCol w="1507290">
                  <a:extLst>
                    <a:ext uri="{9D8B030D-6E8A-4147-A177-3AD203B41FA5}">
                      <a16:colId xmlns:a16="http://schemas.microsoft.com/office/drawing/2014/main" val="3284950915"/>
                    </a:ext>
                  </a:extLst>
                </a:gridCol>
                <a:gridCol w="877123">
                  <a:extLst>
                    <a:ext uri="{9D8B030D-6E8A-4147-A177-3AD203B41FA5}">
                      <a16:colId xmlns:a16="http://schemas.microsoft.com/office/drawing/2014/main" val="4183664891"/>
                    </a:ext>
                  </a:extLst>
                </a:gridCol>
                <a:gridCol w="1030405">
                  <a:extLst>
                    <a:ext uri="{9D8B030D-6E8A-4147-A177-3AD203B41FA5}">
                      <a16:colId xmlns:a16="http://schemas.microsoft.com/office/drawing/2014/main" val="1117799002"/>
                    </a:ext>
                  </a:extLst>
                </a:gridCol>
              </a:tblGrid>
              <a:tr h="960591">
                <a:tc>
                  <a:txBody>
                    <a:bodyPr/>
                    <a:lstStyle/>
                    <a:p>
                      <a:pPr algn="ctr" latinLnBrk="1"/>
                      <a:r>
                        <a:rPr lang="en-US" altLang="ko-KR" dirty="0"/>
                        <a:t>Sessions</a:t>
                      </a:r>
                    </a:p>
                    <a:p>
                      <a:pPr algn="ctr" latinLnBrk="1"/>
                      <a:r>
                        <a:rPr lang="en-US" altLang="ko-KR" dirty="0"/>
                        <a:t>(1064nm)</a:t>
                      </a:r>
                      <a:endParaRPr lang="ko-KR" altLang="en-US" dirty="0"/>
                    </a:p>
                  </a:txBody>
                  <a:tcPr/>
                </a:tc>
                <a:tc>
                  <a:txBody>
                    <a:bodyPr/>
                    <a:lstStyle/>
                    <a:p>
                      <a:pPr algn="ctr" latinLnBrk="1"/>
                      <a:r>
                        <a:rPr lang="en-US" altLang="ko-KR" dirty="0"/>
                        <a:t>Mode</a:t>
                      </a:r>
                      <a:endParaRPr lang="ko-KR" altLang="en-US" dirty="0"/>
                    </a:p>
                  </a:txBody>
                  <a:tcPr/>
                </a:tc>
                <a:tc>
                  <a:txBody>
                    <a:bodyPr/>
                    <a:lstStyle/>
                    <a:p>
                      <a:pPr algn="ctr" latinLnBrk="1"/>
                      <a:r>
                        <a:rPr lang="en-US" altLang="ko-KR" dirty="0"/>
                        <a:t>Spot Size</a:t>
                      </a:r>
                    </a:p>
                    <a:p>
                      <a:pPr algn="ctr" latinLnBrk="1"/>
                      <a:r>
                        <a:rPr lang="en-US" altLang="ko-KR" dirty="0"/>
                        <a:t>(mm)</a:t>
                      </a:r>
                      <a:endParaRPr lang="ko-KR" altLang="en-US" dirty="0"/>
                    </a:p>
                  </a:txBody>
                  <a:tcPr/>
                </a:tc>
                <a:tc>
                  <a:txBody>
                    <a:bodyPr/>
                    <a:lstStyle/>
                    <a:p>
                      <a:pPr algn="ctr" latinLnBrk="1"/>
                      <a:r>
                        <a:rPr lang="en-US" altLang="ko-KR" dirty="0" err="1"/>
                        <a:t>Fluence</a:t>
                      </a:r>
                      <a:endParaRPr lang="en-US" altLang="ko-KR" dirty="0"/>
                    </a:p>
                    <a:p>
                      <a:pPr algn="ctr" latinLnBrk="1"/>
                      <a:r>
                        <a:rPr lang="en-US" altLang="ko-KR" dirty="0"/>
                        <a:t>(J/cm²)</a:t>
                      </a:r>
                      <a:endParaRPr lang="ko-KR" altLang="en-US" dirty="0"/>
                    </a:p>
                  </a:txBody>
                  <a:tcPr/>
                </a:tc>
                <a:tc>
                  <a:txBody>
                    <a:bodyPr/>
                    <a:lstStyle/>
                    <a:p>
                      <a:pPr algn="ctr" latinLnBrk="1"/>
                      <a:r>
                        <a:rPr lang="en-US" altLang="ko-KR" dirty="0"/>
                        <a:t>Pulse Rate</a:t>
                      </a:r>
                    </a:p>
                    <a:p>
                      <a:pPr algn="ctr" latinLnBrk="1"/>
                      <a:r>
                        <a:rPr lang="en-US" altLang="ko-KR" dirty="0"/>
                        <a:t>(HZ)</a:t>
                      </a:r>
                    </a:p>
                  </a:txBody>
                  <a:tcPr/>
                </a:tc>
                <a:tc>
                  <a:txBody>
                    <a:bodyPr/>
                    <a:lstStyle/>
                    <a:p>
                      <a:pPr algn="ctr" latinLnBrk="1"/>
                      <a:r>
                        <a:rPr lang="en-US" altLang="ko-KR" dirty="0"/>
                        <a:t>Pass</a:t>
                      </a:r>
                      <a:endParaRPr lang="ko-KR" altLang="en-US" dirty="0"/>
                    </a:p>
                  </a:txBody>
                  <a:tcPr/>
                </a:tc>
                <a:tc>
                  <a:txBody>
                    <a:bodyPr/>
                    <a:lstStyle/>
                    <a:p>
                      <a:pPr algn="ctr" latinLnBrk="1"/>
                      <a:r>
                        <a:rPr lang="en-US" altLang="ko-KR" dirty="0"/>
                        <a:t>Interval</a:t>
                      </a:r>
                    </a:p>
                    <a:p>
                      <a:pPr algn="ctr" latinLnBrk="1"/>
                      <a:r>
                        <a:rPr lang="en-US" altLang="ko-KR" dirty="0"/>
                        <a:t>(weeks) </a:t>
                      </a:r>
                      <a:endParaRPr lang="ko-KR" altLang="en-US" dirty="0"/>
                    </a:p>
                  </a:txBody>
                  <a:tcPr/>
                </a:tc>
                <a:extLst>
                  <a:ext uri="{0D108BD9-81ED-4DB2-BD59-A6C34878D82A}">
                    <a16:rowId xmlns:a16="http://schemas.microsoft.com/office/drawing/2014/main" val="3086966092"/>
                  </a:ext>
                </a:extLst>
              </a:tr>
              <a:tr h="370840">
                <a:tc>
                  <a:txBody>
                    <a:bodyPr/>
                    <a:lstStyle/>
                    <a:p>
                      <a:pPr algn="ctr" latinLnBrk="1"/>
                      <a:r>
                        <a:rPr lang="en-US" altLang="ko-KR" dirty="0"/>
                        <a:t>1’st session</a:t>
                      </a:r>
                      <a:endParaRPr lang="ko-KR" altLang="en-US" dirty="0"/>
                    </a:p>
                  </a:txBody>
                  <a:tcPr/>
                </a:tc>
                <a:tc>
                  <a:txBody>
                    <a:bodyPr/>
                    <a:lstStyle/>
                    <a:p>
                      <a:pPr algn="ctr" latinLnBrk="1"/>
                      <a:r>
                        <a:rPr lang="en-US" altLang="ko-KR" dirty="0"/>
                        <a:t>QSW S</a:t>
                      </a:r>
                      <a:endParaRPr lang="ko-KR" altLang="en-US" dirty="0"/>
                    </a:p>
                  </a:txBody>
                  <a:tcPr/>
                </a:tc>
                <a:tc rowSpan="5">
                  <a:txBody>
                    <a:bodyPr/>
                    <a:lstStyle/>
                    <a:p>
                      <a:pPr algn="ctr" latinLnBrk="1"/>
                      <a:r>
                        <a:rPr lang="en-US" altLang="ko-KR" dirty="0"/>
                        <a:t> 4</a:t>
                      </a:r>
                      <a:endParaRPr lang="ko-KR" altLang="en-US" dirty="0"/>
                    </a:p>
                  </a:txBody>
                  <a:tcPr anchor="ctr"/>
                </a:tc>
                <a:tc>
                  <a:txBody>
                    <a:bodyPr/>
                    <a:lstStyle/>
                    <a:p>
                      <a:pPr algn="ctr" latinLnBrk="1"/>
                      <a:r>
                        <a:rPr lang="en-US" altLang="ko-KR" dirty="0"/>
                        <a:t>3.34</a:t>
                      </a:r>
                      <a:endParaRPr lang="ko-KR" altLang="en-US" dirty="0"/>
                    </a:p>
                  </a:txBody>
                  <a:tcPr anchor="ctr"/>
                </a:tc>
                <a:tc rowSpan="5">
                  <a:txBody>
                    <a:bodyPr/>
                    <a:lstStyle/>
                    <a:p>
                      <a:pPr algn="ctr" latinLnBrk="1"/>
                      <a:r>
                        <a:rPr lang="en-US" altLang="ko-KR" dirty="0"/>
                        <a:t>3</a:t>
                      </a:r>
                      <a:endParaRPr lang="ko-KR" altLang="en-US" dirty="0"/>
                    </a:p>
                  </a:txBody>
                  <a:tcPr anchor="ctr"/>
                </a:tc>
                <a:tc rowSpan="5">
                  <a:txBody>
                    <a:bodyPr/>
                    <a:lstStyle/>
                    <a:p>
                      <a:pPr algn="ctr" latinLnBrk="1"/>
                      <a:r>
                        <a:rPr lang="en-US" altLang="ko-KR" dirty="0"/>
                        <a:t>1</a:t>
                      </a:r>
                      <a:endParaRPr lang="ko-KR" altLang="en-US" dirty="0"/>
                    </a:p>
                  </a:txBody>
                  <a:tcPr anchor="ctr"/>
                </a:tc>
                <a:tc rowSpan="5">
                  <a:txBody>
                    <a:bodyPr/>
                    <a:lstStyle/>
                    <a:p>
                      <a:pPr algn="ctr" latinLnBrk="1"/>
                      <a:r>
                        <a:rPr lang="en-US" altLang="ko-KR" dirty="0"/>
                        <a:t> 4</a:t>
                      </a:r>
                      <a:r>
                        <a:rPr lang="en-US" altLang="ko-KR" baseline="0" dirty="0"/>
                        <a:t> to 8 </a:t>
                      </a:r>
                      <a:endParaRPr lang="ko-KR" altLang="en-US" dirty="0"/>
                    </a:p>
                  </a:txBody>
                  <a:tcPr anchor="ctr"/>
                </a:tc>
                <a:extLst>
                  <a:ext uri="{0D108BD9-81ED-4DB2-BD59-A6C34878D82A}">
                    <a16:rowId xmlns:a16="http://schemas.microsoft.com/office/drawing/2014/main" val="2575559284"/>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2’nd session</a:t>
                      </a:r>
                      <a:endParaRPr lang="ko-KR" altLang="en-US"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QSW S</a:t>
                      </a:r>
                      <a:endParaRPr lang="ko-KR" altLang="en-US" dirty="0"/>
                    </a:p>
                  </a:txBody>
                  <a:tcPr/>
                </a:tc>
                <a:tc vMerge="1">
                  <a:txBody>
                    <a:bodyPr/>
                    <a:lstStyle/>
                    <a:p>
                      <a:pPr algn="ctr" latinLnBrk="1"/>
                      <a:endParaRPr lang="ko-KR" altLang="en-US" dirty="0"/>
                    </a:p>
                  </a:txBody>
                  <a:tcPr/>
                </a:tc>
                <a:tc>
                  <a:txBody>
                    <a:bodyPr/>
                    <a:lstStyle/>
                    <a:p>
                      <a:pPr algn="ctr" latinLnBrk="1"/>
                      <a:r>
                        <a:rPr lang="en-US" altLang="ko-KR" dirty="0"/>
                        <a:t>4.3</a:t>
                      </a:r>
                      <a:endParaRPr lang="ko-KR" altLang="en-US" dirty="0"/>
                    </a:p>
                  </a:txBody>
                  <a:tcPr anchor="ctr"/>
                </a:tc>
                <a:tc vMerge="1">
                  <a:txBody>
                    <a:bodyPr/>
                    <a:lstStyle/>
                    <a:p>
                      <a:pPr algn="ctr" latinLnBrk="1"/>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extLst>
                  <a:ext uri="{0D108BD9-81ED-4DB2-BD59-A6C34878D82A}">
                    <a16:rowId xmlns:a16="http://schemas.microsoft.com/office/drawing/2014/main" val="2356019340"/>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3’rd session</a:t>
                      </a:r>
                      <a:endParaRPr lang="ko-KR" altLang="en-US"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QSW S</a:t>
                      </a:r>
                      <a:endParaRPr lang="ko-KR" altLang="en-US" dirty="0"/>
                    </a:p>
                  </a:txBody>
                  <a:tcPr/>
                </a:tc>
                <a:tc vMerge="1">
                  <a:txBody>
                    <a:bodyPr/>
                    <a:lstStyle/>
                    <a:p>
                      <a:pPr algn="ctr" latinLnBrk="1"/>
                      <a:endParaRPr lang="ko-KR" altLang="en-US" dirty="0"/>
                    </a:p>
                  </a:txBody>
                  <a:tcPr/>
                </a:tc>
                <a:tc>
                  <a:txBody>
                    <a:bodyPr/>
                    <a:lstStyle/>
                    <a:p>
                      <a:pPr algn="ctr" latinLnBrk="1"/>
                      <a:r>
                        <a:rPr lang="en-US" altLang="ko-KR" dirty="0"/>
                        <a:t>5.57</a:t>
                      </a:r>
                      <a:endParaRPr lang="ko-KR" altLang="en-US" dirty="0"/>
                    </a:p>
                  </a:txBody>
                  <a:tcPr anchor="ctr"/>
                </a:tc>
                <a:tc vMerge="1">
                  <a:txBody>
                    <a:bodyPr/>
                    <a:lstStyle/>
                    <a:p>
                      <a:pPr algn="ctr" latinLnBrk="1"/>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extLst>
                  <a:ext uri="{0D108BD9-81ED-4DB2-BD59-A6C34878D82A}">
                    <a16:rowId xmlns:a16="http://schemas.microsoft.com/office/drawing/2014/main" val="1388931419"/>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4’th session</a:t>
                      </a:r>
                      <a:endParaRPr lang="ko-KR" altLang="en-US" dirty="0"/>
                    </a:p>
                  </a:txBody>
                  <a:tcPr/>
                </a:tc>
                <a:tc>
                  <a:txBody>
                    <a:bodyPr/>
                    <a:lstStyle/>
                    <a:p>
                      <a:pPr algn="ctr" latinLnBrk="1"/>
                      <a:r>
                        <a:rPr lang="en-US" altLang="ko-KR" dirty="0"/>
                        <a:t>QSW</a:t>
                      </a:r>
                      <a:r>
                        <a:rPr lang="en-US" altLang="ko-KR" baseline="0" dirty="0"/>
                        <a:t> S</a:t>
                      </a:r>
                      <a:endParaRPr lang="ko-KR" altLang="en-US" dirty="0"/>
                    </a:p>
                  </a:txBody>
                  <a:tcPr/>
                </a:tc>
                <a:tc vMerge="1">
                  <a:txBody>
                    <a:bodyPr/>
                    <a:lstStyle/>
                    <a:p>
                      <a:pPr algn="ctr" latinLnBrk="1"/>
                      <a:endParaRPr lang="ko-KR" altLang="en-US" dirty="0"/>
                    </a:p>
                  </a:txBody>
                  <a:tcPr/>
                </a:tc>
                <a:tc>
                  <a:txBody>
                    <a:bodyPr/>
                    <a:lstStyle/>
                    <a:p>
                      <a:pPr algn="ctr" latinLnBrk="1"/>
                      <a:r>
                        <a:rPr lang="en-US" altLang="ko-KR" dirty="0"/>
                        <a:t>6.52</a:t>
                      </a:r>
                      <a:endParaRPr lang="ko-KR" altLang="en-US" dirty="0"/>
                    </a:p>
                  </a:txBody>
                  <a:tcPr anchor="ctr"/>
                </a:tc>
                <a:tc vMerge="1">
                  <a:txBody>
                    <a:bodyPr/>
                    <a:lstStyle/>
                    <a:p>
                      <a:pPr algn="ctr" latinLnBrk="1"/>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extLst>
                  <a:ext uri="{0D108BD9-81ED-4DB2-BD59-A6C34878D82A}">
                    <a16:rowId xmlns:a16="http://schemas.microsoft.com/office/drawing/2014/main" val="2547201106"/>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5’th session</a:t>
                      </a:r>
                      <a:endParaRPr lang="ko-KR" altLang="en-US" dirty="0"/>
                    </a:p>
                  </a:txBody>
                  <a:tcPr/>
                </a:tc>
                <a:tc>
                  <a:txBody>
                    <a:bodyPr/>
                    <a:lstStyle/>
                    <a:p>
                      <a:pPr algn="ctr" latinLnBrk="1"/>
                      <a:r>
                        <a:rPr lang="en-US" altLang="ko-KR" dirty="0"/>
                        <a:t>QSW P</a:t>
                      </a:r>
                      <a:endParaRPr lang="ko-KR" altLang="en-US" dirty="0"/>
                    </a:p>
                  </a:txBody>
                  <a:tcPr/>
                </a:tc>
                <a:tc vMerge="1">
                  <a:txBody>
                    <a:bodyPr/>
                    <a:lstStyle/>
                    <a:p>
                      <a:pPr algn="ctr" latinLnBrk="1"/>
                      <a:endParaRPr lang="ko-KR" altLang="en-US" dirty="0"/>
                    </a:p>
                  </a:txBody>
                  <a:tcPr/>
                </a:tc>
                <a:tc>
                  <a:txBody>
                    <a:bodyPr/>
                    <a:lstStyle/>
                    <a:p>
                      <a:pPr algn="ctr" latinLnBrk="1"/>
                      <a:r>
                        <a:rPr lang="en-US" altLang="ko-KR" dirty="0"/>
                        <a:t>8.49</a:t>
                      </a:r>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tc vMerge="1">
                  <a:txBody>
                    <a:bodyPr/>
                    <a:lstStyle/>
                    <a:p>
                      <a:pPr algn="ctr" latinLnBrk="1"/>
                      <a:endParaRPr lang="ko-KR" altLang="en-US" dirty="0"/>
                    </a:p>
                  </a:txBody>
                  <a:tcPr/>
                </a:tc>
                <a:extLst>
                  <a:ext uri="{0D108BD9-81ED-4DB2-BD59-A6C34878D82A}">
                    <a16:rowId xmlns:a16="http://schemas.microsoft.com/office/drawing/2014/main" val="683186482"/>
                  </a:ext>
                </a:extLst>
              </a:tr>
            </a:tbl>
          </a:graphicData>
        </a:graphic>
      </p:graphicFrame>
      <p:sp>
        <p:nvSpPr>
          <p:cNvPr id="3" name="TextBox 2"/>
          <p:cNvSpPr txBox="1"/>
          <p:nvPr/>
        </p:nvSpPr>
        <p:spPr>
          <a:xfrm>
            <a:off x="3271652" y="758562"/>
            <a:ext cx="1900052" cy="369332"/>
          </a:xfrm>
          <a:prstGeom prst="rect">
            <a:avLst/>
          </a:prstGeom>
          <a:solidFill>
            <a:schemeClr val="accent4"/>
          </a:solidFill>
        </p:spPr>
        <p:txBody>
          <a:bodyPr wrap="square" rtlCol="0">
            <a:spAutoFit/>
          </a:bodyPr>
          <a:lstStyle/>
          <a:p>
            <a:r>
              <a:rPr lang="en-US" altLang="ko-KR" dirty="0">
                <a:solidFill>
                  <a:schemeClr val="bg1"/>
                </a:solidFill>
                <a:effectLst>
                  <a:outerShdw blurRad="38100" dist="38100" dir="2700000" algn="tl">
                    <a:srgbClr val="000000">
                      <a:alpha val="43137"/>
                    </a:srgbClr>
                  </a:outerShdw>
                </a:effectLst>
              </a:rPr>
              <a:t>Spot size: 4mm</a:t>
            </a:r>
            <a:endParaRPr lang="ko-KR"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0321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표 4"/>
          <p:cNvGraphicFramePr>
            <a:graphicFrameLocks noGrp="1"/>
          </p:cNvGraphicFramePr>
          <p:nvPr>
            <p:extLst/>
          </p:nvPr>
        </p:nvGraphicFramePr>
        <p:xfrm>
          <a:off x="677157" y="156478"/>
          <a:ext cx="11002653" cy="1971511"/>
        </p:xfrm>
        <a:graphic>
          <a:graphicData uri="http://schemas.openxmlformats.org/drawingml/2006/table">
            <a:tbl>
              <a:tblPr firstRow="1" bandRow="1">
                <a:tableStyleId>{5C22544A-7EE6-4342-B048-85BDC9FD1C3A}</a:tableStyleId>
              </a:tblPr>
              <a:tblGrid>
                <a:gridCol w="2397532">
                  <a:extLst>
                    <a:ext uri="{9D8B030D-6E8A-4147-A177-3AD203B41FA5}">
                      <a16:colId xmlns:a16="http://schemas.microsoft.com/office/drawing/2014/main" val="873426387"/>
                    </a:ext>
                  </a:extLst>
                </a:gridCol>
                <a:gridCol w="1116245">
                  <a:extLst>
                    <a:ext uri="{9D8B030D-6E8A-4147-A177-3AD203B41FA5}">
                      <a16:colId xmlns:a16="http://schemas.microsoft.com/office/drawing/2014/main" val="3708013768"/>
                    </a:ext>
                  </a:extLst>
                </a:gridCol>
                <a:gridCol w="1697223">
                  <a:extLst>
                    <a:ext uri="{9D8B030D-6E8A-4147-A177-3AD203B41FA5}">
                      <a16:colId xmlns:a16="http://schemas.microsoft.com/office/drawing/2014/main" val="3709886342"/>
                    </a:ext>
                  </a:extLst>
                </a:gridCol>
                <a:gridCol w="1946532">
                  <a:extLst>
                    <a:ext uri="{9D8B030D-6E8A-4147-A177-3AD203B41FA5}">
                      <a16:colId xmlns:a16="http://schemas.microsoft.com/office/drawing/2014/main" val="1217420904"/>
                    </a:ext>
                  </a:extLst>
                </a:gridCol>
                <a:gridCol w="1697224">
                  <a:extLst>
                    <a:ext uri="{9D8B030D-6E8A-4147-A177-3AD203B41FA5}">
                      <a16:colId xmlns:a16="http://schemas.microsoft.com/office/drawing/2014/main" val="3284950915"/>
                    </a:ext>
                  </a:extLst>
                </a:gridCol>
                <a:gridCol w="987650">
                  <a:extLst>
                    <a:ext uri="{9D8B030D-6E8A-4147-A177-3AD203B41FA5}">
                      <a16:colId xmlns:a16="http://schemas.microsoft.com/office/drawing/2014/main" val="4183664891"/>
                    </a:ext>
                  </a:extLst>
                </a:gridCol>
                <a:gridCol w="1160247">
                  <a:extLst>
                    <a:ext uri="{9D8B030D-6E8A-4147-A177-3AD203B41FA5}">
                      <a16:colId xmlns:a16="http://schemas.microsoft.com/office/drawing/2014/main" val="1117799002"/>
                    </a:ext>
                  </a:extLst>
                </a:gridCol>
              </a:tblGrid>
              <a:tr h="960591">
                <a:tc>
                  <a:txBody>
                    <a:bodyPr/>
                    <a:lstStyle/>
                    <a:p>
                      <a:pPr algn="ctr" latinLnBrk="1"/>
                      <a:r>
                        <a:rPr lang="en-US" altLang="ko-KR" dirty="0"/>
                        <a:t>Sessions</a:t>
                      </a:r>
                    </a:p>
                  </a:txBody>
                  <a:tcPr anchor="ctr"/>
                </a:tc>
                <a:tc>
                  <a:txBody>
                    <a:bodyPr/>
                    <a:lstStyle/>
                    <a:p>
                      <a:pPr algn="ctr" latinLnBrk="1"/>
                      <a:r>
                        <a:rPr lang="en-US" altLang="ko-KR" dirty="0"/>
                        <a:t>Mode</a:t>
                      </a:r>
                      <a:endParaRPr lang="ko-KR" altLang="en-US" dirty="0"/>
                    </a:p>
                  </a:txBody>
                  <a:tcPr anchor="ctr"/>
                </a:tc>
                <a:tc>
                  <a:txBody>
                    <a:bodyPr/>
                    <a:lstStyle/>
                    <a:p>
                      <a:pPr algn="ctr" latinLnBrk="1"/>
                      <a:r>
                        <a:rPr lang="en-US" altLang="ko-KR" dirty="0"/>
                        <a:t>Spot Size</a:t>
                      </a:r>
                    </a:p>
                    <a:p>
                      <a:pPr algn="ctr" latinLnBrk="1"/>
                      <a:r>
                        <a:rPr lang="en-US" altLang="ko-KR" dirty="0"/>
                        <a:t>(mm)</a:t>
                      </a:r>
                      <a:endParaRPr lang="ko-KR" altLang="en-US" dirty="0"/>
                    </a:p>
                  </a:txBody>
                  <a:tcPr anchor="ctr"/>
                </a:tc>
                <a:tc>
                  <a:txBody>
                    <a:bodyPr/>
                    <a:lstStyle/>
                    <a:p>
                      <a:pPr algn="ctr" latinLnBrk="1"/>
                      <a:r>
                        <a:rPr lang="en-US" altLang="ko-KR" dirty="0" err="1"/>
                        <a:t>Fluence</a:t>
                      </a:r>
                      <a:endParaRPr lang="en-US" altLang="ko-KR" dirty="0"/>
                    </a:p>
                    <a:p>
                      <a:pPr algn="ctr" latinLnBrk="1"/>
                      <a:r>
                        <a:rPr lang="en-US" altLang="ko-KR" dirty="0"/>
                        <a:t>(J/cm²)</a:t>
                      </a:r>
                      <a:endParaRPr lang="ko-KR" altLang="en-US" dirty="0"/>
                    </a:p>
                  </a:txBody>
                  <a:tcPr anchor="ctr"/>
                </a:tc>
                <a:tc>
                  <a:txBody>
                    <a:bodyPr/>
                    <a:lstStyle/>
                    <a:p>
                      <a:pPr algn="ctr" latinLnBrk="1"/>
                      <a:r>
                        <a:rPr lang="en-US" altLang="ko-KR" dirty="0"/>
                        <a:t>Pulse Rate</a:t>
                      </a:r>
                    </a:p>
                    <a:p>
                      <a:pPr algn="ctr" latinLnBrk="1"/>
                      <a:r>
                        <a:rPr lang="en-US" altLang="ko-KR" dirty="0"/>
                        <a:t>(HZ)</a:t>
                      </a:r>
                    </a:p>
                  </a:txBody>
                  <a:tcPr anchor="ctr"/>
                </a:tc>
                <a:tc>
                  <a:txBody>
                    <a:bodyPr/>
                    <a:lstStyle/>
                    <a:p>
                      <a:pPr algn="ctr" latinLnBrk="1"/>
                      <a:r>
                        <a:rPr lang="en-US" altLang="ko-KR" dirty="0"/>
                        <a:t>Pass</a:t>
                      </a:r>
                      <a:endParaRPr lang="ko-KR" altLang="en-US" dirty="0"/>
                    </a:p>
                  </a:txBody>
                  <a:tcPr anchor="ctr"/>
                </a:tc>
                <a:tc>
                  <a:txBody>
                    <a:bodyPr/>
                    <a:lstStyle/>
                    <a:p>
                      <a:pPr algn="ctr" latinLnBrk="1"/>
                      <a:r>
                        <a:rPr lang="en-US" altLang="ko-KR" dirty="0"/>
                        <a:t>Interval</a:t>
                      </a:r>
                    </a:p>
                    <a:p>
                      <a:pPr algn="ctr" latinLnBrk="1"/>
                      <a:r>
                        <a:rPr lang="en-US" altLang="ko-KR" dirty="0"/>
                        <a:t>(weeks) </a:t>
                      </a:r>
                      <a:endParaRPr lang="ko-KR" altLang="en-US" dirty="0"/>
                    </a:p>
                  </a:txBody>
                  <a:tcPr anchor="ctr"/>
                </a:tc>
                <a:extLst>
                  <a:ext uri="{0D108BD9-81ED-4DB2-BD59-A6C34878D82A}">
                    <a16:rowId xmlns:a16="http://schemas.microsoft.com/office/drawing/2014/main" val="3086966092"/>
                  </a:ext>
                </a:extLst>
              </a:tr>
              <a:tr h="370840">
                <a:tc>
                  <a:txBody>
                    <a:bodyPr/>
                    <a:lstStyle/>
                    <a:p>
                      <a:pPr algn="ctr" latinLnBrk="1"/>
                      <a:r>
                        <a:rPr lang="en-US" altLang="ko-KR" dirty="0"/>
                        <a:t>Eyebrow</a:t>
                      </a:r>
                      <a:endParaRPr lang="ko-KR" altLang="en-US" dirty="0"/>
                    </a:p>
                  </a:txBody>
                  <a:tcPr anchor="ctr"/>
                </a:tc>
                <a:tc>
                  <a:txBody>
                    <a:bodyPr/>
                    <a:lstStyle/>
                    <a:p>
                      <a:pPr algn="ctr" latinLnBrk="1"/>
                      <a:r>
                        <a:rPr lang="en-US" altLang="ko-KR" dirty="0"/>
                        <a:t>QSW S</a:t>
                      </a:r>
                      <a:endParaRPr lang="ko-KR" altLang="en-US" dirty="0"/>
                    </a:p>
                  </a:txBody>
                  <a:tcPr anchor="ctr"/>
                </a:tc>
                <a:tc>
                  <a:txBody>
                    <a:bodyPr/>
                    <a:lstStyle/>
                    <a:p>
                      <a:pPr algn="ctr" latinLnBrk="1"/>
                      <a:r>
                        <a:rPr lang="en-US" altLang="ko-KR" dirty="0"/>
                        <a:t>3mm</a:t>
                      </a:r>
                      <a:endParaRPr lang="ko-KR" altLang="en-US" dirty="0"/>
                    </a:p>
                  </a:txBody>
                  <a:tcPr anchor="ctr"/>
                </a:tc>
                <a:tc>
                  <a:txBody>
                    <a:bodyPr/>
                    <a:lstStyle/>
                    <a:p>
                      <a:pPr algn="ctr" latinLnBrk="1"/>
                      <a:r>
                        <a:rPr lang="en-US" altLang="ko-KR" dirty="0"/>
                        <a:t>2 ~ 7</a:t>
                      </a:r>
                      <a:endParaRPr lang="ko-KR" altLang="en-US" dirty="0"/>
                    </a:p>
                  </a:txBody>
                  <a:tcPr anchor="ctr"/>
                </a:tc>
                <a:tc>
                  <a:txBody>
                    <a:bodyPr/>
                    <a:lstStyle/>
                    <a:p>
                      <a:pPr algn="ctr" latinLnBrk="1"/>
                      <a:r>
                        <a:rPr lang="en-US" altLang="ko-KR" dirty="0"/>
                        <a:t>1</a:t>
                      </a:r>
                      <a:endParaRPr lang="ko-KR" altLang="en-US" dirty="0"/>
                    </a:p>
                  </a:txBody>
                  <a:tcPr anchor="ctr"/>
                </a:tc>
                <a:tc>
                  <a:txBody>
                    <a:bodyPr/>
                    <a:lstStyle/>
                    <a:p>
                      <a:pPr algn="ctr" latinLnBrk="1"/>
                      <a:r>
                        <a:rPr lang="en-US" altLang="ko-KR" dirty="0"/>
                        <a:t>1</a:t>
                      </a:r>
                      <a:endParaRPr lang="ko-KR" altLang="en-US" dirty="0"/>
                    </a:p>
                  </a:txBody>
                  <a:tcPr anchor="ctr"/>
                </a:tc>
                <a:tc>
                  <a:txBody>
                    <a:bodyPr/>
                    <a:lstStyle/>
                    <a:p>
                      <a:pPr algn="ctr" latinLnBrk="1"/>
                      <a:r>
                        <a:rPr lang="en-US" altLang="ko-KR" dirty="0"/>
                        <a:t>4</a:t>
                      </a:r>
                      <a:endParaRPr lang="ko-KR" altLang="en-US" dirty="0"/>
                    </a:p>
                  </a:txBody>
                  <a:tcPr anchor="ctr"/>
                </a:tc>
                <a:extLst>
                  <a:ext uri="{0D108BD9-81ED-4DB2-BD59-A6C34878D82A}">
                    <a16:rowId xmlns:a16="http://schemas.microsoft.com/office/drawing/2014/main" val="2575559284"/>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solidFill>
                            <a:srgbClr val="FF0000"/>
                          </a:solidFill>
                          <a:latin typeface="Calibri" panose="020F0502020204030204" pitchFamily="34" charset="0"/>
                          <a:cs typeface="Calibri" panose="020F0502020204030204" pitchFamily="34" charset="0"/>
                        </a:rPr>
                        <a:t>Red,</a:t>
                      </a:r>
                      <a:r>
                        <a:rPr lang="en-US" altLang="ko-KR" dirty="0">
                          <a:latin typeface="Calibri" panose="020F0502020204030204" pitchFamily="34" charset="0"/>
                          <a:cs typeface="Calibri" panose="020F0502020204030204" pitchFamily="34" charset="0"/>
                        </a:rPr>
                        <a:t> </a:t>
                      </a:r>
                      <a:r>
                        <a:rPr lang="en-US" altLang="ko-KR" dirty="0">
                          <a:solidFill>
                            <a:schemeClr val="accent2"/>
                          </a:solidFill>
                          <a:latin typeface="Calibri" panose="020F0502020204030204" pitchFamily="34" charset="0"/>
                          <a:cs typeface="Calibri" panose="020F0502020204030204" pitchFamily="34" charset="0"/>
                        </a:rPr>
                        <a:t>Orange</a:t>
                      </a:r>
                      <a:r>
                        <a:rPr lang="en-US" altLang="ko-KR" dirty="0">
                          <a:latin typeface="Calibri" panose="020F0502020204030204" pitchFamily="34" charset="0"/>
                          <a:cs typeface="Calibri" panose="020F0502020204030204" pitchFamily="34" charset="0"/>
                        </a:rPr>
                        <a:t>, </a:t>
                      </a:r>
                      <a:r>
                        <a:rPr lang="en-US" altLang="ko-KR" dirty="0">
                          <a:solidFill>
                            <a:srgbClr val="836CF4"/>
                          </a:solidFill>
                          <a:latin typeface="Calibri" panose="020F0502020204030204" pitchFamily="34" charset="0"/>
                          <a:cs typeface="Calibri" panose="020F0502020204030204" pitchFamily="34" charset="0"/>
                        </a:rPr>
                        <a:t>Purple </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QSW</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532nm</a:t>
                      </a:r>
                      <a:endParaRPr lang="ko-KR" altLang="en-US" dirty="0"/>
                    </a:p>
                  </a:txBody>
                  <a:tcPr anchor="ctr"/>
                </a:tc>
                <a:tc>
                  <a:txBody>
                    <a:bodyPr/>
                    <a:lstStyle/>
                    <a:p>
                      <a:pPr algn="ctr" latinLnBrk="1"/>
                      <a:r>
                        <a:rPr lang="en-US" altLang="ko-KR" dirty="0"/>
                        <a:t>3mm</a:t>
                      </a:r>
                      <a:endParaRPr lang="ko-KR" altLang="en-US" dirty="0"/>
                    </a:p>
                  </a:txBody>
                  <a:tcPr anchor="ctr"/>
                </a:tc>
                <a:tc>
                  <a:txBody>
                    <a:bodyPr/>
                    <a:lstStyle/>
                    <a:p>
                      <a:pPr algn="ctr" latinLnBrk="1"/>
                      <a:r>
                        <a:rPr lang="en-US" altLang="ko-KR" dirty="0"/>
                        <a:t>1.1</a:t>
                      </a:r>
                      <a:r>
                        <a:rPr lang="en-US" altLang="ko-KR" baseline="0" dirty="0"/>
                        <a:t> ~ 2.38</a:t>
                      </a:r>
                      <a:endParaRPr lang="ko-KR" altLang="en-US" dirty="0"/>
                    </a:p>
                  </a:txBody>
                  <a:tcPr anchor="ctr"/>
                </a:tc>
                <a:tc>
                  <a:txBody>
                    <a:bodyPr/>
                    <a:lstStyle/>
                    <a:p>
                      <a:pPr algn="ctr" latinLnBrk="1"/>
                      <a:r>
                        <a:rPr lang="en-US" altLang="ko-KR" dirty="0"/>
                        <a:t>1</a:t>
                      </a:r>
                      <a:endParaRPr lang="ko-KR" altLang="en-US" dirty="0"/>
                    </a:p>
                  </a:txBody>
                  <a:tcPr anchor="ctr"/>
                </a:tc>
                <a:tc>
                  <a:txBody>
                    <a:bodyPr/>
                    <a:lstStyle/>
                    <a:p>
                      <a:pPr algn="ctr" latinLnBrk="1"/>
                      <a:r>
                        <a:rPr lang="en-US" altLang="ko-KR" dirty="0"/>
                        <a:t>1</a:t>
                      </a:r>
                      <a:endParaRPr lang="ko-KR" altLang="en-US" dirty="0"/>
                    </a:p>
                  </a:txBody>
                  <a:tcPr anchor="ctr"/>
                </a:tc>
                <a:tc>
                  <a:txBody>
                    <a:bodyPr/>
                    <a:lstStyle/>
                    <a:p>
                      <a:pPr algn="ctr" latinLnBrk="1"/>
                      <a:r>
                        <a:rPr lang="en-US" altLang="ko-KR" dirty="0"/>
                        <a:t>4</a:t>
                      </a:r>
                      <a:endParaRPr lang="ko-KR" altLang="en-US" dirty="0"/>
                    </a:p>
                  </a:txBody>
                  <a:tcPr anchor="ctr"/>
                </a:tc>
                <a:extLst>
                  <a:ext uri="{0D108BD9-81ED-4DB2-BD59-A6C34878D82A}">
                    <a16:rowId xmlns:a16="http://schemas.microsoft.com/office/drawing/2014/main" val="2356019340"/>
                  </a:ext>
                </a:extLst>
              </a:tr>
            </a:tbl>
          </a:graphicData>
        </a:graphic>
      </p:graphicFrame>
      <p:graphicFrame>
        <p:nvGraphicFramePr>
          <p:cNvPr id="3" name="표 2"/>
          <p:cNvGraphicFramePr>
            <a:graphicFrameLocks noGrp="1"/>
          </p:cNvGraphicFramePr>
          <p:nvPr>
            <p:extLst/>
          </p:nvPr>
        </p:nvGraphicFramePr>
        <p:xfrm>
          <a:off x="677156" y="2679217"/>
          <a:ext cx="11002653" cy="1005840"/>
        </p:xfrm>
        <a:graphic>
          <a:graphicData uri="http://schemas.openxmlformats.org/drawingml/2006/table">
            <a:tbl>
              <a:tblPr firstRow="1" bandRow="1">
                <a:tableStyleId>{5C22544A-7EE6-4342-B048-85BDC9FD1C3A}</a:tableStyleId>
              </a:tblPr>
              <a:tblGrid>
                <a:gridCol w="2484126">
                  <a:extLst>
                    <a:ext uri="{9D8B030D-6E8A-4147-A177-3AD203B41FA5}">
                      <a16:colId xmlns:a16="http://schemas.microsoft.com/office/drawing/2014/main" val="791658206"/>
                    </a:ext>
                  </a:extLst>
                </a:gridCol>
                <a:gridCol w="1916935">
                  <a:extLst>
                    <a:ext uri="{9D8B030D-6E8A-4147-A177-3AD203B41FA5}">
                      <a16:colId xmlns:a16="http://schemas.microsoft.com/office/drawing/2014/main" val="1564227463"/>
                    </a:ext>
                  </a:extLst>
                </a:gridCol>
                <a:gridCol w="2200531">
                  <a:extLst>
                    <a:ext uri="{9D8B030D-6E8A-4147-A177-3AD203B41FA5}">
                      <a16:colId xmlns:a16="http://schemas.microsoft.com/office/drawing/2014/main" val="903030305"/>
                    </a:ext>
                  </a:extLst>
                </a:gridCol>
                <a:gridCol w="2467007">
                  <a:extLst>
                    <a:ext uri="{9D8B030D-6E8A-4147-A177-3AD203B41FA5}">
                      <a16:colId xmlns:a16="http://schemas.microsoft.com/office/drawing/2014/main" val="3108795857"/>
                    </a:ext>
                  </a:extLst>
                </a:gridCol>
                <a:gridCol w="1934054">
                  <a:extLst>
                    <a:ext uri="{9D8B030D-6E8A-4147-A177-3AD203B41FA5}">
                      <a16:colId xmlns:a16="http://schemas.microsoft.com/office/drawing/2014/main" val="3148187111"/>
                    </a:ext>
                  </a:extLst>
                </a:gridCol>
              </a:tblGrid>
              <a:tr h="267399">
                <a:tc>
                  <a:txBody>
                    <a:bodyPr/>
                    <a:lstStyle/>
                    <a:p>
                      <a:pPr algn="ctr" latinLnBrk="1"/>
                      <a:r>
                        <a:rPr lang="en-US" altLang="ko-KR" dirty="0"/>
                        <a:t>Fractional Mode</a:t>
                      </a:r>
                      <a:endParaRPr lang="ko-KR" altLang="en-US" dirty="0"/>
                    </a:p>
                  </a:txBody>
                  <a:tcPr anchor="ctr"/>
                </a:tc>
                <a:tc>
                  <a:txBody>
                    <a:bodyPr/>
                    <a:lstStyle/>
                    <a:p>
                      <a:pPr algn="ctr" latinLnBrk="1"/>
                      <a:r>
                        <a:rPr lang="en-US" altLang="ko-KR" dirty="0"/>
                        <a:t>Energy</a:t>
                      </a:r>
                      <a:endParaRPr lang="ko-KR" altLang="en-US" dirty="0"/>
                    </a:p>
                  </a:txBody>
                  <a:tcPr anchor="ctr"/>
                </a:tc>
                <a:tc>
                  <a:txBody>
                    <a:bodyPr/>
                    <a:lstStyle/>
                    <a:p>
                      <a:pPr algn="ctr" latinLnBrk="1"/>
                      <a:r>
                        <a:rPr lang="en-US" altLang="ko-KR" dirty="0"/>
                        <a:t>Density</a:t>
                      </a:r>
                      <a:endParaRPr lang="ko-KR" altLang="en-US" dirty="0"/>
                    </a:p>
                  </a:txBody>
                  <a:tcPr anchor="ctr"/>
                </a:tc>
                <a:tc>
                  <a:txBody>
                    <a:bodyPr/>
                    <a:lstStyle/>
                    <a:p>
                      <a:pPr algn="ctr" latinLnBrk="1"/>
                      <a:r>
                        <a:rPr lang="en-US" altLang="ko-KR" dirty="0"/>
                        <a:t>Scanning</a:t>
                      </a:r>
                      <a:r>
                        <a:rPr lang="en-US" altLang="ko-KR" baseline="0" dirty="0"/>
                        <a:t> size(mm)</a:t>
                      </a:r>
                      <a:endParaRPr lang="ko-KR" altLang="en-US" dirty="0"/>
                    </a:p>
                  </a:txBody>
                  <a:tcPr anchor="ctr"/>
                </a:tc>
                <a:tc>
                  <a:txBody>
                    <a:bodyPr/>
                    <a:lstStyle/>
                    <a:p>
                      <a:pPr algn="ctr" latinLnBrk="1"/>
                      <a:r>
                        <a:rPr lang="en-US" altLang="ko-KR" dirty="0"/>
                        <a:t>Pass</a:t>
                      </a:r>
                      <a:endParaRPr lang="ko-KR" altLang="en-US" dirty="0"/>
                    </a:p>
                  </a:txBody>
                  <a:tcPr anchor="ctr"/>
                </a:tc>
                <a:extLst>
                  <a:ext uri="{0D108BD9-81ED-4DB2-BD59-A6C34878D82A}">
                    <a16:rowId xmlns:a16="http://schemas.microsoft.com/office/drawing/2014/main" val="1848858693"/>
                  </a:ext>
                </a:extLst>
              </a:tr>
              <a:tr h="47563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t>CO</a:t>
                      </a:r>
                      <a:r>
                        <a:rPr lang="en-US" altLang="ko-KR" sz="1400" dirty="0"/>
                        <a:t>2</a:t>
                      </a:r>
                      <a:r>
                        <a:rPr lang="en-US" altLang="ko-KR" baseline="0" dirty="0"/>
                        <a:t> FRX</a:t>
                      </a:r>
                      <a:endParaRPr lang="ko-KR" altLang="en-US" dirty="0"/>
                    </a:p>
                  </a:txBody>
                  <a:tcPr anchor="ctr"/>
                </a:tc>
                <a:tc>
                  <a:txBody>
                    <a:bodyPr/>
                    <a:lstStyle/>
                    <a:p>
                      <a:pPr algn="ctr" latinLnBrk="1"/>
                      <a:r>
                        <a:rPr lang="en-US" altLang="ko-KR" dirty="0"/>
                        <a:t>8mJ</a:t>
                      </a:r>
                      <a:endParaRPr lang="ko-KR" altLang="en-US" dirty="0"/>
                    </a:p>
                  </a:txBody>
                  <a:tcPr anchor="ctr"/>
                </a:tc>
                <a:tc>
                  <a:txBody>
                    <a:bodyPr/>
                    <a:lstStyle/>
                    <a:p>
                      <a:pPr algn="ctr" latinLnBrk="1"/>
                      <a:r>
                        <a:rPr lang="en-US" altLang="ko-KR" dirty="0"/>
                        <a:t>1.2</a:t>
                      </a:r>
                      <a:r>
                        <a:rPr lang="en-US" altLang="ko-KR" baseline="0" dirty="0"/>
                        <a:t> </a:t>
                      </a:r>
                      <a:r>
                        <a:rPr lang="en-US" altLang="ko-KR" dirty="0"/>
                        <a:t>mm</a:t>
                      </a:r>
                      <a:endParaRPr lang="ko-KR" altLang="en-US" dirty="0"/>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baseline="0" dirty="0"/>
                        <a:t>Depends on tattoo size</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baseline="0" dirty="0"/>
                        <a:t>1</a:t>
                      </a:r>
                    </a:p>
                  </a:txBody>
                  <a:tcPr anchor="ctr"/>
                </a:tc>
                <a:extLst>
                  <a:ext uri="{0D108BD9-81ED-4DB2-BD59-A6C34878D82A}">
                    <a16:rowId xmlns:a16="http://schemas.microsoft.com/office/drawing/2014/main" val="2013152330"/>
                  </a:ext>
                </a:extLst>
              </a:tr>
            </a:tbl>
          </a:graphicData>
        </a:graphic>
      </p:graphicFrame>
      <p:sp>
        <p:nvSpPr>
          <p:cNvPr id="2" name="TextBox 1"/>
          <p:cNvSpPr txBox="1"/>
          <p:nvPr/>
        </p:nvSpPr>
        <p:spPr>
          <a:xfrm>
            <a:off x="677157" y="2187698"/>
            <a:ext cx="6919274"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&lt;Combination Tattoo removal with </a:t>
            </a:r>
            <a:r>
              <a:rPr lang="en-US" altLang="ko-KR" b="1" dirty="0" err="1">
                <a:latin typeface="Calibri" panose="020F0502020204030204" pitchFamily="34" charset="0"/>
                <a:cs typeface="Calibri" panose="020F0502020204030204" pitchFamily="34" charset="0"/>
              </a:rPr>
              <a:t>Finexel</a:t>
            </a:r>
            <a:r>
              <a:rPr lang="en-US" altLang="ko-KR" b="1" dirty="0">
                <a:latin typeface="Calibri" panose="020F0502020204030204" pitchFamily="34" charset="0"/>
                <a:cs typeface="Calibri" panose="020F0502020204030204" pitchFamily="34" charset="0"/>
              </a:rPr>
              <a:t> CO</a:t>
            </a:r>
            <a:r>
              <a:rPr lang="en-US" altLang="ko-KR" sz="1400" b="1" dirty="0">
                <a:latin typeface="Calibri" panose="020F0502020204030204" pitchFamily="34" charset="0"/>
                <a:cs typeface="Calibri" panose="020F0502020204030204" pitchFamily="34" charset="0"/>
              </a:rPr>
              <a:t>2</a:t>
            </a:r>
            <a:r>
              <a:rPr lang="en-US" altLang="ko-KR" b="1" dirty="0">
                <a:latin typeface="Calibri" panose="020F0502020204030204" pitchFamily="34" charset="0"/>
                <a:cs typeface="Calibri" panose="020F0502020204030204" pitchFamily="34" charset="0"/>
              </a:rPr>
              <a:t> and </a:t>
            </a:r>
            <a:r>
              <a:rPr lang="en-US" altLang="ko-KR" b="1" dirty="0" err="1">
                <a:latin typeface="Calibri" panose="020F0502020204030204" pitchFamily="34" charset="0"/>
                <a:cs typeface="Calibri" panose="020F0502020204030204" pitchFamily="34" charset="0"/>
              </a:rPr>
              <a:t>Finebeam</a:t>
            </a:r>
            <a:r>
              <a:rPr lang="en-US" altLang="ko-KR" b="1" dirty="0">
                <a:latin typeface="Calibri" panose="020F0502020204030204" pitchFamily="34" charset="0"/>
                <a:cs typeface="Calibri" panose="020F0502020204030204" pitchFamily="34" charset="0"/>
              </a:rPr>
              <a:t>&gt;</a:t>
            </a:r>
            <a:endParaRPr lang="ko-KR" altLang="en-US" b="1" dirty="0">
              <a:latin typeface="Calibri" panose="020F0502020204030204" pitchFamily="34" charset="0"/>
              <a:cs typeface="Calibri" panose="020F0502020204030204" pitchFamily="34" charset="0"/>
            </a:endParaRPr>
          </a:p>
        </p:txBody>
      </p:sp>
      <p:graphicFrame>
        <p:nvGraphicFramePr>
          <p:cNvPr id="7" name="표 6"/>
          <p:cNvGraphicFramePr>
            <a:graphicFrameLocks noGrp="1"/>
          </p:cNvGraphicFramePr>
          <p:nvPr>
            <p:extLst/>
          </p:nvPr>
        </p:nvGraphicFramePr>
        <p:xfrm>
          <a:off x="677156" y="4607787"/>
          <a:ext cx="11002653" cy="1010920"/>
        </p:xfrm>
        <a:graphic>
          <a:graphicData uri="http://schemas.openxmlformats.org/drawingml/2006/table">
            <a:tbl>
              <a:tblPr firstRow="1" bandRow="1">
                <a:tableStyleId>{5C22544A-7EE6-4342-B048-85BDC9FD1C3A}</a:tableStyleId>
              </a:tblPr>
              <a:tblGrid>
                <a:gridCol w="2077123">
                  <a:extLst>
                    <a:ext uri="{9D8B030D-6E8A-4147-A177-3AD203B41FA5}">
                      <a16:colId xmlns:a16="http://schemas.microsoft.com/office/drawing/2014/main" val="873426387"/>
                    </a:ext>
                  </a:extLst>
                </a:gridCol>
                <a:gridCol w="967069">
                  <a:extLst>
                    <a:ext uri="{9D8B030D-6E8A-4147-A177-3AD203B41FA5}">
                      <a16:colId xmlns:a16="http://schemas.microsoft.com/office/drawing/2014/main" val="3708013768"/>
                    </a:ext>
                  </a:extLst>
                </a:gridCol>
                <a:gridCol w="1470404">
                  <a:extLst>
                    <a:ext uri="{9D8B030D-6E8A-4147-A177-3AD203B41FA5}">
                      <a16:colId xmlns:a16="http://schemas.microsoft.com/office/drawing/2014/main" val="3709886342"/>
                    </a:ext>
                  </a:extLst>
                </a:gridCol>
                <a:gridCol w="1686396">
                  <a:extLst>
                    <a:ext uri="{9D8B030D-6E8A-4147-A177-3AD203B41FA5}">
                      <a16:colId xmlns:a16="http://schemas.microsoft.com/office/drawing/2014/main" val="1217420904"/>
                    </a:ext>
                  </a:extLst>
                </a:gridCol>
                <a:gridCol w="1470405">
                  <a:extLst>
                    <a:ext uri="{9D8B030D-6E8A-4147-A177-3AD203B41FA5}">
                      <a16:colId xmlns:a16="http://schemas.microsoft.com/office/drawing/2014/main" val="2603776468"/>
                    </a:ext>
                  </a:extLst>
                </a:gridCol>
                <a:gridCol w="1470405">
                  <a:extLst>
                    <a:ext uri="{9D8B030D-6E8A-4147-A177-3AD203B41FA5}">
                      <a16:colId xmlns:a16="http://schemas.microsoft.com/office/drawing/2014/main" val="3284950915"/>
                    </a:ext>
                  </a:extLst>
                </a:gridCol>
                <a:gridCol w="691929">
                  <a:extLst>
                    <a:ext uri="{9D8B030D-6E8A-4147-A177-3AD203B41FA5}">
                      <a16:colId xmlns:a16="http://schemas.microsoft.com/office/drawing/2014/main" val="4183664891"/>
                    </a:ext>
                  </a:extLst>
                </a:gridCol>
                <a:gridCol w="1168922">
                  <a:extLst>
                    <a:ext uri="{9D8B030D-6E8A-4147-A177-3AD203B41FA5}">
                      <a16:colId xmlns:a16="http://schemas.microsoft.com/office/drawing/2014/main" val="1117799002"/>
                    </a:ext>
                  </a:extLst>
                </a:gridCol>
              </a:tblGrid>
              <a:tr h="558101">
                <a:tc>
                  <a:txBody>
                    <a:bodyPr/>
                    <a:lstStyle/>
                    <a:p>
                      <a:pPr algn="ctr" latinLnBrk="1"/>
                      <a:r>
                        <a:rPr lang="en-US" altLang="ko-KR" dirty="0" err="1"/>
                        <a:t>Finebeam</a:t>
                      </a:r>
                      <a:endParaRPr lang="en-US" altLang="ko-KR" dirty="0"/>
                    </a:p>
                    <a:p>
                      <a:pPr algn="ctr" latinLnBrk="1"/>
                      <a:r>
                        <a:rPr lang="en-US" altLang="ko-KR" dirty="0"/>
                        <a:t>Sessions</a:t>
                      </a:r>
                    </a:p>
                  </a:txBody>
                  <a:tcPr anchor="ctr"/>
                </a:tc>
                <a:tc>
                  <a:txBody>
                    <a:bodyPr/>
                    <a:lstStyle/>
                    <a:p>
                      <a:pPr algn="ctr" latinLnBrk="1"/>
                      <a:r>
                        <a:rPr lang="en-US" altLang="ko-KR" dirty="0"/>
                        <a:t>Mode</a:t>
                      </a:r>
                      <a:endParaRPr lang="ko-KR" altLang="en-US" dirty="0"/>
                    </a:p>
                  </a:txBody>
                  <a:tcPr anchor="ctr"/>
                </a:tc>
                <a:tc>
                  <a:txBody>
                    <a:bodyPr/>
                    <a:lstStyle/>
                    <a:p>
                      <a:pPr algn="ctr" latinLnBrk="1"/>
                      <a:r>
                        <a:rPr lang="en-US" altLang="ko-KR" dirty="0"/>
                        <a:t>Spot Size</a:t>
                      </a:r>
                    </a:p>
                    <a:p>
                      <a:pPr algn="ctr" latinLnBrk="1"/>
                      <a:r>
                        <a:rPr lang="en-US" altLang="ko-KR" dirty="0"/>
                        <a:t>(mm)</a:t>
                      </a:r>
                      <a:endParaRPr lang="ko-KR" altLang="en-US" dirty="0"/>
                    </a:p>
                  </a:txBody>
                  <a:tcPr anchor="ctr"/>
                </a:tc>
                <a:tc>
                  <a:txBody>
                    <a:bodyPr/>
                    <a:lstStyle/>
                    <a:p>
                      <a:pPr algn="ctr" latinLnBrk="1"/>
                      <a:r>
                        <a:rPr lang="en-US" altLang="ko-KR" dirty="0" err="1"/>
                        <a:t>Fluence</a:t>
                      </a:r>
                      <a:endParaRPr lang="en-US" altLang="ko-KR" dirty="0"/>
                    </a:p>
                    <a:p>
                      <a:pPr algn="ctr" latinLnBrk="1"/>
                      <a:r>
                        <a:rPr lang="en-US" altLang="ko-KR" dirty="0"/>
                        <a:t>(J/cm²)</a:t>
                      </a:r>
                      <a:endParaRPr lang="ko-KR" altLang="en-US" dirty="0"/>
                    </a:p>
                  </a:txBody>
                  <a:tcPr anchor="ctr"/>
                </a:tc>
                <a:tc>
                  <a:txBody>
                    <a:bodyPr/>
                    <a:lstStyle/>
                    <a:p>
                      <a:pPr algn="ctr" latinLnBrk="1"/>
                      <a:r>
                        <a:rPr lang="en-US" altLang="ko-KR" dirty="0"/>
                        <a:t>On</a:t>
                      </a:r>
                      <a:r>
                        <a:rPr lang="en-US" altLang="ko-KR" baseline="0" dirty="0"/>
                        <a:t> Time</a:t>
                      </a:r>
                    </a:p>
                    <a:p>
                      <a:pPr algn="ctr" latinLnBrk="1"/>
                      <a:r>
                        <a:rPr lang="en-US" altLang="ko-KR" baseline="0" dirty="0"/>
                        <a:t>(</a:t>
                      </a:r>
                      <a:r>
                        <a:rPr lang="en-US" altLang="ko-KR" baseline="0" dirty="0" err="1"/>
                        <a:t>ms</a:t>
                      </a:r>
                      <a:r>
                        <a:rPr lang="en-US" altLang="ko-KR" baseline="0" dirty="0"/>
                        <a:t>)</a:t>
                      </a:r>
                      <a:endParaRPr lang="en-US" altLang="ko-KR" dirty="0"/>
                    </a:p>
                  </a:txBody>
                  <a:tcPr anchor="ctr"/>
                </a:tc>
                <a:tc>
                  <a:txBody>
                    <a:bodyPr/>
                    <a:lstStyle/>
                    <a:p>
                      <a:pPr algn="ctr" latinLnBrk="1"/>
                      <a:r>
                        <a:rPr lang="en-US" altLang="ko-KR" dirty="0"/>
                        <a:t>Pulse Rate</a:t>
                      </a:r>
                    </a:p>
                    <a:p>
                      <a:pPr algn="ctr" latinLnBrk="1"/>
                      <a:r>
                        <a:rPr lang="en-US" altLang="ko-KR" dirty="0"/>
                        <a:t>(HZ)</a:t>
                      </a:r>
                    </a:p>
                  </a:txBody>
                  <a:tcPr anchor="ctr"/>
                </a:tc>
                <a:tc>
                  <a:txBody>
                    <a:bodyPr/>
                    <a:lstStyle/>
                    <a:p>
                      <a:pPr algn="ctr" latinLnBrk="1"/>
                      <a:r>
                        <a:rPr lang="en-US" altLang="ko-KR" dirty="0"/>
                        <a:t>Pass</a:t>
                      </a:r>
                      <a:endParaRPr lang="ko-KR" altLang="en-US" dirty="0"/>
                    </a:p>
                  </a:txBody>
                  <a:tcPr anchor="ctr"/>
                </a:tc>
                <a:tc>
                  <a:txBody>
                    <a:bodyPr/>
                    <a:lstStyle/>
                    <a:p>
                      <a:pPr algn="ctr" latinLnBrk="1"/>
                      <a:r>
                        <a:rPr lang="en-US" altLang="ko-KR" dirty="0"/>
                        <a:t>Interval</a:t>
                      </a:r>
                    </a:p>
                    <a:p>
                      <a:pPr algn="ctr" latinLnBrk="1"/>
                      <a:r>
                        <a:rPr lang="en-US" altLang="ko-KR" dirty="0"/>
                        <a:t>(weeks) </a:t>
                      </a:r>
                      <a:endParaRPr lang="ko-KR" altLang="en-US" dirty="0"/>
                    </a:p>
                  </a:txBody>
                  <a:tcPr anchor="ctr"/>
                </a:tc>
                <a:extLst>
                  <a:ext uri="{0D108BD9-81ED-4DB2-BD59-A6C34878D82A}">
                    <a16:rowId xmlns:a16="http://schemas.microsoft.com/office/drawing/2014/main" val="3086966092"/>
                  </a:ext>
                </a:extLst>
              </a:tr>
              <a:tr h="370840">
                <a:tc>
                  <a:txBody>
                    <a:bodyPr/>
                    <a:lstStyle/>
                    <a:p>
                      <a:pPr algn="ctr" latinLnBrk="1"/>
                      <a:r>
                        <a:rPr lang="en-US" altLang="ko-KR" dirty="0"/>
                        <a:t>Genesis</a:t>
                      </a:r>
                      <a:r>
                        <a:rPr lang="en-US" altLang="ko-KR" baseline="0" dirty="0"/>
                        <a:t> technique</a:t>
                      </a:r>
                      <a:endParaRPr lang="ko-KR" altLang="en-US" dirty="0"/>
                    </a:p>
                  </a:txBody>
                  <a:tcPr anchor="ctr"/>
                </a:tc>
                <a:tc>
                  <a:txBody>
                    <a:bodyPr/>
                    <a:lstStyle/>
                    <a:p>
                      <a:pPr algn="ctr" latinLnBrk="1"/>
                      <a:r>
                        <a:rPr lang="en-US" altLang="ko-KR" dirty="0"/>
                        <a:t>LPS</a:t>
                      </a:r>
                      <a:endParaRPr lang="ko-KR" altLang="en-US" dirty="0"/>
                    </a:p>
                  </a:txBody>
                  <a:tcPr anchor="ctr"/>
                </a:tc>
                <a:tc>
                  <a:txBody>
                    <a:bodyPr/>
                    <a:lstStyle/>
                    <a:p>
                      <a:pPr algn="ctr" latinLnBrk="1"/>
                      <a:r>
                        <a:rPr lang="en-US" altLang="ko-KR" dirty="0"/>
                        <a:t>7</a:t>
                      </a:r>
                      <a:r>
                        <a:rPr lang="en-US" altLang="ko-KR" baseline="0" dirty="0"/>
                        <a:t> </a:t>
                      </a:r>
                      <a:r>
                        <a:rPr lang="en-US" altLang="ko-KR" dirty="0"/>
                        <a:t>mm</a:t>
                      </a:r>
                      <a:endParaRPr lang="ko-KR" altLang="en-US" dirty="0"/>
                    </a:p>
                  </a:txBody>
                  <a:tcPr anchor="ctr"/>
                </a:tc>
                <a:tc>
                  <a:txBody>
                    <a:bodyPr/>
                    <a:lstStyle/>
                    <a:p>
                      <a:pPr algn="ctr" latinLnBrk="1"/>
                      <a:r>
                        <a:rPr lang="en-US" altLang="ko-KR" dirty="0"/>
                        <a:t>7.8</a:t>
                      </a:r>
                      <a:r>
                        <a:rPr lang="en-US" altLang="ko-KR" baseline="0" dirty="0"/>
                        <a:t> J</a:t>
                      </a:r>
                      <a:endParaRPr lang="ko-KR" altLang="en-US" dirty="0"/>
                    </a:p>
                  </a:txBody>
                  <a:tcPr anchor="ctr"/>
                </a:tc>
                <a:tc>
                  <a:txBody>
                    <a:bodyPr/>
                    <a:lstStyle/>
                    <a:p>
                      <a:pPr algn="ctr" latinLnBrk="1"/>
                      <a:r>
                        <a:rPr lang="en-US" altLang="ko-KR" dirty="0"/>
                        <a:t>0.3ms</a:t>
                      </a:r>
                      <a:endParaRPr lang="ko-KR" altLang="en-US" dirty="0"/>
                    </a:p>
                  </a:txBody>
                  <a:tcPr anchor="ctr"/>
                </a:tc>
                <a:tc>
                  <a:txBody>
                    <a:bodyPr/>
                    <a:lstStyle/>
                    <a:p>
                      <a:pPr algn="ctr" latinLnBrk="1"/>
                      <a:r>
                        <a:rPr lang="en-US" altLang="ko-KR" dirty="0"/>
                        <a:t>10</a:t>
                      </a:r>
                      <a:endParaRPr lang="ko-KR" altLang="en-US" dirty="0"/>
                    </a:p>
                  </a:txBody>
                  <a:tcPr anchor="ctr"/>
                </a:tc>
                <a:tc>
                  <a:txBody>
                    <a:bodyPr/>
                    <a:lstStyle/>
                    <a:p>
                      <a:pPr algn="ctr" latinLnBrk="1"/>
                      <a:r>
                        <a:rPr lang="en-US" altLang="ko-KR" dirty="0"/>
                        <a:t>5</a:t>
                      </a:r>
                      <a:endParaRPr lang="ko-KR" altLang="en-US" dirty="0"/>
                    </a:p>
                  </a:txBody>
                  <a:tcPr anchor="ctr"/>
                </a:tc>
                <a:tc>
                  <a:txBody>
                    <a:bodyPr/>
                    <a:lstStyle/>
                    <a:p>
                      <a:pPr algn="ctr" latinLnBrk="1"/>
                      <a:r>
                        <a:rPr lang="en-US" altLang="ko-KR" dirty="0"/>
                        <a:t>4 ~ 8</a:t>
                      </a:r>
                      <a:endParaRPr lang="ko-KR" altLang="en-US" dirty="0"/>
                    </a:p>
                  </a:txBody>
                  <a:tcPr anchor="ctr"/>
                </a:tc>
                <a:extLst>
                  <a:ext uri="{0D108BD9-81ED-4DB2-BD59-A6C34878D82A}">
                    <a16:rowId xmlns:a16="http://schemas.microsoft.com/office/drawing/2014/main" val="2575559284"/>
                  </a:ext>
                </a:extLst>
              </a:tr>
            </a:tbl>
          </a:graphicData>
        </a:graphic>
      </p:graphicFrame>
      <p:sp>
        <p:nvSpPr>
          <p:cNvPr id="4" name="TextBox 3"/>
          <p:cNvSpPr txBox="1"/>
          <p:nvPr/>
        </p:nvSpPr>
        <p:spPr>
          <a:xfrm>
            <a:off x="603315" y="5618707"/>
            <a:ext cx="9134573"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 Treat the Genesis technique after every sessions for improving dermal environment. </a:t>
            </a:r>
            <a:endParaRPr lang="ko-KR" altLang="en-US" dirty="0">
              <a:latin typeface="Calibri" panose="020F0502020204030204" pitchFamily="34" charset="0"/>
              <a:cs typeface="Calibri" panose="020F0502020204030204" pitchFamily="34" charset="0"/>
            </a:endParaRPr>
          </a:p>
        </p:txBody>
      </p:sp>
      <p:sp>
        <p:nvSpPr>
          <p:cNvPr id="8" name="TextBox 7"/>
          <p:cNvSpPr txBox="1"/>
          <p:nvPr/>
        </p:nvSpPr>
        <p:spPr>
          <a:xfrm>
            <a:off x="677156" y="3807244"/>
            <a:ext cx="2716493" cy="376581"/>
          </a:xfrm>
          <a:prstGeom prst="rect">
            <a:avLst/>
          </a:prstGeom>
          <a:solidFill>
            <a:srgbClr val="FFFF00"/>
          </a:solidFill>
        </p:spPr>
        <p:txBody>
          <a:bodyPr wrap="square" rtlCol="0">
            <a:spAutoFit/>
          </a:bodyPr>
          <a:lstStyle/>
          <a:p>
            <a:r>
              <a:rPr lang="en-US" altLang="ko-KR" dirty="0" err="1">
                <a:latin typeface="Calibri" panose="020F0502020204030204" pitchFamily="34" charset="0"/>
                <a:cs typeface="Calibri" panose="020F0502020204030204" pitchFamily="34" charset="0"/>
              </a:rPr>
              <a:t>Finebeam</a:t>
            </a:r>
            <a:r>
              <a:rPr lang="en-US" altLang="ko-KR" dirty="0">
                <a:latin typeface="Calibri" panose="020F0502020204030204" pitchFamily="34" charset="0"/>
                <a:cs typeface="Calibri" panose="020F0502020204030204" pitchFamily="34" charset="0"/>
              </a:rPr>
              <a:t> Tattoo care </a:t>
            </a:r>
            <a:endParaRPr lang="ko-KR" altLang="en-US" dirty="0">
              <a:latin typeface="Calibri" panose="020F0502020204030204" pitchFamily="34" charset="0"/>
              <a:cs typeface="Calibri" panose="020F0502020204030204" pitchFamily="34" charset="0"/>
            </a:endParaRPr>
          </a:p>
        </p:txBody>
      </p:sp>
      <p:sp>
        <p:nvSpPr>
          <p:cNvPr id="10" name="TextBox 9">
            <a:hlinkClick r:id="" action="ppaction://noaction"/>
          </p:cNvPr>
          <p:cNvSpPr txBox="1"/>
          <p:nvPr/>
        </p:nvSpPr>
        <p:spPr>
          <a:xfrm>
            <a:off x="9888717" y="6381947"/>
            <a:ext cx="2130458" cy="369332"/>
          </a:xfrm>
          <a:prstGeom prst="rect">
            <a:avLst/>
          </a:prstGeom>
          <a:solidFill>
            <a:schemeClr val="accent1">
              <a:lumMod val="20000"/>
              <a:lumOff val="80000"/>
            </a:schemeClr>
          </a:solidFill>
        </p:spPr>
        <p:txBody>
          <a:bodyPr wrap="square" rtlCol="0">
            <a:spAutoFit/>
          </a:bodyPr>
          <a:lstStyle/>
          <a:p>
            <a:r>
              <a:rPr lang="en-US" altLang="ko-KR" dirty="0">
                <a:latin typeface="Calibri" panose="020F0502020204030204" pitchFamily="34" charset="0"/>
                <a:cs typeface="Calibri" panose="020F0502020204030204" pitchFamily="34" charset="0"/>
              </a:rPr>
              <a:t>Return to PAGE </a:t>
            </a:r>
            <a:r>
              <a:rPr lang="en-US" altLang="ko-KR" dirty="0">
                <a:latin typeface="Calibri" panose="020F0502020204030204" pitchFamily="34" charset="0"/>
                <a:cs typeface="Calibri" panose="020F0502020204030204" pitchFamily="34" charset="0"/>
                <a:hlinkClick r:id="" action="ppaction://noaction"/>
              </a:rPr>
              <a:t>77</a:t>
            </a:r>
            <a:r>
              <a:rPr lang="en-US" altLang="ko-KR" dirty="0">
                <a:latin typeface="Calibri" panose="020F0502020204030204" pitchFamily="34" charset="0"/>
                <a:cs typeface="Calibri" panose="020F0502020204030204" pitchFamily="34" charset="0"/>
              </a:rPr>
              <a:t>.</a:t>
            </a:r>
            <a:endParaRPr lang="ko-KR" altLang="en-US" dirty="0">
              <a:latin typeface="Calibri" panose="020F0502020204030204" pitchFamily="34" charset="0"/>
              <a:cs typeface="Calibri" panose="020F0502020204030204" pitchFamily="34" charset="0"/>
            </a:endParaRPr>
          </a:p>
        </p:txBody>
      </p:sp>
      <p:sp>
        <p:nvSpPr>
          <p:cNvPr id="6" name="TextBox 5"/>
          <p:cNvSpPr txBox="1"/>
          <p:nvPr/>
        </p:nvSpPr>
        <p:spPr>
          <a:xfrm>
            <a:off x="141316" y="2557030"/>
            <a:ext cx="365760"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1)</a:t>
            </a:r>
            <a:endParaRPr lang="ko-KR" altLang="en-US" dirty="0">
              <a:latin typeface="Calibri" panose="020F0502020204030204" pitchFamily="34" charset="0"/>
              <a:cs typeface="Calibri" panose="020F0502020204030204" pitchFamily="34" charset="0"/>
            </a:endParaRPr>
          </a:p>
        </p:txBody>
      </p:sp>
      <p:sp>
        <p:nvSpPr>
          <p:cNvPr id="11" name="TextBox 10"/>
          <p:cNvSpPr txBox="1"/>
          <p:nvPr/>
        </p:nvSpPr>
        <p:spPr>
          <a:xfrm>
            <a:off x="141316" y="4518834"/>
            <a:ext cx="365760"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3)</a:t>
            </a:r>
            <a:endParaRPr lang="ko-KR" altLang="en-US" dirty="0">
              <a:latin typeface="Calibri" panose="020F0502020204030204" pitchFamily="34" charset="0"/>
              <a:cs typeface="Calibri" panose="020F0502020204030204" pitchFamily="34" charset="0"/>
            </a:endParaRPr>
          </a:p>
        </p:txBody>
      </p:sp>
      <p:sp>
        <p:nvSpPr>
          <p:cNvPr id="12" name="TextBox 11"/>
          <p:cNvSpPr txBox="1"/>
          <p:nvPr/>
        </p:nvSpPr>
        <p:spPr>
          <a:xfrm>
            <a:off x="141316" y="3807244"/>
            <a:ext cx="365760"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2)</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66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53" y="82951"/>
            <a:ext cx="1051832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After Tattoo removal with </a:t>
            </a:r>
            <a:r>
              <a:rPr lang="en-US" altLang="ko-KR" b="1" dirty="0" err="1">
                <a:latin typeface="Calibri" panose="020F0502020204030204" pitchFamily="34" charset="0"/>
                <a:cs typeface="Calibri" panose="020F0502020204030204" pitchFamily="34" charset="0"/>
              </a:rPr>
              <a:t>Finebeam</a:t>
            </a:r>
            <a:r>
              <a:rPr lang="en-US" altLang="ko-KR" b="1" dirty="0">
                <a:latin typeface="Calibri" panose="020F0502020204030204" pitchFamily="34" charset="0"/>
                <a:cs typeface="Calibri" panose="020F0502020204030204" pitchFamily="34" charset="0"/>
              </a:rPr>
              <a:t> </a:t>
            </a:r>
            <a:endParaRPr lang="ko-KR" altLang="en-US" b="1" dirty="0">
              <a:latin typeface="Calibri" panose="020F0502020204030204" pitchFamily="34" charset="0"/>
              <a:cs typeface="Calibri" panose="020F0502020204030204" pitchFamily="34" charset="0"/>
            </a:endParaRPr>
          </a:p>
        </p:txBody>
      </p:sp>
      <p:sp>
        <p:nvSpPr>
          <p:cNvPr id="5" name="TextBox 4"/>
          <p:cNvSpPr txBox="1"/>
          <p:nvPr/>
        </p:nvSpPr>
        <p:spPr>
          <a:xfrm>
            <a:off x="301657" y="961533"/>
            <a:ext cx="6090193" cy="369332"/>
          </a:xfrm>
          <a:prstGeom prst="rect">
            <a:avLst/>
          </a:prstGeom>
          <a:solidFill>
            <a:srgbClr val="CCCCFF"/>
          </a:solidFill>
        </p:spPr>
        <p:txBody>
          <a:bodyPr wrap="square" rtlCol="0">
            <a:spAutoFit/>
          </a:bodyPr>
          <a:lstStyle/>
          <a:p>
            <a:pPr marL="285750" indent="-285750">
              <a:buFont typeface="Arial" panose="020B0604020202020204" pitchFamily="34" charset="0"/>
              <a:buChar char="•"/>
            </a:pPr>
            <a:r>
              <a:rPr lang="en-US" altLang="ko-KR" dirty="0">
                <a:latin typeface="Calibri" panose="020F0502020204030204" pitchFamily="34" charset="0"/>
                <a:cs typeface="Calibri" panose="020F0502020204030204" pitchFamily="34" charset="0"/>
              </a:rPr>
              <a:t>Sedate with ice on the day of procedure </a:t>
            </a:r>
          </a:p>
        </p:txBody>
      </p:sp>
      <p:sp>
        <p:nvSpPr>
          <p:cNvPr id="3" name="직사각형 2"/>
          <p:cNvSpPr/>
          <p:nvPr/>
        </p:nvSpPr>
        <p:spPr>
          <a:xfrm>
            <a:off x="301657" y="1659136"/>
            <a:ext cx="6096000" cy="369332"/>
          </a:xfrm>
          <a:prstGeom prst="rect">
            <a:avLst/>
          </a:prstGeom>
          <a:solidFill>
            <a:srgbClr val="CCCCFF"/>
          </a:solidFill>
        </p:spPr>
        <p:txBody>
          <a:bodyPr>
            <a:spAutoFit/>
          </a:bodyPr>
          <a:lstStyle/>
          <a:p>
            <a:pPr marL="285750" indent="-285750">
              <a:buFont typeface="Arial" panose="020B0604020202020204" pitchFamily="34" charset="0"/>
              <a:buChar char="•"/>
            </a:pPr>
            <a:r>
              <a:rPr lang="en-US" altLang="ko-KR" dirty="0">
                <a:latin typeface="Calibri" panose="020F0502020204030204" pitchFamily="34" charset="0"/>
                <a:cs typeface="Calibri" panose="020F0502020204030204" pitchFamily="34" charset="0"/>
              </a:rPr>
              <a:t>Apply skin recovery ointment every 4 or 5 hours interval</a:t>
            </a:r>
          </a:p>
        </p:txBody>
      </p:sp>
      <p:sp>
        <p:nvSpPr>
          <p:cNvPr id="6" name="직사각형 5"/>
          <p:cNvSpPr/>
          <p:nvPr/>
        </p:nvSpPr>
        <p:spPr>
          <a:xfrm>
            <a:off x="301657" y="2356739"/>
            <a:ext cx="6090193" cy="369332"/>
          </a:xfrm>
          <a:prstGeom prst="rect">
            <a:avLst/>
          </a:prstGeom>
          <a:solidFill>
            <a:srgbClr val="CCCCFF"/>
          </a:solidFill>
        </p:spPr>
        <p:txBody>
          <a:bodyPr wrap="square">
            <a:spAutoFit/>
          </a:bodyPr>
          <a:lstStyle/>
          <a:p>
            <a:pPr marL="285750" indent="-285750">
              <a:buFont typeface="Arial" panose="020B0604020202020204" pitchFamily="34" charset="0"/>
              <a:buChar char="•"/>
            </a:pPr>
            <a:r>
              <a:rPr lang="en-US" altLang="ko-KR" dirty="0">
                <a:latin typeface="Calibri" panose="020F0502020204030204" pitchFamily="34" charset="0"/>
                <a:cs typeface="Calibri" panose="020F0502020204030204" pitchFamily="34" charset="0"/>
              </a:rPr>
              <a:t>Apply enough amount of “Baseline” for keeping moisture </a:t>
            </a:r>
          </a:p>
        </p:txBody>
      </p:sp>
      <p:sp>
        <p:nvSpPr>
          <p:cNvPr id="7" name="직사각형 6"/>
          <p:cNvSpPr/>
          <p:nvPr/>
        </p:nvSpPr>
        <p:spPr>
          <a:xfrm>
            <a:off x="301656" y="3026059"/>
            <a:ext cx="6090193" cy="369332"/>
          </a:xfrm>
          <a:prstGeom prst="rect">
            <a:avLst/>
          </a:prstGeom>
          <a:solidFill>
            <a:srgbClr val="CCCCFF"/>
          </a:solidFill>
        </p:spPr>
        <p:txBody>
          <a:bodyPr wrap="square">
            <a:spAutoFit/>
          </a:bodyPr>
          <a:lstStyle/>
          <a:p>
            <a:pPr marL="285750" indent="-285750">
              <a:buFont typeface="Arial" panose="020B0604020202020204" pitchFamily="34" charset="0"/>
              <a:buChar char="•"/>
            </a:pPr>
            <a:r>
              <a:rPr lang="en-US" altLang="ko-KR" dirty="0">
                <a:latin typeface="Calibri" panose="020F0502020204030204" pitchFamily="34" charset="0"/>
                <a:cs typeface="Calibri" panose="020F0502020204030204" pitchFamily="34" charset="0"/>
              </a:rPr>
              <a:t>Protect the skin with UV SUN block cream</a:t>
            </a:r>
          </a:p>
        </p:txBody>
      </p:sp>
      <p:sp>
        <p:nvSpPr>
          <p:cNvPr id="8" name="직사각형 7"/>
          <p:cNvSpPr/>
          <p:nvPr/>
        </p:nvSpPr>
        <p:spPr>
          <a:xfrm>
            <a:off x="301658" y="3723662"/>
            <a:ext cx="6090191" cy="369332"/>
          </a:xfrm>
          <a:prstGeom prst="rect">
            <a:avLst/>
          </a:prstGeom>
          <a:solidFill>
            <a:srgbClr val="CCCCFF"/>
          </a:solidFill>
        </p:spPr>
        <p:txBody>
          <a:bodyPr wrap="square">
            <a:spAutoFit/>
          </a:bodyPr>
          <a:lstStyle/>
          <a:p>
            <a:pPr marL="285750" indent="-285750">
              <a:buFont typeface="Arial" panose="020B0604020202020204" pitchFamily="34" charset="0"/>
              <a:buChar char="•"/>
            </a:pPr>
            <a:r>
              <a:rPr lang="en-US" altLang="ko-KR" dirty="0">
                <a:latin typeface="Calibri" panose="020F0502020204030204" pitchFamily="34" charset="0"/>
                <a:cs typeface="Calibri" panose="020F0502020204030204" pitchFamily="34" charset="0"/>
              </a:rPr>
              <a:t>Don’t take shower around 4 to 5 days before scab comes off</a:t>
            </a:r>
          </a:p>
        </p:txBody>
      </p:sp>
    </p:spTree>
    <p:extLst>
      <p:ext uri="{BB962C8B-B14F-4D97-AF65-F5344CB8AC3E}">
        <p14:creationId xmlns:p14="http://schemas.microsoft.com/office/powerpoint/2010/main" val="105684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3184491" y="1150955"/>
            <a:ext cx="1562100" cy="2571750"/>
          </a:xfrm>
          <a:prstGeom prst="rect">
            <a:avLst/>
          </a:prstGeom>
        </p:spPr>
      </p:pic>
      <p:sp>
        <p:nvSpPr>
          <p:cNvPr id="3" name="TextBox 2"/>
          <p:cNvSpPr txBox="1"/>
          <p:nvPr/>
        </p:nvSpPr>
        <p:spPr>
          <a:xfrm>
            <a:off x="3099650" y="3951305"/>
            <a:ext cx="2036190" cy="1477328"/>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When ink is break out, air is generated. It looks white due to bubble</a:t>
            </a:r>
            <a:endParaRPr lang="ko-KR" altLang="en-US" dirty="0">
              <a:latin typeface="Calibri" panose="020F0502020204030204" pitchFamily="34" charset="0"/>
              <a:cs typeface="Calibri" panose="020F0502020204030204" pitchFamily="34" charset="0"/>
            </a:endParaRPr>
          </a:p>
        </p:txBody>
      </p:sp>
      <p:sp>
        <p:nvSpPr>
          <p:cNvPr id="4" name="TextBox 3"/>
          <p:cNvSpPr txBox="1"/>
          <p:nvPr/>
        </p:nvSpPr>
        <p:spPr>
          <a:xfrm>
            <a:off x="5835191" y="4157220"/>
            <a:ext cx="2224726" cy="923330"/>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20 min. later,</a:t>
            </a:r>
          </a:p>
          <a:p>
            <a:r>
              <a:rPr lang="en-US" altLang="ko-KR" dirty="0">
                <a:latin typeface="Calibri" panose="020F0502020204030204" pitchFamily="34" charset="0"/>
                <a:cs typeface="Calibri" panose="020F0502020204030204" pitchFamily="34" charset="0"/>
              </a:rPr>
              <a:t>Bubble is broken and </a:t>
            </a:r>
            <a:r>
              <a:rPr lang="en-US" altLang="ko-KR" dirty="0" err="1">
                <a:latin typeface="Calibri" panose="020F0502020204030204" pitchFamily="34" charset="0"/>
                <a:cs typeface="Calibri" panose="020F0502020204030204" pitchFamily="34" charset="0"/>
              </a:rPr>
              <a:t>petechia</a:t>
            </a:r>
            <a:r>
              <a:rPr lang="en-US" altLang="ko-KR" dirty="0">
                <a:latin typeface="Calibri" panose="020F0502020204030204" pitchFamily="34" charset="0"/>
                <a:cs typeface="Calibri" panose="020F0502020204030204" pitchFamily="34" charset="0"/>
              </a:rPr>
              <a:t> is occurred </a:t>
            </a:r>
            <a:endParaRPr lang="ko-KR" altLang="en-US" dirty="0">
              <a:latin typeface="Calibri" panose="020F0502020204030204" pitchFamily="34" charset="0"/>
              <a:cs typeface="Calibri" panose="020F0502020204030204" pitchFamily="34" charset="0"/>
            </a:endParaRPr>
          </a:p>
        </p:txBody>
      </p:sp>
      <p:pic>
        <p:nvPicPr>
          <p:cNvPr id="6" name="그림 5"/>
          <p:cNvPicPr>
            <a:picLocks noChangeAspect="1"/>
          </p:cNvPicPr>
          <p:nvPr/>
        </p:nvPicPr>
        <p:blipFill>
          <a:blip r:embed="rId3"/>
          <a:stretch>
            <a:fillRect/>
          </a:stretch>
        </p:blipFill>
        <p:spPr>
          <a:xfrm>
            <a:off x="5938887" y="1036655"/>
            <a:ext cx="1866900" cy="2800350"/>
          </a:xfrm>
          <a:prstGeom prst="rect">
            <a:avLst/>
          </a:prstGeom>
        </p:spPr>
      </p:pic>
      <p:sp>
        <p:nvSpPr>
          <p:cNvPr id="7" name="TextBox 6"/>
          <p:cNvSpPr txBox="1"/>
          <p:nvPr/>
        </p:nvSpPr>
        <p:spPr>
          <a:xfrm>
            <a:off x="96253" y="82951"/>
            <a:ext cx="10518328" cy="369332"/>
          </a:xfrm>
          <a:prstGeom prst="rect">
            <a:avLst/>
          </a:prstGeom>
          <a:noFill/>
        </p:spPr>
        <p:txBody>
          <a:bodyPr wrap="square" rtlCol="0">
            <a:spAutoFit/>
          </a:bodyPr>
          <a:lstStyle/>
          <a:p>
            <a:r>
              <a:rPr lang="en-US" altLang="ko-KR" b="1" dirty="0">
                <a:latin typeface="Calibri" panose="020F0502020204030204" pitchFamily="34" charset="0"/>
                <a:cs typeface="Calibri" panose="020F0502020204030204" pitchFamily="34" charset="0"/>
              </a:rPr>
              <a:t>Tattoo removal procedure</a:t>
            </a:r>
            <a:endParaRPr lang="ko-KR" altLang="en-US" b="1" dirty="0">
              <a:latin typeface="Calibri" panose="020F0502020204030204" pitchFamily="34" charset="0"/>
              <a:cs typeface="Calibri" panose="020F0502020204030204" pitchFamily="34" charset="0"/>
            </a:endParaRPr>
          </a:p>
        </p:txBody>
      </p:sp>
      <p:sp>
        <p:nvSpPr>
          <p:cNvPr id="5" name="직사각형 4"/>
          <p:cNvSpPr/>
          <p:nvPr/>
        </p:nvSpPr>
        <p:spPr>
          <a:xfrm>
            <a:off x="8205003" y="6204351"/>
            <a:ext cx="3625095" cy="369332"/>
          </a:xfrm>
          <a:prstGeom prst="rect">
            <a:avLst/>
          </a:prstGeom>
        </p:spPr>
        <p:txBody>
          <a:bodyPr wrap="none">
            <a:spAutoFit/>
          </a:bodyPr>
          <a:lstStyle/>
          <a:p>
            <a:r>
              <a:rPr lang="en-US" altLang="ko-KR" dirty="0">
                <a:hlinkClick r:id="rId4"/>
              </a:rPr>
              <a:t>https://youtu.be/cyHqM9DhHcA</a:t>
            </a:r>
            <a:r>
              <a:rPr lang="en-US" altLang="ko-KR" dirty="0"/>
              <a:t> </a:t>
            </a:r>
            <a:endParaRPr lang="ko-KR" altLang="en-US" dirty="0"/>
          </a:p>
        </p:txBody>
      </p:sp>
      <p:sp>
        <p:nvSpPr>
          <p:cNvPr id="15" name="TextBox 14"/>
          <p:cNvSpPr txBox="1"/>
          <p:nvPr/>
        </p:nvSpPr>
        <p:spPr>
          <a:xfrm>
            <a:off x="3285927" y="504624"/>
            <a:ext cx="1359228" cy="646331"/>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Immediate whitening </a:t>
            </a:r>
            <a:endParaRPr lang="ko-KR" altLang="en-US" dirty="0">
              <a:latin typeface="Calibri" panose="020F0502020204030204" pitchFamily="34" charset="0"/>
              <a:cs typeface="Calibri" panose="020F0502020204030204" pitchFamily="34" charset="0"/>
            </a:endParaRPr>
          </a:p>
        </p:txBody>
      </p:sp>
      <p:sp>
        <p:nvSpPr>
          <p:cNvPr id="16" name="TextBox 15"/>
          <p:cNvSpPr txBox="1"/>
          <p:nvPr/>
        </p:nvSpPr>
        <p:spPr>
          <a:xfrm>
            <a:off x="6352782" y="587832"/>
            <a:ext cx="1359228" cy="369332"/>
          </a:xfrm>
          <a:prstGeom prst="rect">
            <a:avLst/>
          </a:prstGeom>
          <a:noFill/>
        </p:spPr>
        <p:txBody>
          <a:bodyPr wrap="square" rtlCol="0">
            <a:spAutoFit/>
          </a:bodyPr>
          <a:lstStyle/>
          <a:p>
            <a:r>
              <a:rPr lang="en-US" altLang="ko-KR" dirty="0" err="1">
                <a:latin typeface="Calibri" panose="020F0502020204030204" pitchFamily="34" charset="0"/>
                <a:cs typeface="Calibri" panose="020F0502020204030204" pitchFamily="34" charset="0"/>
              </a:rPr>
              <a:t>Petechia</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72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rotWithShape="1">
          <a:blip r:embed="rId2"/>
          <a:srcRect l="-1" t="9968" r="39"/>
          <a:stretch/>
        </p:blipFill>
        <p:spPr>
          <a:xfrm>
            <a:off x="1328541" y="324381"/>
            <a:ext cx="9568846" cy="2383999"/>
          </a:xfrm>
          <a:prstGeom prst="rect">
            <a:avLst/>
          </a:prstGeom>
        </p:spPr>
      </p:pic>
      <p:pic>
        <p:nvPicPr>
          <p:cNvPr id="3" name="그림 2"/>
          <p:cNvPicPr>
            <a:picLocks noChangeAspect="1"/>
          </p:cNvPicPr>
          <p:nvPr/>
        </p:nvPicPr>
        <p:blipFill rotWithShape="1">
          <a:blip r:embed="rId3"/>
          <a:srcRect b="23622"/>
          <a:stretch/>
        </p:blipFill>
        <p:spPr>
          <a:xfrm>
            <a:off x="2544598" y="3256821"/>
            <a:ext cx="7532656" cy="2531237"/>
          </a:xfrm>
          <a:prstGeom prst="rect">
            <a:avLst/>
          </a:prstGeom>
        </p:spPr>
      </p:pic>
      <p:sp>
        <p:nvSpPr>
          <p:cNvPr id="4" name="TextBox 3"/>
          <p:cNvSpPr txBox="1"/>
          <p:nvPr/>
        </p:nvSpPr>
        <p:spPr>
          <a:xfrm>
            <a:off x="2337849" y="2708380"/>
            <a:ext cx="9125146"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In the area with low amount of ink, almost 80% of ink is removed after 1’st session.</a:t>
            </a:r>
            <a:endParaRPr lang="ko-KR" altLang="en-US" dirty="0">
              <a:latin typeface="Calibri" panose="020F0502020204030204" pitchFamily="34" charset="0"/>
              <a:cs typeface="Calibri" panose="020F0502020204030204" pitchFamily="34" charset="0"/>
            </a:endParaRPr>
          </a:p>
        </p:txBody>
      </p:sp>
      <p:sp>
        <p:nvSpPr>
          <p:cNvPr id="5" name="TextBox 4"/>
          <p:cNvSpPr txBox="1"/>
          <p:nvPr/>
        </p:nvSpPr>
        <p:spPr>
          <a:xfrm>
            <a:off x="3388617" y="5842932"/>
            <a:ext cx="1206631"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Before</a:t>
            </a:r>
            <a:endParaRPr lang="ko-KR" altLang="en-US" dirty="0">
              <a:latin typeface="Calibri" panose="020F0502020204030204" pitchFamily="34" charset="0"/>
              <a:cs typeface="Calibri" panose="020F0502020204030204" pitchFamily="34" charset="0"/>
            </a:endParaRPr>
          </a:p>
        </p:txBody>
      </p:sp>
      <p:sp>
        <p:nvSpPr>
          <p:cNvPr id="6" name="TextBox 5"/>
          <p:cNvSpPr txBox="1"/>
          <p:nvPr/>
        </p:nvSpPr>
        <p:spPr>
          <a:xfrm>
            <a:off x="5801879" y="5842932"/>
            <a:ext cx="1607589"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After 1 session</a:t>
            </a:r>
            <a:endParaRPr lang="ko-KR" altLang="en-US" dirty="0">
              <a:latin typeface="Calibri" panose="020F0502020204030204" pitchFamily="34" charset="0"/>
              <a:cs typeface="Calibri" panose="020F0502020204030204" pitchFamily="34" charset="0"/>
            </a:endParaRPr>
          </a:p>
        </p:txBody>
      </p:sp>
      <p:sp>
        <p:nvSpPr>
          <p:cNvPr id="7" name="TextBox 6"/>
          <p:cNvSpPr txBox="1"/>
          <p:nvPr/>
        </p:nvSpPr>
        <p:spPr>
          <a:xfrm>
            <a:off x="8083166" y="5806912"/>
            <a:ext cx="1984662" cy="369332"/>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After 5 sessions</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296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3928964" y="2339124"/>
            <a:ext cx="4352925" cy="2952750"/>
          </a:xfrm>
          <a:prstGeom prst="rect">
            <a:avLst/>
          </a:prstGeom>
        </p:spPr>
      </p:pic>
      <p:sp>
        <p:nvSpPr>
          <p:cNvPr id="3" name="TextBox 2"/>
          <p:cNvSpPr txBox="1"/>
          <p:nvPr/>
        </p:nvSpPr>
        <p:spPr>
          <a:xfrm>
            <a:off x="395926" y="782425"/>
            <a:ext cx="10086681" cy="677108"/>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The representative type of tattoo with big amount of ink in the skin is </a:t>
            </a:r>
            <a:r>
              <a:rPr lang="en-US" altLang="ko-K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lettering </a:t>
            </a:r>
          </a:p>
          <a:p>
            <a:pPr marL="285750" indent="-285750">
              <a:buFontTx/>
              <a:buChar char="-"/>
            </a:pPr>
            <a:r>
              <a:rPr lang="en-US" altLang="ko-KR" dirty="0">
                <a:latin typeface="Calibri" panose="020F0502020204030204" pitchFamily="34" charset="0"/>
                <a:cs typeface="Calibri" panose="020F0502020204030204" pitchFamily="34" charset="0"/>
              </a:rPr>
              <a:t>It will take long time like 10 to 20 sessions and it will also have chance to arise side effect like scar. </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235743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1368</Words>
  <Application>Microsoft Office PowerPoint</Application>
  <PresentationFormat>와이드스크린</PresentationFormat>
  <Paragraphs>263</Paragraphs>
  <Slides>20</Slides>
  <Notes>1</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Apple SD Gothic Neo</vt:lpstr>
      <vt:lpstr>맑은 고딕</vt:lpstr>
      <vt:lpstr>Arial</vt:lpstr>
      <vt:lpstr>Calibri</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Austin Lim</cp:lastModifiedBy>
  <cp:revision>8</cp:revision>
  <dcterms:created xsi:type="dcterms:W3CDTF">2023-08-08T13:27:37Z</dcterms:created>
  <dcterms:modified xsi:type="dcterms:W3CDTF">2024-02-03T08:24:11Z</dcterms:modified>
</cp:coreProperties>
</file>