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sldIdLst>
    <p:sldId id="297" r:id="rId2"/>
    <p:sldId id="256" r:id="rId3"/>
    <p:sldId id="257" r:id="rId4"/>
    <p:sldId id="258" r:id="rId5"/>
    <p:sldId id="259" r:id="rId6"/>
    <p:sldId id="261" r:id="rId7"/>
    <p:sldId id="299" r:id="rId8"/>
    <p:sldId id="262" r:id="rId9"/>
    <p:sldId id="264" r:id="rId10"/>
    <p:sldId id="265" r:id="rId11"/>
    <p:sldId id="263" r:id="rId12"/>
    <p:sldId id="326" r:id="rId13"/>
    <p:sldId id="269" r:id="rId14"/>
    <p:sldId id="268" r:id="rId15"/>
    <p:sldId id="267" r:id="rId16"/>
    <p:sldId id="272" r:id="rId17"/>
    <p:sldId id="274" r:id="rId18"/>
    <p:sldId id="273" r:id="rId19"/>
    <p:sldId id="271" r:id="rId20"/>
    <p:sldId id="278" r:id="rId21"/>
    <p:sldId id="302" r:id="rId22"/>
    <p:sldId id="303" r:id="rId23"/>
    <p:sldId id="327" r:id="rId24"/>
    <p:sldId id="301" r:id="rId25"/>
    <p:sldId id="285" r:id="rId26"/>
    <p:sldId id="291" r:id="rId27"/>
    <p:sldId id="290" r:id="rId28"/>
    <p:sldId id="286" r:id="rId29"/>
    <p:sldId id="287" r:id="rId30"/>
    <p:sldId id="298" r:id="rId31"/>
    <p:sldId id="309" r:id="rId32"/>
    <p:sldId id="308" r:id="rId33"/>
    <p:sldId id="307" r:id="rId34"/>
    <p:sldId id="310" r:id="rId35"/>
    <p:sldId id="325" r:id="rId36"/>
    <p:sldId id="311" r:id="rId37"/>
    <p:sldId id="323" r:id="rId38"/>
    <p:sldId id="313" r:id="rId39"/>
    <p:sldId id="324" r:id="rId40"/>
    <p:sldId id="318" r:id="rId41"/>
    <p:sldId id="315" r:id="rId42"/>
    <p:sldId id="316" r:id="rId43"/>
    <p:sldId id="270" r:id="rId44"/>
    <p:sldId id="304" r:id="rId45"/>
    <p:sldId id="305" r:id="rId46"/>
    <p:sldId id="260" r:id="rId47"/>
    <p:sldId id="276" r:id="rId48"/>
    <p:sldId id="292" r:id="rId49"/>
    <p:sldId id="279" r:id="rId50"/>
    <p:sldId id="294" r:id="rId51"/>
    <p:sldId id="306" r:id="rId52"/>
    <p:sldId id="295" r:id="rId53"/>
  </p:sldIdLst>
  <p:sldSz cx="12192000" cy="6858000"/>
  <p:notesSz cx="6797675" cy="9926638"/>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FF"/>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보통 스타일 2 - 강조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보통 스타일 2 - 강조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62" d="100"/>
          <a:sy n="62" d="100"/>
        </p:scale>
        <p:origin x="792"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0DB02778-9DFC-4AF0-9882-747BBC14EA56}" type="datetimeFigureOut">
              <a:rPr lang="ko-KR" altLang="en-US" smtClean="0"/>
              <a:t>2024-02-03</a:t>
            </a:fld>
            <a:endParaRPr lang="ko-KR" altLang="en-US"/>
          </a:p>
        </p:txBody>
      </p:sp>
      <p:sp>
        <p:nvSpPr>
          <p:cNvPr id="4" name="슬라이드 이미지 개체 틀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6" name="바닥글 개체 틀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70BB9406-AD8A-46C7-852F-44B98AAAB384}" type="slidenum">
              <a:rPr lang="ko-KR" altLang="en-US" smtClean="0"/>
              <a:t>‹#›</a:t>
            </a:fld>
            <a:endParaRPr lang="ko-KR" altLang="en-US"/>
          </a:p>
        </p:txBody>
      </p:sp>
    </p:spTree>
    <p:extLst>
      <p:ext uri="{BB962C8B-B14F-4D97-AF65-F5344CB8AC3E}">
        <p14:creationId xmlns:p14="http://schemas.microsoft.com/office/powerpoint/2010/main" val="1980138506"/>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https://youtu.be/zujTUoE4bbA </a:t>
            </a:r>
            <a:endParaRPr lang="ko-KR" altLang="en-US" dirty="0"/>
          </a:p>
        </p:txBody>
      </p:sp>
      <p:sp>
        <p:nvSpPr>
          <p:cNvPr id="4" name="슬라이드 번호 개체 틀 3"/>
          <p:cNvSpPr>
            <a:spLocks noGrp="1"/>
          </p:cNvSpPr>
          <p:nvPr>
            <p:ph type="sldNum" sz="quarter" idx="10"/>
          </p:nvPr>
        </p:nvSpPr>
        <p:spPr/>
        <p:txBody>
          <a:bodyPr/>
          <a:lstStyle/>
          <a:p>
            <a:fld id="{DD879145-CD0F-47D5-841A-AD68581CB83C}" type="slidenum">
              <a:rPr lang="ko-KR" altLang="en-US" smtClean="0"/>
              <a:t>1</a:t>
            </a:fld>
            <a:endParaRPr lang="ko-KR" altLang="en-US"/>
          </a:p>
        </p:txBody>
      </p:sp>
    </p:spTree>
    <p:extLst>
      <p:ext uri="{BB962C8B-B14F-4D97-AF65-F5344CB8AC3E}">
        <p14:creationId xmlns:p14="http://schemas.microsoft.com/office/powerpoint/2010/main" val="5355025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Tree>
    <p:extLst>
      <p:ext uri="{BB962C8B-B14F-4D97-AF65-F5344CB8AC3E}">
        <p14:creationId xmlns:p14="http://schemas.microsoft.com/office/powerpoint/2010/main" val="28487740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1524000" y="1122363"/>
            <a:ext cx="9144000" cy="2387600"/>
          </a:xfrm>
        </p:spPr>
        <p:txBody>
          <a:bodyPr anchor="b"/>
          <a:lstStyle>
            <a:lvl1pPr algn="ctr">
              <a:defRPr sz="6000"/>
            </a:lvl1pPr>
          </a:lstStyle>
          <a:p>
            <a:r>
              <a:rPr lang="ko-KR" altLang="en-US"/>
              <a:t>마스터 제목 스타일 편집</a:t>
            </a:r>
          </a:p>
        </p:txBody>
      </p:sp>
      <p:sp>
        <p:nvSpPr>
          <p:cNvPr id="3" name="부제목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ko-KR" altLang="en-US"/>
              <a:t>클릭하여 마스터 부제목 스타일 편집</a:t>
            </a:r>
          </a:p>
        </p:txBody>
      </p:sp>
      <p:sp>
        <p:nvSpPr>
          <p:cNvPr id="4" name="날짜 개체 틀 3"/>
          <p:cNvSpPr>
            <a:spLocks noGrp="1"/>
          </p:cNvSpPr>
          <p:nvPr>
            <p:ph type="dt" sz="half" idx="10"/>
          </p:nvPr>
        </p:nvSpPr>
        <p:spPr/>
        <p:txBody>
          <a:bodyPr/>
          <a:lstStyle/>
          <a:p>
            <a:fld id="{8CFBD47B-326F-4CF8-AC4A-E51DDA2DF107}" type="datetimeFigureOut">
              <a:rPr lang="ko-KR" altLang="en-US" smtClean="0"/>
              <a:t>2024-02-03</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F4C53D99-20A4-4BCC-BAFB-3FC58201B5AF}" type="slidenum">
              <a:rPr lang="ko-KR" altLang="en-US" smtClean="0"/>
              <a:t>‹#›</a:t>
            </a:fld>
            <a:endParaRPr lang="ko-KR" altLang="en-US"/>
          </a:p>
        </p:txBody>
      </p:sp>
      <p:pic>
        <p:nvPicPr>
          <p:cNvPr id="7" name="그림 6"/>
          <p:cNvPicPr>
            <a:picLocks noChangeAspect="1"/>
          </p:cNvPicPr>
          <p:nvPr userDrawn="1"/>
        </p:nvPicPr>
        <p:blipFill>
          <a:blip r:embed="rId2"/>
          <a:stretch>
            <a:fillRect/>
          </a:stretch>
        </p:blipFill>
        <p:spPr>
          <a:xfrm>
            <a:off x="11192680" y="121348"/>
            <a:ext cx="871804" cy="408467"/>
          </a:xfrm>
          <a:prstGeom prst="rect">
            <a:avLst/>
          </a:prstGeom>
        </p:spPr>
      </p:pic>
    </p:spTree>
    <p:extLst>
      <p:ext uri="{BB962C8B-B14F-4D97-AF65-F5344CB8AC3E}">
        <p14:creationId xmlns:p14="http://schemas.microsoft.com/office/powerpoint/2010/main" val="14881235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세로 텍스트 개체 틀 2"/>
          <p:cNvSpPr>
            <a:spLocks noGrp="1"/>
          </p:cNvSpPr>
          <p:nvPr>
            <p:ph type="body" orient="vert" idx="1"/>
          </p:nvPr>
        </p:nvSpPr>
        <p:spPr/>
        <p:txBody>
          <a:bodyPr vert="eaVert"/>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10"/>
          </p:nvPr>
        </p:nvSpPr>
        <p:spPr/>
        <p:txBody>
          <a:bodyPr/>
          <a:lstStyle/>
          <a:p>
            <a:fld id="{8CFBD47B-326F-4CF8-AC4A-E51DDA2DF107}" type="datetimeFigureOut">
              <a:rPr lang="ko-KR" altLang="en-US" smtClean="0"/>
              <a:t>2024-02-03</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F4C53D99-20A4-4BCC-BAFB-3FC58201B5AF}" type="slidenum">
              <a:rPr lang="ko-KR" altLang="en-US" smtClean="0"/>
              <a:t>‹#›</a:t>
            </a:fld>
            <a:endParaRPr lang="ko-KR" altLang="en-US"/>
          </a:p>
        </p:txBody>
      </p:sp>
    </p:spTree>
    <p:extLst>
      <p:ext uri="{BB962C8B-B14F-4D97-AF65-F5344CB8AC3E}">
        <p14:creationId xmlns:p14="http://schemas.microsoft.com/office/powerpoint/2010/main" val="17643564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8724900" y="365125"/>
            <a:ext cx="2628900" cy="5811838"/>
          </a:xfrm>
        </p:spPr>
        <p:txBody>
          <a:bodyPr vert="eaVert"/>
          <a:lstStyle/>
          <a:p>
            <a:r>
              <a:rPr lang="ko-KR" altLang="en-US"/>
              <a:t>마스터 제목 스타일 편집</a:t>
            </a:r>
          </a:p>
        </p:txBody>
      </p:sp>
      <p:sp>
        <p:nvSpPr>
          <p:cNvPr id="3" name="세로 텍스트 개체 틀 2"/>
          <p:cNvSpPr>
            <a:spLocks noGrp="1"/>
          </p:cNvSpPr>
          <p:nvPr>
            <p:ph type="body" orient="vert" idx="1"/>
          </p:nvPr>
        </p:nvSpPr>
        <p:spPr>
          <a:xfrm>
            <a:off x="838200" y="365125"/>
            <a:ext cx="7734300" cy="5811838"/>
          </a:xfrm>
        </p:spPr>
        <p:txBody>
          <a:bodyPr vert="eaVert"/>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10"/>
          </p:nvPr>
        </p:nvSpPr>
        <p:spPr/>
        <p:txBody>
          <a:bodyPr/>
          <a:lstStyle/>
          <a:p>
            <a:fld id="{8CFBD47B-326F-4CF8-AC4A-E51DDA2DF107}" type="datetimeFigureOut">
              <a:rPr lang="ko-KR" altLang="en-US" smtClean="0"/>
              <a:t>2024-02-03</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F4C53D99-20A4-4BCC-BAFB-3FC58201B5AF}" type="slidenum">
              <a:rPr lang="ko-KR" altLang="en-US" smtClean="0"/>
              <a:t>‹#›</a:t>
            </a:fld>
            <a:endParaRPr lang="ko-KR" altLang="en-US"/>
          </a:p>
        </p:txBody>
      </p:sp>
    </p:spTree>
    <p:extLst>
      <p:ext uri="{BB962C8B-B14F-4D97-AF65-F5344CB8AC3E}">
        <p14:creationId xmlns:p14="http://schemas.microsoft.com/office/powerpoint/2010/main" val="38584029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내용 개체 틀 2"/>
          <p:cNvSpPr>
            <a:spLocks noGrp="1"/>
          </p:cNvSpPr>
          <p:nvPr>
            <p:ph idx="1"/>
          </p:nvPr>
        </p:nvSpPr>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10"/>
          </p:nvPr>
        </p:nvSpPr>
        <p:spPr/>
        <p:txBody>
          <a:bodyPr/>
          <a:lstStyle/>
          <a:p>
            <a:fld id="{8CFBD47B-326F-4CF8-AC4A-E51DDA2DF107}" type="datetimeFigureOut">
              <a:rPr lang="ko-KR" altLang="en-US" smtClean="0"/>
              <a:t>2024-02-03</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F4C53D99-20A4-4BCC-BAFB-3FC58201B5AF}" type="slidenum">
              <a:rPr lang="ko-KR" altLang="en-US" smtClean="0"/>
              <a:t>‹#›</a:t>
            </a:fld>
            <a:endParaRPr lang="ko-KR" altLang="en-US"/>
          </a:p>
        </p:txBody>
      </p:sp>
    </p:spTree>
    <p:extLst>
      <p:ext uri="{BB962C8B-B14F-4D97-AF65-F5344CB8AC3E}">
        <p14:creationId xmlns:p14="http://schemas.microsoft.com/office/powerpoint/2010/main" val="17597199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831850" y="1709738"/>
            <a:ext cx="10515600" cy="2852737"/>
          </a:xfrm>
        </p:spPr>
        <p:txBody>
          <a:bodyPr anchor="b"/>
          <a:lstStyle>
            <a:lvl1pPr>
              <a:defRPr sz="6000"/>
            </a:lvl1pPr>
          </a:lstStyle>
          <a:p>
            <a:r>
              <a:rPr lang="ko-KR" altLang="en-US"/>
              <a:t>마스터 제목 스타일 편집</a:t>
            </a:r>
          </a:p>
        </p:txBody>
      </p:sp>
      <p:sp>
        <p:nvSpPr>
          <p:cNvPr id="3" name="텍스트 개체 틀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ko-KR" altLang="en-US"/>
              <a:t>마스터 텍스트 스타일 편집</a:t>
            </a:r>
          </a:p>
        </p:txBody>
      </p:sp>
      <p:sp>
        <p:nvSpPr>
          <p:cNvPr id="4" name="날짜 개체 틀 3"/>
          <p:cNvSpPr>
            <a:spLocks noGrp="1"/>
          </p:cNvSpPr>
          <p:nvPr>
            <p:ph type="dt" sz="half" idx="10"/>
          </p:nvPr>
        </p:nvSpPr>
        <p:spPr/>
        <p:txBody>
          <a:bodyPr/>
          <a:lstStyle/>
          <a:p>
            <a:fld id="{8CFBD47B-326F-4CF8-AC4A-E51DDA2DF107}" type="datetimeFigureOut">
              <a:rPr lang="ko-KR" altLang="en-US" smtClean="0"/>
              <a:t>2024-02-03</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F4C53D99-20A4-4BCC-BAFB-3FC58201B5AF}" type="slidenum">
              <a:rPr lang="ko-KR" altLang="en-US" smtClean="0"/>
              <a:t>‹#›</a:t>
            </a:fld>
            <a:endParaRPr lang="ko-KR" altLang="en-US"/>
          </a:p>
        </p:txBody>
      </p:sp>
    </p:spTree>
    <p:extLst>
      <p:ext uri="{BB962C8B-B14F-4D97-AF65-F5344CB8AC3E}">
        <p14:creationId xmlns:p14="http://schemas.microsoft.com/office/powerpoint/2010/main" val="19465609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내용 개체 틀 2"/>
          <p:cNvSpPr>
            <a:spLocks noGrp="1"/>
          </p:cNvSpPr>
          <p:nvPr>
            <p:ph sz="half" idx="1"/>
          </p:nvPr>
        </p:nvSpPr>
        <p:spPr>
          <a:xfrm>
            <a:off x="838200" y="1825625"/>
            <a:ext cx="5181600" cy="4351338"/>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6172200" y="1825625"/>
            <a:ext cx="5181600" cy="4351338"/>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p:txBody>
          <a:bodyPr/>
          <a:lstStyle/>
          <a:p>
            <a:fld id="{8CFBD47B-326F-4CF8-AC4A-E51DDA2DF107}" type="datetimeFigureOut">
              <a:rPr lang="ko-KR" altLang="en-US" smtClean="0"/>
              <a:t>2024-02-03</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F4C53D99-20A4-4BCC-BAFB-3FC58201B5AF}" type="slidenum">
              <a:rPr lang="ko-KR" altLang="en-US" smtClean="0"/>
              <a:t>‹#›</a:t>
            </a:fld>
            <a:endParaRPr lang="ko-KR" altLang="en-US"/>
          </a:p>
        </p:txBody>
      </p:sp>
    </p:spTree>
    <p:extLst>
      <p:ext uri="{BB962C8B-B14F-4D97-AF65-F5344CB8AC3E}">
        <p14:creationId xmlns:p14="http://schemas.microsoft.com/office/powerpoint/2010/main" val="16199108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839788" y="365125"/>
            <a:ext cx="10515600" cy="1325563"/>
          </a:xfrm>
        </p:spPr>
        <p:txBody>
          <a:bodyPr/>
          <a:lstStyle/>
          <a:p>
            <a:r>
              <a:rPr lang="ko-KR" altLang="en-US"/>
              <a:t>마스터 제목 스타일 편집</a:t>
            </a:r>
          </a:p>
        </p:txBody>
      </p:sp>
      <p:sp>
        <p:nvSpPr>
          <p:cNvPr id="3" name="텍스트 개체 틀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 편집</a:t>
            </a:r>
          </a:p>
        </p:txBody>
      </p:sp>
      <p:sp>
        <p:nvSpPr>
          <p:cNvPr id="4" name="내용 개체 틀 3"/>
          <p:cNvSpPr>
            <a:spLocks noGrp="1"/>
          </p:cNvSpPr>
          <p:nvPr>
            <p:ph sz="half" idx="2"/>
          </p:nvPr>
        </p:nvSpPr>
        <p:spPr>
          <a:xfrm>
            <a:off x="839788" y="2505075"/>
            <a:ext cx="5157787" cy="3684588"/>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 편집</a:t>
            </a:r>
          </a:p>
        </p:txBody>
      </p:sp>
      <p:sp>
        <p:nvSpPr>
          <p:cNvPr id="6" name="내용 개체 틀 5"/>
          <p:cNvSpPr>
            <a:spLocks noGrp="1"/>
          </p:cNvSpPr>
          <p:nvPr>
            <p:ph sz="quarter" idx="4"/>
          </p:nvPr>
        </p:nvSpPr>
        <p:spPr>
          <a:xfrm>
            <a:off x="6172200" y="2505075"/>
            <a:ext cx="5183188" cy="3684588"/>
          </a:xfrm>
        </p:spPr>
        <p:txBody>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p:txBody>
          <a:bodyPr/>
          <a:lstStyle/>
          <a:p>
            <a:fld id="{8CFBD47B-326F-4CF8-AC4A-E51DDA2DF107}" type="datetimeFigureOut">
              <a:rPr lang="ko-KR" altLang="en-US" smtClean="0"/>
              <a:t>2024-02-03</a:t>
            </a:fld>
            <a:endParaRPr lang="ko-KR" altLang="en-US"/>
          </a:p>
        </p:txBody>
      </p:sp>
      <p:sp>
        <p:nvSpPr>
          <p:cNvPr id="8" name="바닥글 개체 틀 7"/>
          <p:cNvSpPr>
            <a:spLocks noGrp="1"/>
          </p:cNvSpPr>
          <p:nvPr>
            <p:ph type="ftr" sz="quarter" idx="11"/>
          </p:nvPr>
        </p:nvSpPr>
        <p:spPr/>
        <p:txBody>
          <a:bodyPr/>
          <a:lstStyle/>
          <a:p>
            <a:endParaRPr lang="ko-KR" altLang="en-US"/>
          </a:p>
        </p:txBody>
      </p:sp>
      <p:sp>
        <p:nvSpPr>
          <p:cNvPr id="9" name="슬라이드 번호 개체 틀 8"/>
          <p:cNvSpPr>
            <a:spLocks noGrp="1"/>
          </p:cNvSpPr>
          <p:nvPr>
            <p:ph type="sldNum" sz="quarter" idx="12"/>
          </p:nvPr>
        </p:nvSpPr>
        <p:spPr/>
        <p:txBody>
          <a:bodyPr/>
          <a:lstStyle/>
          <a:p>
            <a:fld id="{F4C53D99-20A4-4BCC-BAFB-3FC58201B5AF}" type="slidenum">
              <a:rPr lang="ko-KR" altLang="en-US" smtClean="0"/>
              <a:t>‹#›</a:t>
            </a:fld>
            <a:endParaRPr lang="ko-KR" altLang="en-US"/>
          </a:p>
        </p:txBody>
      </p:sp>
    </p:spTree>
    <p:extLst>
      <p:ext uri="{BB962C8B-B14F-4D97-AF65-F5344CB8AC3E}">
        <p14:creationId xmlns:p14="http://schemas.microsoft.com/office/powerpoint/2010/main" val="36770087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p>
        </p:txBody>
      </p:sp>
      <p:sp>
        <p:nvSpPr>
          <p:cNvPr id="3" name="날짜 개체 틀 2"/>
          <p:cNvSpPr>
            <a:spLocks noGrp="1"/>
          </p:cNvSpPr>
          <p:nvPr>
            <p:ph type="dt" sz="half" idx="10"/>
          </p:nvPr>
        </p:nvSpPr>
        <p:spPr/>
        <p:txBody>
          <a:bodyPr/>
          <a:lstStyle/>
          <a:p>
            <a:fld id="{8CFBD47B-326F-4CF8-AC4A-E51DDA2DF107}" type="datetimeFigureOut">
              <a:rPr lang="ko-KR" altLang="en-US" smtClean="0"/>
              <a:t>2024-02-03</a:t>
            </a:fld>
            <a:endParaRPr lang="ko-KR" altLang="en-US"/>
          </a:p>
        </p:txBody>
      </p:sp>
      <p:sp>
        <p:nvSpPr>
          <p:cNvPr id="4" name="바닥글 개체 틀 3"/>
          <p:cNvSpPr>
            <a:spLocks noGrp="1"/>
          </p:cNvSpPr>
          <p:nvPr>
            <p:ph type="ftr" sz="quarter" idx="11"/>
          </p:nvPr>
        </p:nvSpPr>
        <p:spPr/>
        <p:txBody>
          <a:bodyPr/>
          <a:lstStyle/>
          <a:p>
            <a:endParaRPr lang="ko-KR" altLang="en-US"/>
          </a:p>
        </p:txBody>
      </p:sp>
      <p:sp>
        <p:nvSpPr>
          <p:cNvPr id="5" name="슬라이드 번호 개체 틀 4"/>
          <p:cNvSpPr>
            <a:spLocks noGrp="1"/>
          </p:cNvSpPr>
          <p:nvPr>
            <p:ph type="sldNum" sz="quarter" idx="12"/>
          </p:nvPr>
        </p:nvSpPr>
        <p:spPr/>
        <p:txBody>
          <a:bodyPr/>
          <a:lstStyle/>
          <a:p>
            <a:fld id="{F4C53D99-20A4-4BCC-BAFB-3FC58201B5AF}" type="slidenum">
              <a:rPr lang="ko-KR" altLang="en-US" smtClean="0"/>
              <a:t>‹#›</a:t>
            </a:fld>
            <a:endParaRPr lang="ko-KR" altLang="en-US"/>
          </a:p>
        </p:txBody>
      </p:sp>
    </p:spTree>
    <p:extLst>
      <p:ext uri="{BB962C8B-B14F-4D97-AF65-F5344CB8AC3E}">
        <p14:creationId xmlns:p14="http://schemas.microsoft.com/office/powerpoint/2010/main" val="17909325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p>
            <a:fld id="{8CFBD47B-326F-4CF8-AC4A-E51DDA2DF107}" type="datetimeFigureOut">
              <a:rPr lang="ko-KR" altLang="en-US" smtClean="0"/>
              <a:t>2024-02-03</a:t>
            </a:fld>
            <a:endParaRPr lang="ko-KR" altLang="en-US"/>
          </a:p>
        </p:txBody>
      </p:sp>
      <p:sp>
        <p:nvSpPr>
          <p:cNvPr id="3" name="바닥글 개체 틀 2"/>
          <p:cNvSpPr>
            <a:spLocks noGrp="1"/>
          </p:cNvSpPr>
          <p:nvPr>
            <p:ph type="ftr" sz="quarter" idx="11"/>
          </p:nvPr>
        </p:nvSpPr>
        <p:spPr/>
        <p:txBody>
          <a:bodyPr/>
          <a:lstStyle/>
          <a:p>
            <a:endParaRPr lang="ko-KR" altLang="en-US"/>
          </a:p>
        </p:txBody>
      </p:sp>
      <p:sp>
        <p:nvSpPr>
          <p:cNvPr id="4" name="슬라이드 번호 개체 틀 3"/>
          <p:cNvSpPr>
            <a:spLocks noGrp="1"/>
          </p:cNvSpPr>
          <p:nvPr>
            <p:ph type="sldNum" sz="quarter" idx="12"/>
          </p:nvPr>
        </p:nvSpPr>
        <p:spPr/>
        <p:txBody>
          <a:bodyPr/>
          <a:lstStyle/>
          <a:p>
            <a:fld id="{F4C53D99-20A4-4BCC-BAFB-3FC58201B5AF}" type="slidenum">
              <a:rPr lang="ko-KR" altLang="en-US" smtClean="0"/>
              <a:t>‹#›</a:t>
            </a:fld>
            <a:endParaRPr lang="ko-KR" altLang="en-US"/>
          </a:p>
        </p:txBody>
      </p:sp>
      <p:pic>
        <p:nvPicPr>
          <p:cNvPr id="5" name="그림 4"/>
          <p:cNvPicPr>
            <a:picLocks noChangeAspect="1"/>
          </p:cNvPicPr>
          <p:nvPr userDrawn="1"/>
        </p:nvPicPr>
        <p:blipFill>
          <a:blip r:embed="rId2"/>
          <a:stretch>
            <a:fillRect/>
          </a:stretch>
        </p:blipFill>
        <p:spPr>
          <a:xfrm>
            <a:off x="11238862" y="0"/>
            <a:ext cx="871804" cy="408467"/>
          </a:xfrm>
          <a:prstGeom prst="rect">
            <a:avLst/>
          </a:prstGeom>
        </p:spPr>
      </p:pic>
    </p:spTree>
    <p:extLst>
      <p:ext uri="{BB962C8B-B14F-4D97-AF65-F5344CB8AC3E}">
        <p14:creationId xmlns:p14="http://schemas.microsoft.com/office/powerpoint/2010/main" val="26079404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839788" y="457200"/>
            <a:ext cx="3932237" cy="1600200"/>
          </a:xfrm>
        </p:spPr>
        <p:txBody>
          <a:bodyPr anchor="b"/>
          <a:lstStyle>
            <a:lvl1pPr>
              <a:defRPr sz="3200"/>
            </a:lvl1pPr>
          </a:lstStyle>
          <a:p>
            <a:r>
              <a:rPr lang="ko-KR" altLang="en-US"/>
              <a:t>마스터 제목 스타일 편집</a:t>
            </a:r>
          </a:p>
        </p:txBody>
      </p:sp>
      <p:sp>
        <p:nvSpPr>
          <p:cNvPr id="3" name="내용 개체 틀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텍스트 개체 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a:t>마스터 텍스트 스타일 편집</a:t>
            </a:r>
          </a:p>
        </p:txBody>
      </p:sp>
      <p:sp>
        <p:nvSpPr>
          <p:cNvPr id="5" name="날짜 개체 틀 4"/>
          <p:cNvSpPr>
            <a:spLocks noGrp="1"/>
          </p:cNvSpPr>
          <p:nvPr>
            <p:ph type="dt" sz="half" idx="10"/>
          </p:nvPr>
        </p:nvSpPr>
        <p:spPr/>
        <p:txBody>
          <a:bodyPr/>
          <a:lstStyle/>
          <a:p>
            <a:fld id="{8CFBD47B-326F-4CF8-AC4A-E51DDA2DF107}" type="datetimeFigureOut">
              <a:rPr lang="ko-KR" altLang="en-US" smtClean="0"/>
              <a:t>2024-02-03</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F4C53D99-20A4-4BCC-BAFB-3FC58201B5AF}" type="slidenum">
              <a:rPr lang="ko-KR" altLang="en-US" smtClean="0"/>
              <a:t>‹#›</a:t>
            </a:fld>
            <a:endParaRPr lang="ko-KR" altLang="en-US"/>
          </a:p>
        </p:txBody>
      </p:sp>
    </p:spTree>
    <p:extLst>
      <p:ext uri="{BB962C8B-B14F-4D97-AF65-F5344CB8AC3E}">
        <p14:creationId xmlns:p14="http://schemas.microsoft.com/office/powerpoint/2010/main" val="32102376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839788" y="457200"/>
            <a:ext cx="3932237" cy="1600200"/>
          </a:xfrm>
        </p:spPr>
        <p:txBody>
          <a:bodyPr anchor="b"/>
          <a:lstStyle>
            <a:lvl1pPr>
              <a:defRPr sz="3200"/>
            </a:lvl1pPr>
          </a:lstStyle>
          <a:p>
            <a:r>
              <a:rPr lang="ko-KR" altLang="en-US"/>
              <a:t>마스터 제목 스타일 편집</a:t>
            </a:r>
          </a:p>
        </p:txBody>
      </p:sp>
      <p:sp>
        <p:nvSpPr>
          <p:cNvPr id="3" name="그림 개체 틀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a:p>
        </p:txBody>
      </p:sp>
      <p:sp>
        <p:nvSpPr>
          <p:cNvPr id="4" name="텍스트 개체 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a:t>마스터 텍스트 스타일 편집</a:t>
            </a:r>
          </a:p>
        </p:txBody>
      </p:sp>
      <p:sp>
        <p:nvSpPr>
          <p:cNvPr id="5" name="날짜 개체 틀 4"/>
          <p:cNvSpPr>
            <a:spLocks noGrp="1"/>
          </p:cNvSpPr>
          <p:nvPr>
            <p:ph type="dt" sz="half" idx="10"/>
          </p:nvPr>
        </p:nvSpPr>
        <p:spPr/>
        <p:txBody>
          <a:bodyPr/>
          <a:lstStyle/>
          <a:p>
            <a:fld id="{8CFBD47B-326F-4CF8-AC4A-E51DDA2DF107}" type="datetimeFigureOut">
              <a:rPr lang="ko-KR" altLang="en-US" smtClean="0"/>
              <a:t>2024-02-03</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F4C53D99-20A4-4BCC-BAFB-3FC58201B5AF}" type="slidenum">
              <a:rPr lang="ko-KR" altLang="en-US" smtClean="0"/>
              <a:t>‹#›</a:t>
            </a:fld>
            <a:endParaRPr lang="ko-KR" altLang="en-US"/>
          </a:p>
        </p:txBody>
      </p:sp>
    </p:spTree>
    <p:extLst>
      <p:ext uri="{BB962C8B-B14F-4D97-AF65-F5344CB8AC3E}">
        <p14:creationId xmlns:p14="http://schemas.microsoft.com/office/powerpoint/2010/main" val="9267771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ko-KR" altLang="en-US"/>
              <a:t>마스터 제목 스타일 편집</a:t>
            </a:r>
          </a:p>
        </p:txBody>
      </p:sp>
      <p:sp>
        <p:nvSpPr>
          <p:cNvPr id="3" name="텍스트 개체 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날짜 개체 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FBD47B-326F-4CF8-AC4A-E51DDA2DF107}" type="datetimeFigureOut">
              <a:rPr lang="ko-KR" altLang="en-US" smtClean="0"/>
              <a:t>2024-02-03</a:t>
            </a:fld>
            <a:endParaRPr lang="ko-KR" altLang="en-US"/>
          </a:p>
        </p:txBody>
      </p:sp>
      <p:sp>
        <p:nvSpPr>
          <p:cNvPr id="5" name="바닥글 개체 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ko-KR" altLang="en-US"/>
          </a:p>
        </p:txBody>
      </p:sp>
      <p:sp>
        <p:nvSpPr>
          <p:cNvPr id="6" name="슬라이드 번호 개체 틀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C53D99-20A4-4BCC-BAFB-3FC58201B5AF}" type="slidenum">
              <a:rPr lang="ko-KR" altLang="en-US" smtClean="0"/>
              <a:t>‹#›</a:t>
            </a:fld>
            <a:endParaRPr lang="ko-KR" altLang="en-US"/>
          </a:p>
        </p:txBody>
      </p:sp>
    </p:spTree>
    <p:extLst>
      <p:ext uri="{BB962C8B-B14F-4D97-AF65-F5344CB8AC3E}">
        <p14:creationId xmlns:p14="http://schemas.microsoft.com/office/powerpoint/2010/main" val="38227230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em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4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5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직사각형 11"/>
          <p:cNvSpPr/>
          <p:nvPr/>
        </p:nvSpPr>
        <p:spPr>
          <a:xfrm>
            <a:off x="1524000" y="2167688"/>
            <a:ext cx="9144000" cy="208823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9" name="직사각형 8"/>
          <p:cNvSpPr/>
          <p:nvPr/>
        </p:nvSpPr>
        <p:spPr>
          <a:xfrm>
            <a:off x="1524000" y="1988840"/>
            <a:ext cx="9144000" cy="10684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1" name="직사각형 10"/>
          <p:cNvSpPr/>
          <p:nvPr/>
        </p:nvSpPr>
        <p:spPr>
          <a:xfrm>
            <a:off x="1524000" y="4327928"/>
            <a:ext cx="9144000" cy="72008"/>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6" name="제목 1"/>
          <p:cNvSpPr>
            <a:spLocks noGrp="1"/>
          </p:cNvSpPr>
          <p:nvPr>
            <p:ph type="ctrTitle"/>
          </p:nvPr>
        </p:nvSpPr>
        <p:spPr>
          <a:xfrm>
            <a:off x="1093509" y="1751792"/>
            <a:ext cx="10004981" cy="2387600"/>
          </a:xfrm>
        </p:spPr>
        <p:txBody>
          <a:bodyPr>
            <a:normAutofit/>
          </a:bodyPr>
          <a:lstStyle/>
          <a:p>
            <a:r>
              <a:rPr lang="en-US" altLang="ko-KR" sz="3200" dirty="0" err="1">
                <a:solidFill>
                  <a:schemeClr val="bg2">
                    <a:lumMod val="50000"/>
                  </a:schemeClr>
                </a:solidFill>
                <a:latin typeface="Calibri" panose="020F0502020204030204" pitchFamily="34" charset="0"/>
                <a:cs typeface="Calibri" panose="020F0502020204030204" pitchFamily="34" charset="0"/>
              </a:rPr>
              <a:t>Finebeam</a:t>
            </a:r>
            <a:r>
              <a:rPr lang="en-US" altLang="ko-KR" sz="3200" dirty="0">
                <a:solidFill>
                  <a:schemeClr val="bg2">
                    <a:lumMod val="50000"/>
                  </a:schemeClr>
                </a:solidFill>
                <a:latin typeface="Calibri" panose="020F0502020204030204" pitchFamily="34" charset="0"/>
                <a:cs typeface="Calibri" panose="020F0502020204030204" pitchFamily="34" charset="0"/>
              </a:rPr>
              <a:t> Main indications</a:t>
            </a:r>
            <a:br>
              <a:rPr lang="en-US" altLang="ko-KR" sz="3200" dirty="0">
                <a:solidFill>
                  <a:schemeClr val="bg2">
                    <a:lumMod val="50000"/>
                  </a:schemeClr>
                </a:solidFill>
                <a:latin typeface="Calibri" panose="020F0502020204030204" pitchFamily="34" charset="0"/>
                <a:cs typeface="Calibri" panose="020F0502020204030204" pitchFamily="34" charset="0"/>
              </a:rPr>
            </a:br>
            <a:r>
              <a:rPr lang="en-US" altLang="ko-KR" sz="3200" dirty="0">
                <a:solidFill>
                  <a:schemeClr val="bg2">
                    <a:lumMod val="50000"/>
                  </a:schemeClr>
                </a:solidFill>
                <a:latin typeface="Calibri" panose="020F0502020204030204" pitchFamily="34" charset="0"/>
                <a:cs typeface="Calibri" panose="020F0502020204030204" pitchFamily="34" charset="0"/>
              </a:rPr>
              <a:t>parameter </a:t>
            </a:r>
            <a:br>
              <a:rPr lang="en-US" altLang="ko-KR" sz="3200" dirty="0">
                <a:solidFill>
                  <a:schemeClr val="bg2">
                    <a:lumMod val="50000"/>
                  </a:schemeClr>
                </a:solidFill>
                <a:latin typeface="Calibri" panose="020F0502020204030204" pitchFamily="34" charset="0"/>
                <a:cs typeface="Calibri" panose="020F0502020204030204" pitchFamily="34" charset="0"/>
              </a:rPr>
            </a:br>
            <a:r>
              <a:rPr lang="en-US" altLang="ko-KR" sz="3200" dirty="0">
                <a:solidFill>
                  <a:schemeClr val="bg2">
                    <a:lumMod val="50000"/>
                  </a:schemeClr>
                </a:solidFill>
                <a:latin typeface="Calibri" panose="020F0502020204030204" pitchFamily="34" charset="0"/>
                <a:cs typeface="Calibri" panose="020F0502020204030204" pitchFamily="34" charset="0"/>
              </a:rPr>
              <a:t> </a:t>
            </a:r>
            <a:br>
              <a:rPr lang="en-US" altLang="ko-KR" sz="3200" dirty="0">
                <a:solidFill>
                  <a:schemeClr val="bg2">
                    <a:lumMod val="50000"/>
                  </a:schemeClr>
                </a:solidFill>
                <a:latin typeface="Calibri" panose="020F0502020204030204" pitchFamily="34" charset="0"/>
                <a:cs typeface="Calibri" panose="020F0502020204030204" pitchFamily="34" charset="0"/>
              </a:rPr>
            </a:br>
            <a:r>
              <a:rPr lang="en-US" altLang="ko-KR" sz="3200" dirty="0">
                <a:solidFill>
                  <a:schemeClr val="bg2">
                    <a:lumMod val="50000"/>
                  </a:schemeClr>
                </a:solidFill>
                <a:latin typeface="Calibri" panose="020F0502020204030204" pitchFamily="34" charset="0"/>
                <a:cs typeface="Calibri" panose="020F0502020204030204" pitchFamily="34" charset="0"/>
              </a:rPr>
              <a:t>side effects care</a:t>
            </a:r>
            <a:endParaRPr lang="ko-KR" altLang="en-US" sz="3200" dirty="0">
              <a:solidFill>
                <a:schemeClr val="bg2">
                  <a:lumMod val="50000"/>
                </a:schemeClr>
              </a:solidFill>
              <a:latin typeface="Calibri" panose="020F0502020204030204" pitchFamily="34" charset="0"/>
              <a:cs typeface="Calibri" panose="020F0502020204030204" pitchFamily="34" charset="0"/>
            </a:endParaRPr>
          </a:p>
        </p:txBody>
      </p:sp>
      <p:sp>
        <p:nvSpPr>
          <p:cNvPr id="2" name="TextBox 1"/>
          <p:cNvSpPr txBox="1"/>
          <p:nvPr/>
        </p:nvSpPr>
        <p:spPr>
          <a:xfrm>
            <a:off x="10668000" y="6280919"/>
            <a:ext cx="2751512" cy="577081"/>
          </a:xfrm>
          <a:prstGeom prst="rect">
            <a:avLst/>
          </a:prstGeom>
          <a:noFill/>
        </p:spPr>
        <p:txBody>
          <a:bodyPr wrap="square" rtlCol="0">
            <a:spAutoFit/>
          </a:bodyPr>
          <a:lstStyle/>
          <a:p>
            <a:r>
              <a:rPr lang="en-US" altLang="ko-KR" sz="1050" dirty="0">
                <a:latin typeface="Calibri" panose="020F0502020204030204" pitchFamily="34" charset="0"/>
                <a:cs typeface="Calibri" panose="020F0502020204030204" pitchFamily="34" charset="0"/>
              </a:rPr>
              <a:t>Issue date: SEP. 19, 2022</a:t>
            </a:r>
          </a:p>
          <a:p>
            <a:r>
              <a:rPr lang="en-US" altLang="ko-KR" sz="1050" dirty="0">
                <a:latin typeface="Calibri" panose="020F0502020204030204" pitchFamily="34" charset="0"/>
                <a:cs typeface="Calibri" panose="020F0502020204030204" pitchFamily="34" charset="0"/>
              </a:rPr>
              <a:t>Revision: AUG. 19, 2023</a:t>
            </a:r>
          </a:p>
          <a:p>
            <a:r>
              <a:rPr lang="en-US" altLang="ko-KR" sz="1050" dirty="0">
                <a:latin typeface="Calibri" panose="020F0502020204030204" pitchFamily="34" charset="0"/>
                <a:cs typeface="Calibri" panose="020F0502020204030204" pitchFamily="34" charset="0"/>
              </a:rPr>
              <a:t>                  OCT. 17, 2023</a:t>
            </a:r>
            <a:endParaRPr lang="ko-KR" altLang="en-US" sz="105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705665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a:stretch>
            <a:fillRect/>
          </a:stretch>
        </p:blipFill>
        <p:spPr>
          <a:xfrm>
            <a:off x="2540348" y="443761"/>
            <a:ext cx="6791325" cy="4648200"/>
          </a:xfrm>
          <a:prstGeom prst="rect">
            <a:avLst/>
          </a:prstGeom>
        </p:spPr>
      </p:pic>
      <p:sp>
        <p:nvSpPr>
          <p:cNvPr id="4" name="TextBox 3"/>
          <p:cNvSpPr txBox="1"/>
          <p:nvPr/>
        </p:nvSpPr>
        <p:spPr>
          <a:xfrm>
            <a:off x="8200726" y="6488668"/>
            <a:ext cx="4600876" cy="369332"/>
          </a:xfrm>
          <a:prstGeom prst="rect">
            <a:avLst/>
          </a:prstGeom>
          <a:noFill/>
        </p:spPr>
        <p:txBody>
          <a:bodyPr wrap="square" rtlCol="0">
            <a:spAutoFit/>
          </a:bodyPr>
          <a:lstStyle/>
          <a:p>
            <a:r>
              <a:rPr lang="en-US" altLang="ko-KR" dirty="0">
                <a:latin typeface="Calibri" panose="020F0502020204030204" pitchFamily="34" charset="0"/>
                <a:cs typeface="Calibri" panose="020F0502020204030204" pitchFamily="34" charset="0"/>
              </a:rPr>
              <a:t>Source from </a:t>
            </a:r>
            <a:r>
              <a:rPr lang="en-US" altLang="ko-KR" dirty="0" err="1">
                <a:latin typeface="Calibri" panose="020F0502020204030204" pitchFamily="34" charset="0"/>
                <a:cs typeface="Calibri" panose="020F0502020204030204" pitchFamily="34" charset="0"/>
              </a:rPr>
              <a:t>Gwang-Chul</a:t>
            </a:r>
            <a:r>
              <a:rPr lang="en-US" altLang="ko-KR" dirty="0">
                <a:latin typeface="Calibri" panose="020F0502020204030204" pitchFamily="34" charset="0"/>
                <a:cs typeface="Calibri" panose="020F0502020204030204" pitchFamily="34" charset="0"/>
              </a:rPr>
              <a:t> Hong M.D Blog </a:t>
            </a:r>
            <a:endParaRPr lang="ko-KR" altLang="en-US" dirty="0">
              <a:latin typeface="Calibri" panose="020F0502020204030204" pitchFamily="34" charset="0"/>
              <a:cs typeface="Calibri" panose="020F0502020204030204" pitchFamily="34" charset="0"/>
            </a:endParaRPr>
          </a:p>
        </p:txBody>
      </p:sp>
      <p:sp>
        <p:nvSpPr>
          <p:cNvPr id="5" name="TextBox 4"/>
          <p:cNvSpPr txBox="1"/>
          <p:nvPr/>
        </p:nvSpPr>
        <p:spPr>
          <a:xfrm>
            <a:off x="3127451" y="5143983"/>
            <a:ext cx="6358226" cy="646331"/>
          </a:xfrm>
          <a:prstGeom prst="rect">
            <a:avLst/>
          </a:prstGeom>
          <a:noFill/>
        </p:spPr>
        <p:txBody>
          <a:bodyPr wrap="square" rtlCol="0">
            <a:spAutoFit/>
          </a:bodyPr>
          <a:lstStyle/>
          <a:p>
            <a:r>
              <a:rPr lang="en-US" altLang="ko-KR" dirty="0">
                <a:latin typeface="Calibri" panose="020F0502020204030204" pitchFamily="34" charset="0"/>
                <a:cs typeface="Calibri" panose="020F0502020204030204" pitchFamily="34" charset="0"/>
              </a:rPr>
              <a:t>Treatment with laser with low power, it is able to effectively treat </a:t>
            </a:r>
            <a:r>
              <a:rPr lang="en-US" altLang="ko-KR" dirty="0" err="1">
                <a:latin typeface="Calibri" panose="020F0502020204030204" pitchFamily="34" charset="0"/>
                <a:cs typeface="Calibri" panose="020F0502020204030204" pitchFamily="34" charset="0"/>
              </a:rPr>
              <a:t>becker’s</a:t>
            </a:r>
            <a:r>
              <a:rPr lang="en-US" altLang="ko-KR" dirty="0">
                <a:latin typeface="Calibri" panose="020F0502020204030204" pitchFamily="34" charset="0"/>
                <a:cs typeface="Calibri" panose="020F0502020204030204" pitchFamily="34" charset="0"/>
              </a:rPr>
              <a:t> nevus with less pain and without side effect  </a:t>
            </a:r>
            <a:endParaRPr lang="ko-KR" altLang="en-US" dirty="0">
              <a:latin typeface="Calibri" panose="020F0502020204030204" pitchFamily="34" charset="0"/>
              <a:cs typeface="Calibri" panose="020F0502020204030204" pitchFamily="34" charset="0"/>
            </a:endParaRPr>
          </a:p>
        </p:txBody>
      </p:sp>
      <p:sp>
        <p:nvSpPr>
          <p:cNvPr id="6" name="TextBox 5"/>
          <p:cNvSpPr txBox="1"/>
          <p:nvPr/>
        </p:nvSpPr>
        <p:spPr>
          <a:xfrm>
            <a:off x="0" y="-38451"/>
            <a:ext cx="5099901" cy="369332"/>
          </a:xfrm>
          <a:prstGeom prst="rect">
            <a:avLst/>
          </a:prstGeom>
          <a:noFill/>
        </p:spPr>
        <p:txBody>
          <a:bodyPr wrap="square" rtlCol="0">
            <a:spAutoFit/>
          </a:bodyPr>
          <a:lstStyle/>
          <a:p>
            <a:r>
              <a:rPr lang="en-US" altLang="ko-KR" b="1" dirty="0">
                <a:latin typeface="Calibri" panose="020F0502020204030204" pitchFamily="34" charset="0"/>
                <a:cs typeface="Calibri" panose="020F0502020204030204" pitchFamily="34" charset="0"/>
              </a:rPr>
              <a:t>Becker’s Nevus</a:t>
            </a:r>
            <a:endParaRPr lang="ko-KR" altLang="en-US"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652490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a:stretch>
            <a:fillRect/>
          </a:stretch>
        </p:blipFill>
        <p:spPr>
          <a:xfrm>
            <a:off x="3168534" y="880122"/>
            <a:ext cx="5572125" cy="3943350"/>
          </a:xfrm>
          <a:prstGeom prst="rect">
            <a:avLst/>
          </a:prstGeom>
        </p:spPr>
      </p:pic>
      <p:sp>
        <p:nvSpPr>
          <p:cNvPr id="3" name="TextBox 2"/>
          <p:cNvSpPr txBox="1"/>
          <p:nvPr/>
        </p:nvSpPr>
        <p:spPr>
          <a:xfrm>
            <a:off x="2448721" y="4823472"/>
            <a:ext cx="7487130" cy="1200329"/>
          </a:xfrm>
          <a:prstGeom prst="rect">
            <a:avLst/>
          </a:prstGeom>
          <a:noFill/>
        </p:spPr>
        <p:txBody>
          <a:bodyPr wrap="square" rtlCol="0">
            <a:spAutoFit/>
          </a:bodyPr>
          <a:lstStyle/>
          <a:p>
            <a:pPr algn="ctr"/>
            <a:r>
              <a:rPr lang="en-US" altLang="ko-KR" dirty="0">
                <a:latin typeface="Calibri" panose="020F0502020204030204" pitchFamily="34" charset="0"/>
                <a:cs typeface="Calibri" panose="020F0502020204030204" pitchFamily="34" charset="0"/>
              </a:rPr>
              <a:t>Side effect after strong power laser care</a:t>
            </a:r>
          </a:p>
          <a:p>
            <a:pPr algn="ctr"/>
            <a:r>
              <a:rPr lang="en-US" altLang="ko-KR" dirty="0">
                <a:latin typeface="Calibri" panose="020F0502020204030204" pitchFamily="34" charset="0"/>
                <a:cs typeface="Calibri" panose="020F0502020204030204" pitchFamily="34" charset="0"/>
              </a:rPr>
              <a:t>It can make mottles </a:t>
            </a:r>
            <a:r>
              <a:rPr lang="en-US" altLang="ko-KR"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hypopigmentation(left) or hyperpigmentation(right)</a:t>
            </a:r>
          </a:p>
          <a:p>
            <a:pPr algn="ctr"/>
            <a:r>
              <a:rPr lang="en-US" altLang="ko-KR" dirty="0">
                <a:latin typeface="Calibri" panose="020F0502020204030204" pitchFamily="34" charset="0"/>
                <a:cs typeface="Calibri" panose="020F0502020204030204" pitchFamily="34" charset="0"/>
              </a:rPr>
              <a:t>There is chance to frequent rebound problem and it is easily rebounded. </a:t>
            </a:r>
          </a:p>
          <a:p>
            <a:pPr algn="ctr"/>
            <a:r>
              <a:rPr lang="en-US" altLang="ko-KR" dirty="0">
                <a:latin typeface="Calibri" panose="020F0502020204030204" pitchFamily="34" charset="0"/>
                <a:cs typeface="Calibri" panose="020F0502020204030204" pitchFamily="34" charset="0"/>
              </a:rPr>
              <a:t> </a:t>
            </a:r>
            <a:endParaRPr lang="ko-KR" altLang="en-US" dirty="0">
              <a:latin typeface="Calibri" panose="020F0502020204030204" pitchFamily="34" charset="0"/>
              <a:cs typeface="Calibri" panose="020F0502020204030204" pitchFamily="34" charset="0"/>
            </a:endParaRPr>
          </a:p>
        </p:txBody>
      </p:sp>
      <p:sp>
        <p:nvSpPr>
          <p:cNvPr id="5" name="TextBox 4"/>
          <p:cNvSpPr txBox="1"/>
          <p:nvPr/>
        </p:nvSpPr>
        <p:spPr>
          <a:xfrm>
            <a:off x="0" y="-38451"/>
            <a:ext cx="9040305" cy="369332"/>
          </a:xfrm>
          <a:prstGeom prst="rect">
            <a:avLst/>
          </a:prstGeom>
          <a:noFill/>
        </p:spPr>
        <p:txBody>
          <a:bodyPr wrap="square" rtlCol="0">
            <a:spAutoFit/>
          </a:bodyPr>
          <a:lstStyle/>
          <a:p>
            <a:r>
              <a:rPr lang="en-US" altLang="ko-KR" b="1" dirty="0">
                <a:latin typeface="Calibri" panose="020F0502020204030204" pitchFamily="34" charset="0"/>
                <a:cs typeface="Calibri" panose="020F0502020204030204" pitchFamily="34" charset="0"/>
              </a:rPr>
              <a:t>Side effect after Becker’s Nevus care with strong treatment </a:t>
            </a:r>
            <a:endParaRPr lang="ko-KR" altLang="en-US"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987383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p:cNvSpPr/>
          <p:nvPr/>
        </p:nvSpPr>
        <p:spPr>
          <a:xfrm>
            <a:off x="7530381" y="1080528"/>
            <a:ext cx="4585418" cy="5632311"/>
          </a:xfrm>
          <a:prstGeom prst="rect">
            <a:avLst/>
          </a:prstGeom>
        </p:spPr>
        <p:txBody>
          <a:bodyPr wrap="square">
            <a:spAutoFit/>
          </a:bodyPr>
          <a:lstStyle/>
          <a:p>
            <a:r>
              <a:rPr lang="en-US" altLang="ko-KR" b="1" dirty="0"/>
              <a:t>1’st session for </a:t>
            </a:r>
            <a:r>
              <a:rPr lang="en-US" altLang="ko-KR" b="1" dirty="0" err="1"/>
              <a:t>Finebeam</a:t>
            </a:r>
            <a:r>
              <a:rPr lang="en-US" altLang="ko-KR" b="1" dirty="0"/>
              <a:t> </a:t>
            </a:r>
            <a:endParaRPr lang="en-US" altLang="ko-KR" dirty="0"/>
          </a:p>
          <a:p>
            <a:r>
              <a:rPr lang="en-US" altLang="ko-KR" dirty="0" err="1"/>
              <a:t>Fluence</a:t>
            </a:r>
            <a:r>
              <a:rPr lang="en-US" altLang="ko-KR" dirty="0"/>
              <a:t>: 4.93 J/cm² </a:t>
            </a:r>
          </a:p>
          <a:p>
            <a:r>
              <a:rPr lang="en-US" altLang="ko-KR" dirty="0"/>
              <a:t>Spot size: 4mm </a:t>
            </a:r>
          </a:p>
          <a:p>
            <a:r>
              <a:rPr lang="en-US" altLang="ko-KR" dirty="0"/>
              <a:t>mild whitening</a:t>
            </a:r>
          </a:p>
          <a:p>
            <a:endParaRPr lang="en-US" altLang="ko-KR" dirty="0"/>
          </a:p>
          <a:p>
            <a:r>
              <a:rPr lang="en-US" altLang="ko-KR" dirty="0" err="1"/>
              <a:t>Finexel</a:t>
            </a:r>
            <a:r>
              <a:rPr lang="en-US" altLang="ko-KR" dirty="0"/>
              <a:t> CO2 resurfacing energy: 10~12mJ, density 12mm </a:t>
            </a:r>
          </a:p>
          <a:p>
            <a:endParaRPr lang="en-US" altLang="ko-KR" dirty="0"/>
          </a:p>
          <a:p>
            <a:r>
              <a:rPr lang="en-US" altLang="ko-KR" b="1" dirty="0"/>
              <a:t>2’nd session for </a:t>
            </a:r>
            <a:r>
              <a:rPr lang="en-US" altLang="ko-KR" b="1" dirty="0" err="1"/>
              <a:t>Finebeam</a:t>
            </a:r>
            <a:r>
              <a:rPr lang="en-US" altLang="ko-KR" b="1" dirty="0"/>
              <a:t> </a:t>
            </a:r>
          </a:p>
          <a:p>
            <a:r>
              <a:rPr lang="en-US" altLang="ko-KR" dirty="0" err="1"/>
              <a:t>Fluence</a:t>
            </a:r>
            <a:r>
              <a:rPr lang="en-US" altLang="ko-KR" dirty="0"/>
              <a:t>: 7 J/cm² PDP mode </a:t>
            </a:r>
          </a:p>
          <a:p>
            <a:r>
              <a:rPr lang="en-US" altLang="ko-KR" dirty="0"/>
              <a:t>Spot size: 6mm</a:t>
            </a:r>
          </a:p>
          <a:p>
            <a:endParaRPr lang="en-US" altLang="ko-KR" dirty="0"/>
          </a:p>
          <a:p>
            <a:r>
              <a:rPr lang="en-US" altLang="ko-KR" b="1" dirty="0"/>
              <a:t>3’rd sessions for </a:t>
            </a:r>
            <a:r>
              <a:rPr lang="en-US" altLang="ko-KR" b="1" dirty="0" err="1"/>
              <a:t>Finebeam</a:t>
            </a:r>
            <a:endParaRPr lang="en-US" altLang="ko-KR" b="1" dirty="0"/>
          </a:p>
          <a:p>
            <a:r>
              <a:rPr lang="en-US" altLang="ko-KR" dirty="0"/>
              <a:t>1’st pass: </a:t>
            </a:r>
            <a:r>
              <a:rPr lang="en-US" altLang="ko-KR" dirty="0" err="1"/>
              <a:t>Fluence</a:t>
            </a:r>
            <a:r>
              <a:rPr lang="en-US" altLang="ko-KR" dirty="0"/>
              <a:t>: 4.93 J/cm² spot size: 4mm PDP</a:t>
            </a:r>
          </a:p>
          <a:p>
            <a:r>
              <a:rPr lang="en-US" altLang="ko-KR" dirty="0"/>
              <a:t>2’nd pass: 7 J/cm² PDP mode </a:t>
            </a:r>
          </a:p>
          <a:p>
            <a:r>
              <a:rPr lang="en-US" altLang="ko-KR" dirty="0"/>
              <a:t>Spot size: 6mm</a:t>
            </a:r>
          </a:p>
          <a:p>
            <a:endParaRPr lang="en-US" altLang="ko-KR" dirty="0"/>
          </a:p>
          <a:p>
            <a:endParaRPr lang="en-US" altLang="ko-KR" dirty="0"/>
          </a:p>
          <a:p>
            <a:endParaRPr lang="en-US" altLang="ko-KR" dirty="0"/>
          </a:p>
        </p:txBody>
      </p:sp>
      <p:pic>
        <p:nvPicPr>
          <p:cNvPr id="3" name="그림 2"/>
          <p:cNvPicPr>
            <a:picLocks noChangeAspect="1"/>
          </p:cNvPicPr>
          <p:nvPr/>
        </p:nvPicPr>
        <p:blipFill rotWithShape="1">
          <a:blip r:embed="rId2"/>
          <a:srcRect l="4458" t="5346" r="6382" b="35412"/>
          <a:stretch/>
        </p:blipFill>
        <p:spPr>
          <a:xfrm>
            <a:off x="146304" y="786384"/>
            <a:ext cx="3474720" cy="5067300"/>
          </a:xfrm>
          <a:prstGeom prst="rect">
            <a:avLst/>
          </a:prstGeom>
        </p:spPr>
      </p:pic>
      <p:pic>
        <p:nvPicPr>
          <p:cNvPr id="4" name="그림 3"/>
          <p:cNvPicPr>
            <a:picLocks noChangeAspect="1"/>
          </p:cNvPicPr>
          <p:nvPr/>
        </p:nvPicPr>
        <p:blipFill rotWithShape="1">
          <a:blip r:embed="rId3"/>
          <a:srcRect b="33512"/>
          <a:stretch/>
        </p:blipFill>
        <p:spPr>
          <a:xfrm>
            <a:off x="3860880" y="786384"/>
            <a:ext cx="3429645" cy="5067300"/>
          </a:xfrm>
          <a:prstGeom prst="rect">
            <a:avLst/>
          </a:prstGeom>
        </p:spPr>
      </p:pic>
      <p:sp>
        <p:nvSpPr>
          <p:cNvPr id="6" name="TextBox 5"/>
          <p:cNvSpPr txBox="1"/>
          <p:nvPr/>
        </p:nvSpPr>
        <p:spPr>
          <a:xfrm>
            <a:off x="7372350" y="190500"/>
            <a:ext cx="2647950" cy="369332"/>
          </a:xfrm>
          <a:prstGeom prst="rect">
            <a:avLst/>
          </a:prstGeom>
          <a:noFill/>
        </p:spPr>
        <p:txBody>
          <a:bodyPr wrap="square" rtlCol="0">
            <a:spAutoFit/>
          </a:bodyPr>
          <a:lstStyle/>
          <a:p>
            <a:r>
              <a:rPr lang="en-US" altLang="ko-KR" dirty="0">
                <a:latin typeface="Calibri" panose="020F0502020204030204" pitchFamily="34" charset="0"/>
                <a:cs typeface="Calibri" panose="020F0502020204030204" pitchFamily="34" charset="0"/>
              </a:rPr>
              <a:t>Interval: 15 days</a:t>
            </a:r>
            <a:endParaRPr lang="ko-KR"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899177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p:cNvSpPr/>
          <p:nvPr/>
        </p:nvSpPr>
        <p:spPr>
          <a:xfrm>
            <a:off x="657838" y="4050700"/>
            <a:ext cx="10428083" cy="923330"/>
          </a:xfrm>
          <a:prstGeom prst="rect">
            <a:avLst/>
          </a:prstGeom>
        </p:spPr>
        <p:txBody>
          <a:bodyPr wrap="square">
            <a:spAutoFit/>
          </a:bodyPr>
          <a:lstStyle/>
          <a:p>
            <a:r>
              <a:rPr lang="en-US" altLang="ko-KR" dirty="0"/>
              <a:t>A retrospective review was conducted on patients repetitively treated with mid-</a:t>
            </a:r>
            <a:r>
              <a:rPr lang="en-US" altLang="ko-KR" dirty="0" err="1"/>
              <a:t>fluence</a:t>
            </a:r>
            <a:r>
              <a:rPr lang="en-US" altLang="ko-KR" dirty="0"/>
              <a:t> (</a:t>
            </a:r>
            <a:r>
              <a:rPr lang="en-US" altLang="ko-KR" u="sng" dirty="0"/>
              <a:t>3.5–5 J/cm2 with a spot size of 5 mm and a pulse rate of 10 Hz</a:t>
            </a:r>
            <a:r>
              <a:rPr lang="en-US" altLang="ko-KR" dirty="0"/>
              <a:t>) QSNY 1064-nm laser. The endpoint is </a:t>
            </a:r>
            <a:r>
              <a:rPr lang="en-US" altLang="ko-KR" u="sng" dirty="0"/>
              <a:t>petechial hemorrhages </a:t>
            </a:r>
            <a:r>
              <a:rPr lang="en-US" altLang="ko-KR" dirty="0"/>
              <a:t>partially in the dark portion of the pigmentation.</a:t>
            </a:r>
            <a:endParaRPr lang="ko-KR" altLang="en-US" dirty="0"/>
          </a:p>
        </p:txBody>
      </p:sp>
      <p:pic>
        <p:nvPicPr>
          <p:cNvPr id="3" name="그림 2"/>
          <p:cNvPicPr>
            <a:picLocks noChangeAspect="1"/>
          </p:cNvPicPr>
          <p:nvPr/>
        </p:nvPicPr>
        <p:blipFill>
          <a:blip r:embed="rId2"/>
          <a:stretch>
            <a:fillRect/>
          </a:stretch>
        </p:blipFill>
        <p:spPr>
          <a:xfrm>
            <a:off x="3219253" y="575034"/>
            <a:ext cx="4341684" cy="3136867"/>
          </a:xfrm>
          <a:prstGeom prst="rect">
            <a:avLst/>
          </a:prstGeom>
        </p:spPr>
      </p:pic>
      <p:sp>
        <p:nvSpPr>
          <p:cNvPr id="4" name="TextBox 3"/>
          <p:cNvSpPr txBox="1"/>
          <p:nvPr/>
        </p:nvSpPr>
        <p:spPr>
          <a:xfrm>
            <a:off x="0" y="-38451"/>
            <a:ext cx="9040305" cy="369332"/>
          </a:xfrm>
          <a:prstGeom prst="rect">
            <a:avLst/>
          </a:prstGeom>
          <a:noFill/>
        </p:spPr>
        <p:txBody>
          <a:bodyPr wrap="square" rtlCol="0">
            <a:spAutoFit/>
          </a:bodyPr>
          <a:lstStyle/>
          <a:p>
            <a:r>
              <a:rPr lang="en-US" altLang="ko-KR" b="1" dirty="0">
                <a:latin typeface="Calibri" panose="020F0502020204030204" pitchFamily="34" charset="0"/>
                <a:cs typeface="Calibri" panose="020F0502020204030204" pitchFamily="34" charset="0"/>
              </a:rPr>
              <a:t>Melanosis </a:t>
            </a:r>
            <a:endParaRPr lang="ko-KR" altLang="en-US"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763191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p:cNvSpPr/>
          <p:nvPr/>
        </p:nvSpPr>
        <p:spPr>
          <a:xfrm>
            <a:off x="3090421" y="1228617"/>
            <a:ext cx="7561868" cy="923330"/>
          </a:xfrm>
          <a:prstGeom prst="rect">
            <a:avLst/>
          </a:prstGeom>
        </p:spPr>
        <p:txBody>
          <a:bodyPr wrap="square">
            <a:spAutoFit/>
          </a:bodyPr>
          <a:lstStyle/>
          <a:p>
            <a:r>
              <a:rPr lang="en-US" altLang="ko-KR" dirty="0"/>
              <a:t>It is recommended to higher the energy over than </a:t>
            </a:r>
            <a:r>
              <a:rPr lang="en-US" altLang="ko-KR" b="1" dirty="0"/>
              <a:t>it 5J. </a:t>
            </a:r>
            <a:r>
              <a:rPr lang="en-US" altLang="ko-KR" dirty="0"/>
              <a:t>And it required to do </a:t>
            </a:r>
            <a:r>
              <a:rPr lang="en-US" altLang="ko-KR" b="1" dirty="0"/>
              <a:t>periodical hair removal</a:t>
            </a:r>
            <a:r>
              <a:rPr lang="en-US" altLang="ko-KR" dirty="0"/>
              <a:t>. It is very easy to generate </a:t>
            </a:r>
            <a:r>
              <a:rPr lang="en-US" altLang="ko-KR" b="1" dirty="0"/>
              <a:t>side effect like PIH </a:t>
            </a:r>
            <a:r>
              <a:rPr lang="en-US" altLang="ko-KR" dirty="0"/>
              <a:t>and it takes so long time to treat.</a:t>
            </a:r>
            <a:endParaRPr lang="ko-KR" altLang="en-US" dirty="0"/>
          </a:p>
        </p:txBody>
      </p:sp>
      <p:sp>
        <p:nvSpPr>
          <p:cNvPr id="3" name="직사각형 2"/>
          <p:cNvSpPr/>
          <p:nvPr/>
        </p:nvSpPr>
        <p:spPr>
          <a:xfrm>
            <a:off x="163394" y="2784859"/>
            <a:ext cx="9862009" cy="369332"/>
          </a:xfrm>
          <a:prstGeom prst="rect">
            <a:avLst/>
          </a:prstGeom>
        </p:spPr>
        <p:txBody>
          <a:bodyPr wrap="square">
            <a:spAutoFit/>
          </a:bodyPr>
          <a:lstStyle/>
          <a:p>
            <a:r>
              <a:rPr lang="en-US" altLang="ko-KR" dirty="0"/>
              <a:t>For the </a:t>
            </a:r>
            <a:r>
              <a:rPr lang="en-US" altLang="ko-KR" dirty="0" err="1"/>
              <a:t>becker</a:t>
            </a:r>
            <a:r>
              <a:rPr lang="en-US" altLang="ko-KR" dirty="0"/>
              <a:t> melanosis, it is recommended to use with </a:t>
            </a:r>
            <a:r>
              <a:rPr lang="en-US" altLang="ko-KR" b="1" dirty="0">
                <a:solidFill>
                  <a:srgbClr val="FF0000"/>
                </a:solidFill>
              </a:rPr>
              <a:t> </a:t>
            </a:r>
            <a:endParaRPr lang="ko-KR" altLang="en-US" dirty="0">
              <a:solidFill>
                <a:srgbClr val="FF0000"/>
              </a:solidFill>
            </a:endParaRPr>
          </a:p>
        </p:txBody>
      </p:sp>
      <p:sp>
        <p:nvSpPr>
          <p:cNvPr id="4" name="직사각형 3"/>
          <p:cNvSpPr/>
          <p:nvPr/>
        </p:nvSpPr>
        <p:spPr>
          <a:xfrm>
            <a:off x="163394" y="3153634"/>
            <a:ext cx="10983799" cy="2308324"/>
          </a:xfrm>
          <a:prstGeom prst="rect">
            <a:avLst/>
          </a:prstGeom>
        </p:spPr>
        <p:txBody>
          <a:bodyPr wrap="square">
            <a:spAutoFit/>
          </a:bodyPr>
          <a:lstStyle/>
          <a:p>
            <a:r>
              <a:rPr lang="en-US" altLang="ko-KR" dirty="0"/>
              <a:t>It is difficult to say about parameter setting because it should be changed per skin type. You should set the </a:t>
            </a:r>
            <a:r>
              <a:rPr lang="en-US" altLang="ko-KR" dirty="0" err="1"/>
              <a:t>fluence</a:t>
            </a:r>
            <a:r>
              <a:rPr lang="en-US" altLang="ko-KR" dirty="0"/>
              <a:t> checking the </a:t>
            </a:r>
            <a:r>
              <a:rPr lang="en-US" altLang="ko-KR" b="1" dirty="0">
                <a:solidFill>
                  <a:schemeClr val="accent2">
                    <a:lumMod val="75000"/>
                  </a:schemeClr>
                </a:solidFill>
              </a:rPr>
              <a:t>skin response</a:t>
            </a:r>
            <a:r>
              <a:rPr lang="en-US" altLang="ko-KR" dirty="0"/>
              <a:t>. </a:t>
            </a:r>
            <a:r>
              <a:rPr lang="en-US" altLang="ko-KR" dirty="0">
                <a:solidFill>
                  <a:schemeClr val="accent2">
                    <a:lumMod val="75000"/>
                  </a:schemeClr>
                </a:solidFill>
              </a:rPr>
              <a:t>Remove hair periodically </a:t>
            </a:r>
            <a:r>
              <a:rPr lang="en-US" altLang="ko-KR" dirty="0"/>
              <a:t>with long pulse and treat </a:t>
            </a:r>
            <a:r>
              <a:rPr lang="en-US" altLang="ko-KR" b="1" dirty="0">
                <a:solidFill>
                  <a:schemeClr val="accent2">
                    <a:lumMod val="75000"/>
                  </a:schemeClr>
                </a:solidFill>
              </a:rPr>
              <a:t>melanocyte up to the </a:t>
            </a:r>
            <a:r>
              <a:rPr lang="en-US" altLang="ko-KR" b="1" dirty="0" err="1">
                <a:solidFill>
                  <a:schemeClr val="accent2">
                    <a:lumMod val="75000"/>
                  </a:schemeClr>
                </a:solidFill>
              </a:rPr>
              <a:t>petechia</a:t>
            </a:r>
            <a:r>
              <a:rPr lang="en-US" altLang="ko-KR" dirty="0"/>
              <a:t>. If you have </a:t>
            </a:r>
            <a:r>
              <a:rPr lang="en-US" altLang="ko-KR" b="1" dirty="0">
                <a:solidFill>
                  <a:srgbClr val="FF0000"/>
                </a:solidFill>
              </a:rPr>
              <a:t>QSW Ruby or QSW Alex, it will be better to treat</a:t>
            </a:r>
            <a:r>
              <a:rPr lang="en-US" altLang="ko-KR" dirty="0"/>
              <a:t>. With QSW </a:t>
            </a:r>
            <a:r>
              <a:rPr lang="en-US" altLang="ko-KR" dirty="0" err="1"/>
              <a:t>Nd:Yag</a:t>
            </a:r>
            <a:r>
              <a:rPr lang="en-US" altLang="ko-KR" dirty="0"/>
              <a:t>, </a:t>
            </a:r>
            <a:r>
              <a:rPr lang="en-US" altLang="ko-KR" dirty="0">
                <a:solidFill>
                  <a:schemeClr val="accent2">
                    <a:lumMod val="50000"/>
                  </a:schemeClr>
                </a:solidFill>
              </a:rPr>
              <a:t>4mm spot and increase the </a:t>
            </a:r>
            <a:r>
              <a:rPr lang="en-US" altLang="ko-KR" dirty="0" err="1">
                <a:solidFill>
                  <a:schemeClr val="accent2">
                    <a:lumMod val="50000"/>
                  </a:schemeClr>
                </a:solidFill>
              </a:rPr>
              <a:t>fluence</a:t>
            </a:r>
            <a:r>
              <a:rPr lang="en-US" altLang="ko-KR" dirty="0">
                <a:solidFill>
                  <a:schemeClr val="accent2">
                    <a:lumMod val="50000"/>
                  </a:schemeClr>
                </a:solidFill>
              </a:rPr>
              <a:t> up to the </a:t>
            </a:r>
            <a:r>
              <a:rPr lang="en-US" altLang="ko-KR" dirty="0" err="1">
                <a:solidFill>
                  <a:schemeClr val="accent2">
                    <a:lumMod val="50000"/>
                  </a:schemeClr>
                </a:solidFill>
              </a:rPr>
              <a:t>petechia</a:t>
            </a:r>
            <a:r>
              <a:rPr lang="en-US" altLang="ko-KR" dirty="0"/>
              <a:t>. If there is no improvement after 2 or 4 weeks later, </a:t>
            </a:r>
            <a:r>
              <a:rPr lang="en-US" altLang="ko-KR" b="1" dirty="0">
                <a:solidFill>
                  <a:schemeClr val="accent2">
                    <a:lumMod val="50000"/>
                  </a:schemeClr>
                </a:solidFill>
              </a:rPr>
              <a:t>apply Q532 and set the grayish color change as end point</a:t>
            </a:r>
            <a:r>
              <a:rPr lang="en-US" altLang="ko-KR" dirty="0"/>
              <a:t> and without improvement with that setting, set the </a:t>
            </a:r>
            <a:r>
              <a:rPr lang="en-US" altLang="ko-KR" dirty="0">
                <a:solidFill>
                  <a:schemeClr val="accent2">
                    <a:lumMod val="50000"/>
                  </a:schemeClr>
                </a:solidFill>
              </a:rPr>
              <a:t>whitening as end point </a:t>
            </a:r>
            <a:r>
              <a:rPr lang="en-US" altLang="ko-KR" dirty="0"/>
              <a:t>at the next session. Same with Q1064 treatment, you also explain about </a:t>
            </a:r>
            <a:r>
              <a:rPr lang="en-US" altLang="ko-KR" b="1" dirty="0">
                <a:solidFill>
                  <a:schemeClr val="accent2">
                    <a:lumMod val="50000"/>
                  </a:schemeClr>
                </a:solidFill>
              </a:rPr>
              <a:t>the possibility of PIH with Q532 care</a:t>
            </a:r>
            <a:r>
              <a:rPr lang="en-US" altLang="ko-KR" dirty="0"/>
              <a:t>. Due to the limit of optical penetration depth, it is quite difficult indication with Q532.</a:t>
            </a:r>
            <a:endParaRPr lang="ko-KR" altLang="en-US" dirty="0"/>
          </a:p>
        </p:txBody>
      </p:sp>
      <p:sp>
        <p:nvSpPr>
          <p:cNvPr id="5" name="직사각형 4"/>
          <p:cNvSpPr/>
          <p:nvPr/>
        </p:nvSpPr>
        <p:spPr>
          <a:xfrm>
            <a:off x="86486" y="36653"/>
            <a:ext cx="2109808" cy="369332"/>
          </a:xfrm>
          <a:prstGeom prst="rect">
            <a:avLst/>
          </a:prstGeom>
        </p:spPr>
        <p:txBody>
          <a:bodyPr wrap="none">
            <a:spAutoFit/>
          </a:bodyPr>
          <a:lstStyle/>
          <a:p>
            <a:r>
              <a:rPr lang="en-US" altLang="ko-KR" b="1" dirty="0">
                <a:latin typeface="Calibri" panose="020F0502020204030204" pitchFamily="34" charset="0"/>
                <a:cs typeface="Calibri" panose="020F0502020204030204" pitchFamily="34" charset="0"/>
              </a:rPr>
              <a:t>Dermal melanocyte </a:t>
            </a:r>
            <a:endParaRPr lang="ko-KR" altLang="en-US" b="1" dirty="0">
              <a:latin typeface="Calibri" panose="020F0502020204030204" pitchFamily="34" charset="0"/>
              <a:cs typeface="Calibri" panose="020F0502020204030204" pitchFamily="34" charset="0"/>
            </a:endParaRPr>
          </a:p>
        </p:txBody>
      </p:sp>
      <p:pic>
        <p:nvPicPr>
          <p:cNvPr id="6" name="그림 5"/>
          <p:cNvPicPr>
            <a:picLocks noChangeAspect="1"/>
          </p:cNvPicPr>
          <p:nvPr/>
        </p:nvPicPr>
        <p:blipFill rotWithShape="1">
          <a:blip r:embed="rId2"/>
          <a:srcRect b="6252"/>
          <a:stretch/>
        </p:blipFill>
        <p:spPr>
          <a:xfrm>
            <a:off x="163394" y="859842"/>
            <a:ext cx="2581275" cy="1660880"/>
          </a:xfrm>
          <a:prstGeom prst="rect">
            <a:avLst/>
          </a:prstGeom>
        </p:spPr>
      </p:pic>
    </p:spTree>
    <p:extLst>
      <p:ext uri="{BB962C8B-B14F-4D97-AF65-F5344CB8AC3E}">
        <p14:creationId xmlns:p14="http://schemas.microsoft.com/office/powerpoint/2010/main" val="23446621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p:cNvSpPr/>
          <p:nvPr/>
        </p:nvSpPr>
        <p:spPr>
          <a:xfrm>
            <a:off x="86486" y="36653"/>
            <a:ext cx="1724703" cy="369332"/>
          </a:xfrm>
          <a:prstGeom prst="rect">
            <a:avLst/>
          </a:prstGeom>
        </p:spPr>
        <p:txBody>
          <a:bodyPr wrap="none">
            <a:spAutoFit/>
          </a:bodyPr>
          <a:lstStyle/>
          <a:p>
            <a:r>
              <a:rPr lang="en-US" altLang="ko-KR" b="1" dirty="0">
                <a:latin typeface="Calibri" panose="020F0502020204030204" pitchFamily="34" charset="0"/>
                <a:cs typeface="Calibri" panose="020F0502020204030204" pitchFamily="34" charset="0"/>
              </a:rPr>
              <a:t>Café au </a:t>
            </a:r>
            <a:r>
              <a:rPr lang="en-US" altLang="ko-KR" b="1" dirty="0" err="1">
                <a:latin typeface="Calibri" panose="020F0502020204030204" pitchFamily="34" charset="0"/>
                <a:cs typeface="Calibri" panose="020F0502020204030204" pitchFamily="34" charset="0"/>
              </a:rPr>
              <a:t>lait</a:t>
            </a:r>
            <a:r>
              <a:rPr lang="en-US" altLang="ko-KR" b="1" dirty="0">
                <a:latin typeface="Calibri" panose="020F0502020204030204" pitchFamily="34" charset="0"/>
                <a:cs typeface="Calibri" panose="020F0502020204030204" pitchFamily="34" charset="0"/>
              </a:rPr>
              <a:t> spot</a:t>
            </a:r>
            <a:endParaRPr lang="ko-KR" altLang="en-US" b="1" dirty="0">
              <a:latin typeface="Calibri" panose="020F0502020204030204" pitchFamily="34" charset="0"/>
              <a:cs typeface="Calibri" panose="020F0502020204030204" pitchFamily="34" charset="0"/>
            </a:endParaRPr>
          </a:p>
        </p:txBody>
      </p:sp>
      <p:pic>
        <p:nvPicPr>
          <p:cNvPr id="3" name="그림 2"/>
          <p:cNvPicPr>
            <a:picLocks noChangeAspect="1"/>
          </p:cNvPicPr>
          <p:nvPr/>
        </p:nvPicPr>
        <p:blipFill rotWithShape="1">
          <a:blip r:embed="rId2"/>
          <a:srcRect t="6246"/>
          <a:stretch/>
        </p:blipFill>
        <p:spPr>
          <a:xfrm>
            <a:off x="86486" y="405985"/>
            <a:ext cx="9515475" cy="2170030"/>
          </a:xfrm>
          <a:prstGeom prst="rect">
            <a:avLst/>
          </a:prstGeom>
        </p:spPr>
      </p:pic>
      <p:sp>
        <p:nvSpPr>
          <p:cNvPr id="5" name="TextBox 4"/>
          <p:cNvSpPr txBox="1"/>
          <p:nvPr/>
        </p:nvSpPr>
        <p:spPr>
          <a:xfrm>
            <a:off x="377071" y="2475634"/>
            <a:ext cx="10265789" cy="369332"/>
          </a:xfrm>
          <a:prstGeom prst="rect">
            <a:avLst/>
          </a:prstGeom>
          <a:noFill/>
        </p:spPr>
        <p:txBody>
          <a:bodyPr wrap="square" rtlCol="0">
            <a:spAutoFit/>
          </a:bodyPr>
          <a:lstStyle/>
          <a:p>
            <a:r>
              <a:rPr lang="en-US" altLang="ko-KR" dirty="0">
                <a:latin typeface="Calibri" panose="020F0502020204030204" pitchFamily="34" charset="0"/>
                <a:cs typeface="Calibri" panose="020F0502020204030204" pitchFamily="34" charset="0"/>
              </a:rPr>
              <a:t>Response to laser treatment for café au </a:t>
            </a:r>
            <a:r>
              <a:rPr lang="en-US" altLang="ko-KR" dirty="0" err="1">
                <a:latin typeface="Calibri" panose="020F0502020204030204" pitchFamily="34" charset="0"/>
                <a:cs typeface="Calibri" panose="020F0502020204030204" pitchFamily="34" charset="0"/>
              </a:rPr>
              <a:t>lait</a:t>
            </a:r>
            <a:r>
              <a:rPr lang="en-US" altLang="ko-KR" dirty="0">
                <a:latin typeface="Calibri" panose="020F0502020204030204" pitchFamily="34" charset="0"/>
                <a:cs typeface="Calibri" panose="020F0502020204030204" pitchFamily="34" charset="0"/>
              </a:rPr>
              <a:t> macules(CALMs) is inconsistent and difficult to predict. </a:t>
            </a:r>
            <a:endParaRPr lang="ko-KR" altLang="en-US" dirty="0">
              <a:latin typeface="Calibri" panose="020F0502020204030204" pitchFamily="34" charset="0"/>
              <a:cs typeface="Calibri" panose="020F0502020204030204" pitchFamily="34" charset="0"/>
            </a:endParaRPr>
          </a:p>
        </p:txBody>
      </p:sp>
      <p:pic>
        <p:nvPicPr>
          <p:cNvPr id="6" name="그림 5"/>
          <p:cNvPicPr>
            <a:picLocks noChangeAspect="1"/>
          </p:cNvPicPr>
          <p:nvPr/>
        </p:nvPicPr>
        <p:blipFill>
          <a:blip r:embed="rId3"/>
          <a:stretch>
            <a:fillRect/>
          </a:stretch>
        </p:blipFill>
        <p:spPr>
          <a:xfrm>
            <a:off x="780922" y="2757962"/>
            <a:ext cx="9715500" cy="2914650"/>
          </a:xfrm>
          <a:prstGeom prst="rect">
            <a:avLst/>
          </a:prstGeom>
        </p:spPr>
      </p:pic>
      <p:sp>
        <p:nvSpPr>
          <p:cNvPr id="8" name="TextBox 7"/>
          <p:cNvSpPr txBox="1"/>
          <p:nvPr/>
        </p:nvSpPr>
        <p:spPr>
          <a:xfrm>
            <a:off x="948837" y="5672612"/>
            <a:ext cx="9379670" cy="923330"/>
          </a:xfrm>
          <a:prstGeom prst="rect">
            <a:avLst/>
          </a:prstGeom>
          <a:noFill/>
        </p:spPr>
        <p:txBody>
          <a:bodyPr wrap="square" rtlCol="0">
            <a:spAutoFit/>
          </a:bodyPr>
          <a:lstStyle/>
          <a:p>
            <a:r>
              <a:rPr lang="en-US" altLang="ko-KR" dirty="0">
                <a:latin typeface="Calibri" panose="020F0502020204030204" pitchFamily="34" charset="0"/>
                <a:cs typeface="Calibri" panose="020F0502020204030204" pitchFamily="34" charset="0"/>
              </a:rPr>
              <a:t>Some of them like the line isn’t smooth and color is irregular with variety colors mixed </a:t>
            </a:r>
            <a:r>
              <a:rPr lang="en-US" altLang="ko-KR" dirty="0">
                <a:solidFill>
                  <a:schemeClr val="accent2">
                    <a:lumMod val="50000"/>
                  </a:schemeClr>
                </a:solidFill>
                <a:latin typeface="Calibri" panose="020F0502020204030204" pitchFamily="34" charset="0"/>
                <a:cs typeface="Calibri" panose="020F0502020204030204" pitchFamily="34" charset="0"/>
              </a:rPr>
              <a:t>les</a:t>
            </a:r>
            <a:r>
              <a:rPr lang="en-US" altLang="ko-KR" dirty="0">
                <a:latin typeface="Calibri" panose="020F0502020204030204" pitchFamily="34" charset="0"/>
                <a:cs typeface="Calibri" panose="020F0502020204030204" pitchFamily="34" charset="0"/>
              </a:rPr>
              <a:t>ion. </a:t>
            </a:r>
          </a:p>
          <a:p>
            <a:r>
              <a:rPr lang="en-US" altLang="ko-KR" dirty="0">
                <a:latin typeface="Calibri" panose="020F0502020204030204" pitchFamily="34" charset="0"/>
                <a:cs typeface="Calibri" panose="020F0502020204030204" pitchFamily="34" charset="0"/>
              </a:rPr>
              <a:t>Above one has line is irregular and it is cured a little bit. </a:t>
            </a:r>
          </a:p>
          <a:p>
            <a:r>
              <a:rPr lang="en-US" altLang="ko-KR" dirty="0">
                <a:latin typeface="Calibri" panose="020F0502020204030204" pitchFamily="34" charset="0"/>
                <a:cs typeface="Calibri" panose="020F0502020204030204" pitchFamily="34" charset="0"/>
              </a:rPr>
              <a:t>The case like that line is smooth and evenly distributed one has no response from laser.  </a:t>
            </a:r>
          </a:p>
        </p:txBody>
      </p:sp>
    </p:spTree>
    <p:extLst>
      <p:ext uri="{BB962C8B-B14F-4D97-AF65-F5344CB8AC3E}">
        <p14:creationId xmlns:p14="http://schemas.microsoft.com/office/powerpoint/2010/main" val="37719266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a:stretch>
            <a:fillRect/>
          </a:stretch>
        </p:blipFill>
        <p:spPr>
          <a:xfrm>
            <a:off x="2171538" y="335191"/>
            <a:ext cx="7343432" cy="3571679"/>
          </a:xfrm>
          <a:prstGeom prst="rect">
            <a:avLst/>
          </a:prstGeom>
        </p:spPr>
      </p:pic>
      <p:sp>
        <p:nvSpPr>
          <p:cNvPr id="3" name="TextBox 2"/>
          <p:cNvSpPr txBox="1"/>
          <p:nvPr/>
        </p:nvSpPr>
        <p:spPr>
          <a:xfrm>
            <a:off x="2171538" y="4064443"/>
            <a:ext cx="8688140" cy="369332"/>
          </a:xfrm>
          <a:prstGeom prst="rect">
            <a:avLst/>
          </a:prstGeom>
          <a:noFill/>
        </p:spPr>
        <p:txBody>
          <a:bodyPr wrap="square" rtlCol="0">
            <a:spAutoFit/>
          </a:bodyPr>
          <a:lstStyle/>
          <a:p>
            <a:r>
              <a:rPr lang="en-US" altLang="ko-KR" dirty="0">
                <a:latin typeface="Calibri" panose="020F0502020204030204" pitchFamily="34" charset="0"/>
                <a:cs typeface="Calibri" panose="020F0502020204030204" pitchFamily="34" charset="0"/>
              </a:rPr>
              <a:t>Some of them like the line isn’t clear, the response rate against laser is tend to low. </a:t>
            </a:r>
          </a:p>
        </p:txBody>
      </p:sp>
      <p:sp>
        <p:nvSpPr>
          <p:cNvPr id="7" name="TextBox 6"/>
          <p:cNvSpPr txBox="1"/>
          <p:nvPr/>
        </p:nvSpPr>
        <p:spPr>
          <a:xfrm>
            <a:off x="2075583" y="4591348"/>
            <a:ext cx="8880049" cy="923330"/>
          </a:xfrm>
          <a:prstGeom prst="rect">
            <a:avLst/>
          </a:prstGeom>
          <a:noFill/>
        </p:spPr>
        <p:txBody>
          <a:bodyPr wrap="square" rtlCol="0">
            <a:spAutoFit/>
          </a:bodyPr>
          <a:lstStyle/>
          <a:p>
            <a:r>
              <a:rPr lang="en-US" altLang="ko-KR" dirty="0">
                <a:latin typeface="Calibri" panose="020F0502020204030204" pitchFamily="34" charset="0"/>
                <a:cs typeface="Calibri" panose="020F0502020204030204" pitchFamily="34" charset="0"/>
              </a:rPr>
              <a:t>Comparing size and located area, Café au </a:t>
            </a:r>
            <a:r>
              <a:rPr lang="en-US" altLang="ko-KR" dirty="0" err="1">
                <a:latin typeface="Calibri" panose="020F0502020204030204" pitchFamily="34" charset="0"/>
                <a:cs typeface="Calibri" panose="020F0502020204030204" pitchFamily="34" charset="0"/>
              </a:rPr>
              <a:t>Lait</a:t>
            </a:r>
            <a:r>
              <a:rPr lang="en-US" altLang="ko-KR" dirty="0">
                <a:latin typeface="Calibri" panose="020F0502020204030204" pitchFamily="34" charset="0"/>
                <a:cs typeface="Calibri" panose="020F0502020204030204" pitchFamily="34" charset="0"/>
              </a:rPr>
              <a:t> macules smaller in face having irregular boundary and mixing several colors have higher chance to be removed. </a:t>
            </a:r>
          </a:p>
          <a:p>
            <a:r>
              <a:rPr lang="en-US" altLang="ko-KR" dirty="0">
                <a:latin typeface="Calibri" panose="020F0502020204030204" pitchFamily="34" charset="0"/>
                <a:cs typeface="Calibri" panose="020F0502020204030204" pitchFamily="34" charset="0"/>
              </a:rPr>
              <a:t>But P-Value isn’t significant. </a:t>
            </a:r>
            <a:endParaRPr lang="ko-KR" altLang="en-US" dirty="0">
              <a:latin typeface="Calibri" panose="020F0502020204030204" pitchFamily="34" charset="0"/>
              <a:cs typeface="Calibri" panose="020F0502020204030204" pitchFamily="34" charset="0"/>
            </a:endParaRPr>
          </a:p>
        </p:txBody>
      </p:sp>
      <p:sp>
        <p:nvSpPr>
          <p:cNvPr id="9" name="TextBox 8"/>
          <p:cNvSpPr txBox="1"/>
          <p:nvPr/>
        </p:nvSpPr>
        <p:spPr>
          <a:xfrm>
            <a:off x="3707876" y="6519446"/>
            <a:ext cx="8484124" cy="338554"/>
          </a:xfrm>
          <a:prstGeom prst="rect">
            <a:avLst/>
          </a:prstGeom>
          <a:noFill/>
        </p:spPr>
        <p:txBody>
          <a:bodyPr wrap="square" rtlCol="0">
            <a:spAutoFit/>
          </a:bodyPr>
          <a:lstStyle/>
          <a:p>
            <a:r>
              <a:rPr lang="en-US" altLang="ko-KR" sz="1600" dirty="0">
                <a:latin typeface="Calibri" panose="020F0502020204030204" pitchFamily="34" charset="0"/>
                <a:cs typeface="Calibri" panose="020F0502020204030204" pitchFamily="34" charset="0"/>
              </a:rPr>
              <a:t>Source from “Response to Laser Treatment of Café au </a:t>
            </a:r>
            <a:r>
              <a:rPr lang="en-US" altLang="ko-KR" sz="1600" dirty="0" err="1">
                <a:latin typeface="Calibri" panose="020F0502020204030204" pitchFamily="34" charset="0"/>
                <a:cs typeface="Calibri" panose="020F0502020204030204" pitchFamily="34" charset="0"/>
              </a:rPr>
              <a:t>Lait</a:t>
            </a:r>
            <a:r>
              <a:rPr lang="en-US" altLang="ko-KR" sz="1600" dirty="0">
                <a:latin typeface="Calibri" panose="020F0502020204030204" pitchFamily="34" charset="0"/>
                <a:cs typeface="Calibri" panose="020F0502020204030204" pitchFamily="34" charset="0"/>
              </a:rPr>
              <a:t> Macules Based on Morphologic Features”</a:t>
            </a:r>
            <a:endParaRPr lang="ko-KR" altLang="en-US" sz="1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416823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a:stretch>
            <a:fillRect/>
          </a:stretch>
        </p:blipFill>
        <p:spPr>
          <a:xfrm>
            <a:off x="678730" y="68196"/>
            <a:ext cx="9839325" cy="4143375"/>
          </a:xfrm>
          <a:prstGeom prst="rect">
            <a:avLst/>
          </a:prstGeom>
        </p:spPr>
      </p:pic>
      <p:sp>
        <p:nvSpPr>
          <p:cNvPr id="4" name="TextBox 3"/>
          <p:cNvSpPr txBox="1"/>
          <p:nvPr/>
        </p:nvSpPr>
        <p:spPr>
          <a:xfrm>
            <a:off x="678730" y="4223208"/>
            <a:ext cx="9049732" cy="1477328"/>
          </a:xfrm>
          <a:prstGeom prst="rect">
            <a:avLst/>
          </a:prstGeom>
          <a:noFill/>
        </p:spPr>
        <p:txBody>
          <a:bodyPr wrap="square" rtlCol="0">
            <a:spAutoFit/>
          </a:bodyPr>
          <a:lstStyle/>
          <a:p>
            <a:r>
              <a:rPr lang="en-US" altLang="ko-KR" dirty="0" err="1">
                <a:latin typeface="Calibri" panose="020F0502020204030204" pitchFamily="34" charset="0"/>
                <a:cs typeface="Calibri" panose="020F0502020204030204" pitchFamily="34" charset="0"/>
              </a:rPr>
              <a:t>Testee</a:t>
            </a:r>
            <a:r>
              <a:rPr lang="en-US" altLang="ko-KR" dirty="0">
                <a:latin typeface="Calibri" panose="020F0502020204030204" pitchFamily="34" charset="0"/>
                <a:cs typeface="Calibri" panose="020F0502020204030204" pitchFamily="34" charset="0"/>
              </a:rPr>
              <a:t> group: 35 Koreans </a:t>
            </a:r>
          </a:p>
          <a:p>
            <a:endParaRPr lang="en-US" altLang="ko-KR" dirty="0">
              <a:latin typeface="Calibri" panose="020F0502020204030204" pitchFamily="34" charset="0"/>
              <a:cs typeface="Calibri" panose="020F0502020204030204" pitchFamily="34" charset="0"/>
            </a:endParaRPr>
          </a:p>
          <a:p>
            <a:r>
              <a:rPr lang="en-US" altLang="ko-KR" dirty="0">
                <a:latin typeface="Calibri" panose="020F0502020204030204" pitchFamily="34" charset="0"/>
                <a:cs typeface="Calibri" panose="020F0502020204030204" pitchFamily="34" charset="0"/>
              </a:rPr>
              <a:t>With 1064nm laser, Café-au </a:t>
            </a:r>
            <a:r>
              <a:rPr lang="en-US" altLang="ko-KR" dirty="0" err="1">
                <a:latin typeface="Calibri" panose="020F0502020204030204" pitchFamily="34" charset="0"/>
                <a:cs typeface="Calibri" panose="020F0502020204030204" pitchFamily="34" charset="0"/>
              </a:rPr>
              <a:t>lait</a:t>
            </a:r>
            <a:r>
              <a:rPr lang="en-US" altLang="ko-KR" dirty="0">
                <a:latin typeface="Calibri" panose="020F0502020204030204" pitchFamily="34" charset="0"/>
                <a:cs typeface="Calibri" panose="020F0502020204030204" pitchFamily="34" charset="0"/>
              </a:rPr>
              <a:t> spot can be cured without side effect or recurrence.</a:t>
            </a:r>
          </a:p>
          <a:p>
            <a:r>
              <a:rPr lang="en-US" altLang="ko-KR" dirty="0">
                <a:latin typeface="Calibri" panose="020F0502020204030204" pitchFamily="34" charset="0"/>
                <a:cs typeface="Calibri" panose="020F0502020204030204" pitchFamily="34" charset="0"/>
              </a:rPr>
              <a:t>However it requires several sessions, according to the clinical report, it was treated average </a:t>
            </a:r>
            <a:r>
              <a:rPr lang="en-US" altLang="ko-KR" u="sng" dirty="0">
                <a:latin typeface="Calibri" panose="020F0502020204030204" pitchFamily="34" charset="0"/>
                <a:cs typeface="Calibri" panose="020F0502020204030204" pitchFamily="34" charset="0"/>
              </a:rPr>
              <a:t>30 sessions for almost 1 year.  </a:t>
            </a:r>
            <a:endParaRPr lang="ko-KR" altLang="en-US" u="sng"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739326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p:cNvSpPr/>
          <p:nvPr/>
        </p:nvSpPr>
        <p:spPr>
          <a:xfrm>
            <a:off x="131975" y="234436"/>
            <a:ext cx="11805501" cy="6463308"/>
          </a:xfrm>
          <a:prstGeom prst="rect">
            <a:avLst/>
          </a:prstGeom>
        </p:spPr>
        <p:txBody>
          <a:bodyPr wrap="square">
            <a:spAutoFit/>
          </a:bodyPr>
          <a:lstStyle/>
          <a:p>
            <a:r>
              <a:rPr lang="en-US" altLang="ko-KR" dirty="0">
                <a:latin typeface="Calibri" panose="020F0502020204030204" pitchFamily="34" charset="0"/>
                <a:cs typeface="Calibri" panose="020F0502020204030204" pitchFamily="34" charset="0"/>
              </a:rPr>
              <a:t>Abstract</a:t>
            </a:r>
          </a:p>
          <a:p>
            <a:r>
              <a:rPr lang="en-US" altLang="ko-KR" dirty="0">
                <a:latin typeface="Calibri" panose="020F0502020204030204" pitchFamily="34" charset="0"/>
                <a:cs typeface="Calibri" panose="020F0502020204030204" pitchFamily="34" charset="0"/>
              </a:rPr>
              <a:t>Objectives: Café-au-</a:t>
            </a:r>
            <a:r>
              <a:rPr lang="en-US" altLang="ko-KR" dirty="0" err="1">
                <a:latin typeface="Calibri" panose="020F0502020204030204" pitchFamily="34" charset="0"/>
                <a:cs typeface="Calibri" panose="020F0502020204030204" pitchFamily="34" charset="0"/>
              </a:rPr>
              <a:t>lait</a:t>
            </a:r>
            <a:r>
              <a:rPr lang="en-US" altLang="ko-KR" dirty="0">
                <a:latin typeface="Calibri" panose="020F0502020204030204" pitchFamily="34" charset="0"/>
                <a:cs typeface="Calibri" panose="020F0502020204030204" pitchFamily="34" charset="0"/>
              </a:rPr>
              <a:t> macules (CALMs) are </a:t>
            </a:r>
            <a:r>
              <a:rPr lang="en-US" altLang="ko-KR" b="1" u="sng" dirty="0">
                <a:solidFill>
                  <a:schemeClr val="accent2">
                    <a:lumMod val="50000"/>
                  </a:schemeClr>
                </a:solidFill>
                <a:latin typeface="Calibri" panose="020F0502020204030204" pitchFamily="34" charset="0"/>
                <a:cs typeface="Calibri" panose="020F0502020204030204" pitchFamily="34" charset="0"/>
              </a:rPr>
              <a:t>benign cutaneous </a:t>
            </a:r>
            <a:r>
              <a:rPr lang="en-US" altLang="ko-KR" b="1" u="sng" dirty="0" err="1">
                <a:solidFill>
                  <a:schemeClr val="accent2">
                    <a:lumMod val="50000"/>
                  </a:schemeClr>
                </a:solidFill>
                <a:latin typeface="Calibri" panose="020F0502020204030204" pitchFamily="34" charset="0"/>
                <a:cs typeface="Calibri" panose="020F0502020204030204" pitchFamily="34" charset="0"/>
              </a:rPr>
              <a:t>hyperpigmentary</a:t>
            </a:r>
            <a:r>
              <a:rPr lang="en-US" altLang="ko-KR" b="1" u="sng" dirty="0">
                <a:solidFill>
                  <a:schemeClr val="accent2">
                    <a:lumMod val="50000"/>
                  </a:schemeClr>
                </a:solidFill>
                <a:latin typeface="Calibri" panose="020F0502020204030204" pitchFamily="34" charset="0"/>
                <a:cs typeface="Calibri" panose="020F0502020204030204" pitchFamily="34" charset="0"/>
              </a:rPr>
              <a:t> disorders</a:t>
            </a:r>
            <a:r>
              <a:rPr lang="en-US" altLang="ko-KR" dirty="0">
                <a:latin typeface="Calibri" panose="020F0502020204030204" pitchFamily="34" charset="0"/>
                <a:cs typeface="Calibri" panose="020F0502020204030204" pitchFamily="34" charset="0"/>
              </a:rPr>
              <a:t>. Usually, laser therapies for cosmetic concerns result in more severe side effects in the people of Asian descent than that of Caucasians. Unfortunately, </a:t>
            </a:r>
            <a:r>
              <a:rPr lang="en-US" altLang="ko-KR" b="1" dirty="0">
                <a:solidFill>
                  <a:schemeClr val="accent2">
                    <a:lumMod val="50000"/>
                  </a:schemeClr>
                </a:solidFill>
                <a:latin typeface="Calibri" panose="020F0502020204030204" pitchFamily="34" charset="0"/>
                <a:cs typeface="Calibri" panose="020F0502020204030204" pitchFamily="34" charset="0"/>
              </a:rPr>
              <a:t>there is no gold standard for the laser treatment of CALMs in skin of people of Asian descent</a:t>
            </a:r>
            <a:r>
              <a:rPr lang="en-US" altLang="ko-KR" dirty="0">
                <a:latin typeface="Calibri" panose="020F0502020204030204" pitchFamily="34" charset="0"/>
                <a:cs typeface="Calibri" panose="020F0502020204030204" pitchFamily="34" charset="0"/>
              </a:rPr>
              <a:t>. To investigate the efficacy and safety of a high-</a:t>
            </a:r>
            <a:r>
              <a:rPr lang="en-US" altLang="ko-KR" dirty="0" err="1">
                <a:latin typeface="Calibri" panose="020F0502020204030204" pitchFamily="34" charset="0"/>
                <a:cs typeface="Calibri" panose="020F0502020204030204" pitchFamily="34" charset="0"/>
              </a:rPr>
              <a:t>fluence</a:t>
            </a:r>
            <a:r>
              <a:rPr lang="en-US" altLang="ko-KR" dirty="0">
                <a:latin typeface="Calibri" panose="020F0502020204030204" pitchFamily="34" charset="0"/>
                <a:cs typeface="Calibri" panose="020F0502020204030204" pitchFamily="34" charset="0"/>
              </a:rPr>
              <a:t> 1064-nm Q-switched neodymium-doped yttrium aluminum garnet (</a:t>
            </a:r>
            <a:r>
              <a:rPr lang="en-US" altLang="ko-KR" dirty="0" err="1">
                <a:latin typeface="Calibri" panose="020F0502020204030204" pitchFamily="34" charset="0"/>
                <a:cs typeface="Calibri" panose="020F0502020204030204" pitchFamily="34" charset="0"/>
              </a:rPr>
              <a:t>Nd:YAG</a:t>
            </a:r>
            <a:r>
              <a:rPr lang="en-US" altLang="ko-KR" dirty="0">
                <a:latin typeface="Calibri" panose="020F0502020204030204" pitchFamily="34" charset="0"/>
                <a:cs typeface="Calibri" panose="020F0502020204030204" pitchFamily="34" charset="0"/>
              </a:rPr>
              <a:t>) laser treatment of CALMs in Asian patients.</a:t>
            </a:r>
          </a:p>
          <a:p>
            <a:endParaRPr lang="en-US" altLang="ko-KR" dirty="0">
              <a:latin typeface="Calibri" panose="020F0502020204030204" pitchFamily="34" charset="0"/>
              <a:cs typeface="Calibri" panose="020F0502020204030204" pitchFamily="34" charset="0"/>
            </a:endParaRPr>
          </a:p>
          <a:p>
            <a:r>
              <a:rPr lang="en-US" altLang="ko-KR" dirty="0">
                <a:latin typeface="Calibri" panose="020F0502020204030204" pitchFamily="34" charset="0"/>
                <a:cs typeface="Calibri" panose="020F0502020204030204" pitchFamily="34" charset="0"/>
              </a:rPr>
              <a:t>Study design: The medical records of </a:t>
            </a:r>
            <a:r>
              <a:rPr lang="en-US" altLang="ko-KR" b="1" dirty="0">
                <a:solidFill>
                  <a:schemeClr val="accent2">
                    <a:lumMod val="50000"/>
                  </a:schemeClr>
                </a:solidFill>
                <a:latin typeface="Calibri" panose="020F0502020204030204" pitchFamily="34" charset="0"/>
                <a:cs typeface="Calibri" panose="020F0502020204030204" pitchFamily="34" charset="0"/>
              </a:rPr>
              <a:t>35 Korean patients (age range: 1 to 40 years old, mean age: 18.5 years</a:t>
            </a:r>
            <a:r>
              <a:rPr lang="en-US" altLang="ko-KR" dirty="0">
                <a:latin typeface="Calibri" panose="020F0502020204030204" pitchFamily="34" charset="0"/>
                <a:cs typeface="Calibri" panose="020F0502020204030204" pitchFamily="34" charset="0"/>
              </a:rPr>
              <a:t>) diagnosed with isolated CALMs were reviewed retrospectively.</a:t>
            </a:r>
          </a:p>
          <a:p>
            <a:endParaRPr lang="en-US" altLang="ko-KR" dirty="0">
              <a:latin typeface="Calibri" panose="020F0502020204030204" pitchFamily="34" charset="0"/>
              <a:cs typeface="Calibri" panose="020F0502020204030204" pitchFamily="34" charset="0"/>
            </a:endParaRPr>
          </a:p>
          <a:p>
            <a:r>
              <a:rPr lang="en-US" altLang="ko-KR" dirty="0">
                <a:latin typeface="Calibri" panose="020F0502020204030204" pitchFamily="34" charset="0"/>
                <a:cs typeface="Calibri" panose="020F0502020204030204" pitchFamily="34" charset="0"/>
              </a:rPr>
              <a:t>Methods: The patients were treated with a </a:t>
            </a:r>
            <a:r>
              <a:rPr lang="en-US" altLang="ko-KR" b="1" dirty="0">
                <a:solidFill>
                  <a:schemeClr val="accent2">
                    <a:lumMod val="50000"/>
                  </a:schemeClr>
                </a:solidFill>
                <a:latin typeface="Calibri" panose="020F0502020204030204" pitchFamily="34" charset="0"/>
                <a:cs typeface="Calibri" panose="020F0502020204030204" pitchFamily="34" charset="0"/>
              </a:rPr>
              <a:t>1064-nm Q-switched </a:t>
            </a:r>
            <a:r>
              <a:rPr lang="en-US" altLang="ko-KR" b="1" dirty="0" err="1">
                <a:solidFill>
                  <a:schemeClr val="accent2">
                    <a:lumMod val="50000"/>
                  </a:schemeClr>
                </a:solidFill>
                <a:latin typeface="Calibri" panose="020F0502020204030204" pitchFamily="34" charset="0"/>
                <a:cs typeface="Calibri" panose="020F0502020204030204" pitchFamily="34" charset="0"/>
              </a:rPr>
              <a:t>Nd:YAG</a:t>
            </a:r>
            <a:r>
              <a:rPr lang="en-US" altLang="ko-KR" b="1" dirty="0">
                <a:solidFill>
                  <a:schemeClr val="accent2">
                    <a:lumMod val="50000"/>
                  </a:schemeClr>
                </a:solidFill>
                <a:latin typeface="Calibri" panose="020F0502020204030204" pitchFamily="34" charset="0"/>
                <a:cs typeface="Calibri" panose="020F0502020204030204" pitchFamily="34" charset="0"/>
              </a:rPr>
              <a:t> laser</a:t>
            </a:r>
            <a:r>
              <a:rPr lang="en-US" altLang="ko-KR" dirty="0">
                <a:latin typeface="Calibri" panose="020F0502020204030204" pitchFamily="34" charset="0"/>
                <a:cs typeface="Calibri" panose="020F0502020204030204" pitchFamily="34" charset="0"/>
              </a:rPr>
              <a:t>. The parameters were a spot size of </a:t>
            </a:r>
            <a:r>
              <a:rPr lang="en-US" altLang="ko-KR" b="1" dirty="0">
                <a:solidFill>
                  <a:schemeClr val="accent2">
                    <a:lumMod val="50000"/>
                  </a:schemeClr>
                </a:solidFill>
                <a:latin typeface="Calibri" panose="020F0502020204030204" pitchFamily="34" charset="0"/>
                <a:cs typeface="Calibri" panose="020F0502020204030204" pitchFamily="34" charset="0"/>
              </a:rPr>
              <a:t>7 mm, a </a:t>
            </a:r>
            <a:r>
              <a:rPr lang="en-US" altLang="ko-KR" b="1" dirty="0" err="1">
                <a:solidFill>
                  <a:schemeClr val="accent2">
                    <a:lumMod val="50000"/>
                  </a:schemeClr>
                </a:solidFill>
                <a:latin typeface="Calibri" panose="020F0502020204030204" pitchFamily="34" charset="0"/>
                <a:cs typeface="Calibri" panose="020F0502020204030204" pitchFamily="34" charset="0"/>
              </a:rPr>
              <a:t>fluence</a:t>
            </a:r>
            <a:r>
              <a:rPr lang="en-US" altLang="ko-KR" b="1" dirty="0">
                <a:solidFill>
                  <a:schemeClr val="accent2">
                    <a:lumMod val="50000"/>
                  </a:schemeClr>
                </a:solidFill>
                <a:latin typeface="Calibri" panose="020F0502020204030204" pitchFamily="34" charset="0"/>
                <a:cs typeface="Calibri" panose="020F0502020204030204" pitchFamily="34" charset="0"/>
              </a:rPr>
              <a:t> of 2.2-2.4 J/cm2 </a:t>
            </a:r>
            <a:r>
              <a:rPr lang="en-US" altLang="ko-KR" dirty="0">
                <a:latin typeface="Calibri" panose="020F0502020204030204" pitchFamily="34" charset="0"/>
                <a:cs typeface="Calibri" panose="020F0502020204030204" pitchFamily="34" charset="0"/>
              </a:rPr>
              <a:t>with a </a:t>
            </a:r>
            <a:r>
              <a:rPr lang="en-US" altLang="ko-KR" b="1" dirty="0">
                <a:solidFill>
                  <a:schemeClr val="accent2">
                    <a:lumMod val="50000"/>
                  </a:schemeClr>
                </a:solidFill>
                <a:latin typeface="Calibri" panose="020F0502020204030204" pitchFamily="34" charset="0"/>
                <a:cs typeface="Calibri" panose="020F0502020204030204" pitchFamily="34" charset="0"/>
              </a:rPr>
              <a:t>slow single sliding-stacking pass</a:t>
            </a:r>
            <a:r>
              <a:rPr lang="en-US" altLang="ko-KR" dirty="0">
                <a:latin typeface="Calibri" panose="020F0502020204030204" pitchFamily="34" charset="0"/>
                <a:cs typeface="Calibri" panose="020F0502020204030204" pitchFamily="34" charset="0"/>
              </a:rPr>
              <a:t>, and a </a:t>
            </a:r>
            <a:r>
              <a:rPr lang="en-US" altLang="ko-KR" b="1" dirty="0">
                <a:solidFill>
                  <a:schemeClr val="accent2">
                    <a:lumMod val="50000"/>
                  </a:schemeClr>
                </a:solidFill>
                <a:latin typeface="Calibri" panose="020F0502020204030204" pitchFamily="34" charset="0"/>
                <a:cs typeface="Calibri" panose="020F0502020204030204" pitchFamily="34" charset="0"/>
              </a:rPr>
              <a:t>pulse rate of 10 Hz </a:t>
            </a:r>
            <a:r>
              <a:rPr lang="en-US" altLang="ko-KR" dirty="0">
                <a:latin typeface="Calibri" panose="020F0502020204030204" pitchFamily="34" charset="0"/>
                <a:cs typeface="Calibri" panose="020F0502020204030204" pitchFamily="34" charset="0"/>
              </a:rPr>
              <a:t>with </a:t>
            </a:r>
            <a:r>
              <a:rPr lang="en-US" altLang="ko-KR" b="1" dirty="0">
                <a:solidFill>
                  <a:schemeClr val="accent2">
                    <a:lumMod val="50000"/>
                  </a:schemeClr>
                </a:solidFill>
                <a:latin typeface="Calibri" panose="020F0502020204030204" pitchFamily="34" charset="0"/>
                <a:cs typeface="Calibri" panose="020F0502020204030204" pitchFamily="34" charset="0"/>
              </a:rPr>
              <a:t>a 1-week interval for 20-50 sessions</a:t>
            </a:r>
            <a:r>
              <a:rPr lang="en-US" altLang="ko-KR" dirty="0">
                <a:latin typeface="Calibri" panose="020F0502020204030204" pitchFamily="34" charset="0"/>
                <a:cs typeface="Calibri" panose="020F0502020204030204" pitchFamily="34" charset="0"/>
              </a:rPr>
              <a:t>.</a:t>
            </a:r>
          </a:p>
          <a:p>
            <a:endParaRPr lang="en-US" altLang="ko-KR" dirty="0">
              <a:latin typeface="Calibri" panose="020F0502020204030204" pitchFamily="34" charset="0"/>
              <a:cs typeface="Calibri" panose="020F0502020204030204" pitchFamily="34" charset="0"/>
            </a:endParaRPr>
          </a:p>
          <a:p>
            <a:r>
              <a:rPr lang="en-US" altLang="ko-KR" dirty="0">
                <a:latin typeface="Calibri" panose="020F0502020204030204" pitchFamily="34" charset="0"/>
                <a:cs typeface="Calibri" panose="020F0502020204030204" pitchFamily="34" charset="0"/>
              </a:rPr>
              <a:t>Results: At the week of the final treatment, </a:t>
            </a:r>
            <a:r>
              <a:rPr lang="en-US" altLang="ko-KR" b="1" dirty="0">
                <a:solidFill>
                  <a:schemeClr val="accent2">
                    <a:lumMod val="50000"/>
                  </a:schemeClr>
                </a:solidFill>
                <a:latin typeface="Calibri" panose="020F0502020204030204" pitchFamily="34" charset="0"/>
                <a:cs typeface="Calibri" panose="020F0502020204030204" pitchFamily="34" charset="0"/>
              </a:rPr>
              <a:t>all treated Café-au-</a:t>
            </a:r>
            <a:r>
              <a:rPr lang="en-US" altLang="ko-KR" b="1" dirty="0" err="1">
                <a:solidFill>
                  <a:schemeClr val="accent2">
                    <a:lumMod val="50000"/>
                  </a:schemeClr>
                </a:solidFill>
                <a:latin typeface="Calibri" panose="020F0502020204030204" pitchFamily="34" charset="0"/>
                <a:cs typeface="Calibri" panose="020F0502020204030204" pitchFamily="34" charset="0"/>
              </a:rPr>
              <a:t>lait</a:t>
            </a:r>
            <a:r>
              <a:rPr lang="en-US" altLang="ko-KR" b="1" dirty="0">
                <a:solidFill>
                  <a:schemeClr val="accent2">
                    <a:lumMod val="50000"/>
                  </a:schemeClr>
                </a:solidFill>
                <a:latin typeface="Calibri" panose="020F0502020204030204" pitchFamily="34" charset="0"/>
                <a:cs typeface="Calibri" panose="020F0502020204030204" pitchFamily="34" charset="0"/>
              </a:rPr>
              <a:t> macules (CALMs)  showed considerable pigmentation removal without any permanent side effects, such as scaring, mottled hypopigmentation and post inflammatory hyperpigmentation (PIH). </a:t>
            </a:r>
            <a:r>
              <a:rPr lang="en-US" altLang="ko-KR" dirty="0">
                <a:latin typeface="Calibri" panose="020F0502020204030204" pitchFamily="34" charset="0"/>
                <a:cs typeface="Calibri" panose="020F0502020204030204" pitchFamily="34" charset="0"/>
              </a:rPr>
              <a:t>All treated CALMs showed </a:t>
            </a:r>
            <a:r>
              <a:rPr lang="en-US" altLang="ko-KR" b="1" dirty="0">
                <a:solidFill>
                  <a:schemeClr val="accent2">
                    <a:lumMod val="50000"/>
                  </a:schemeClr>
                </a:solidFill>
                <a:latin typeface="Calibri" panose="020F0502020204030204" pitchFamily="34" charset="0"/>
                <a:cs typeface="Calibri" panose="020F0502020204030204" pitchFamily="34" charset="0"/>
              </a:rPr>
              <a:t>more than 50% clinical improvement</a:t>
            </a:r>
            <a:r>
              <a:rPr lang="en-US" altLang="ko-KR" dirty="0">
                <a:latin typeface="Calibri" panose="020F0502020204030204" pitchFamily="34" charset="0"/>
                <a:cs typeface="Calibri" panose="020F0502020204030204" pitchFamily="34" charset="0"/>
              </a:rPr>
              <a:t>. </a:t>
            </a:r>
            <a:r>
              <a:rPr lang="en-US" altLang="ko-KR" b="1" dirty="0">
                <a:solidFill>
                  <a:schemeClr val="accent2">
                    <a:lumMod val="50000"/>
                  </a:schemeClr>
                </a:solidFill>
                <a:latin typeface="Calibri" panose="020F0502020204030204" pitchFamily="34" charset="0"/>
                <a:cs typeface="Calibri" panose="020F0502020204030204" pitchFamily="34" charset="0"/>
              </a:rPr>
              <a:t>No recurrence was observed in any of the patients after 12 months of follow-up.</a:t>
            </a:r>
          </a:p>
          <a:p>
            <a:endParaRPr lang="en-US" altLang="ko-KR" dirty="0">
              <a:latin typeface="Calibri" panose="020F0502020204030204" pitchFamily="34" charset="0"/>
              <a:cs typeface="Calibri" panose="020F0502020204030204" pitchFamily="34" charset="0"/>
            </a:endParaRPr>
          </a:p>
          <a:p>
            <a:r>
              <a:rPr lang="en-US" altLang="ko-KR" dirty="0">
                <a:latin typeface="Calibri" panose="020F0502020204030204" pitchFamily="34" charset="0"/>
                <a:cs typeface="Calibri" panose="020F0502020204030204" pitchFamily="34" charset="0"/>
              </a:rPr>
              <a:t>Conclusion: A high-</a:t>
            </a:r>
            <a:r>
              <a:rPr lang="en-US" altLang="ko-KR" dirty="0" err="1">
                <a:latin typeface="Calibri" panose="020F0502020204030204" pitchFamily="34" charset="0"/>
                <a:cs typeface="Calibri" panose="020F0502020204030204" pitchFamily="34" charset="0"/>
              </a:rPr>
              <a:t>fluence</a:t>
            </a:r>
            <a:r>
              <a:rPr lang="en-US" altLang="ko-KR" dirty="0">
                <a:latin typeface="Calibri" panose="020F0502020204030204" pitchFamily="34" charset="0"/>
                <a:cs typeface="Calibri" panose="020F0502020204030204" pitchFamily="34" charset="0"/>
              </a:rPr>
              <a:t> 1064-nm Q-switched </a:t>
            </a:r>
            <a:r>
              <a:rPr lang="en-US" altLang="ko-KR" dirty="0" err="1">
                <a:latin typeface="Calibri" panose="020F0502020204030204" pitchFamily="34" charset="0"/>
                <a:cs typeface="Calibri" panose="020F0502020204030204" pitchFamily="34" charset="0"/>
              </a:rPr>
              <a:t>Nd:YAG</a:t>
            </a:r>
            <a:r>
              <a:rPr lang="en-US" altLang="ko-KR" dirty="0">
                <a:latin typeface="Calibri" panose="020F0502020204030204" pitchFamily="34" charset="0"/>
                <a:cs typeface="Calibri" panose="020F0502020204030204" pitchFamily="34" charset="0"/>
              </a:rPr>
              <a:t> laser treatment of CALMs in Asian patients is a safe and effective method without side effects and recurrence.</a:t>
            </a:r>
          </a:p>
          <a:p>
            <a:endParaRPr lang="en-US" altLang="ko-KR" dirty="0">
              <a:latin typeface="Calibri" panose="020F0502020204030204" pitchFamily="34" charset="0"/>
              <a:cs typeface="Calibri" panose="020F0502020204030204" pitchFamily="34" charset="0"/>
            </a:endParaRPr>
          </a:p>
          <a:p>
            <a:r>
              <a:rPr lang="en-US" altLang="ko-KR" dirty="0">
                <a:latin typeface="Calibri" panose="020F0502020204030204" pitchFamily="34" charset="0"/>
                <a:cs typeface="Calibri" panose="020F0502020204030204" pitchFamily="34" charset="0"/>
              </a:rPr>
              <a:t>Keywords: 1064-nm </a:t>
            </a:r>
            <a:r>
              <a:rPr lang="en-US" altLang="ko-KR" dirty="0" err="1">
                <a:latin typeface="Calibri" panose="020F0502020204030204" pitchFamily="34" charset="0"/>
                <a:cs typeface="Calibri" panose="020F0502020204030204" pitchFamily="34" charset="0"/>
              </a:rPr>
              <a:t>Nd</a:t>
            </a:r>
            <a:r>
              <a:rPr lang="en-US" altLang="ko-KR" dirty="0">
                <a:latin typeface="Calibri" panose="020F0502020204030204" pitchFamily="34" charset="0"/>
                <a:cs typeface="Calibri" panose="020F0502020204030204" pitchFamily="34" charset="0"/>
              </a:rPr>
              <a:t>: YAG; Café-au-</a:t>
            </a:r>
            <a:r>
              <a:rPr lang="en-US" altLang="ko-KR" dirty="0" err="1">
                <a:latin typeface="Calibri" panose="020F0502020204030204" pitchFamily="34" charset="0"/>
                <a:cs typeface="Calibri" panose="020F0502020204030204" pitchFamily="34" charset="0"/>
              </a:rPr>
              <a:t>lait</a:t>
            </a:r>
            <a:r>
              <a:rPr lang="en-US" altLang="ko-KR" dirty="0">
                <a:latin typeface="Calibri" panose="020F0502020204030204" pitchFamily="34" charset="0"/>
                <a:cs typeface="Calibri" panose="020F0502020204030204" pitchFamily="34" charset="0"/>
              </a:rPr>
              <a:t> macules; Q-switched; laser; treatment.</a:t>
            </a:r>
            <a:endParaRPr lang="ko-KR"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291600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표 1"/>
          <p:cNvGraphicFramePr>
            <a:graphicFrameLocks noGrp="1"/>
          </p:cNvGraphicFramePr>
          <p:nvPr>
            <p:extLst>
              <p:ext uri="{D42A27DB-BD31-4B8C-83A1-F6EECF244321}">
                <p14:modId xmlns:p14="http://schemas.microsoft.com/office/powerpoint/2010/main" val="1908002021"/>
              </p:ext>
            </p:extLst>
          </p:nvPr>
        </p:nvGraphicFramePr>
        <p:xfrm>
          <a:off x="131976" y="914400"/>
          <a:ext cx="11743706" cy="1331431"/>
        </p:xfrm>
        <a:graphic>
          <a:graphicData uri="http://schemas.openxmlformats.org/drawingml/2006/table">
            <a:tbl>
              <a:tblPr firstRow="1" bandRow="1">
                <a:tableStyleId>{5C22544A-7EE6-4342-B048-85BDC9FD1C3A}</a:tableStyleId>
              </a:tblPr>
              <a:tblGrid>
                <a:gridCol w="2314900">
                  <a:extLst>
                    <a:ext uri="{9D8B030D-6E8A-4147-A177-3AD203B41FA5}">
                      <a16:colId xmlns:a16="http://schemas.microsoft.com/office/drawing/2014/main" val="873426387"/>
                    </a:ext>
                  </a:extLst>
                </a:gridCol>
                <a:gridCol w="1077773">
                  <a:extLst>
                    <a:ext uri="{9D8B030D-6E8A-4147-A177-3AD203B41FA5}">
                      <a16:colId xmlns:a16="http://schemas.microsoft.com/office/drawing/2014/main" val="3708013768"/>
                    </a:ext>
                  </a:extLst>
                </a:gridCol>
                <a:gridCol w="1638728">
                  <a:extLst>
                    <a:ext uri="{9D8B030D-6E8A-4147-A177-3AD203B41FA5}">
                      <a16:colId xmlns:a16="http://schemas.microsoft.com/office/drawing/2014/main" val="3709886342"/>
                    </a:ext>
                  </a:extLst>
                </a:gridCol>
                <a:gridCol w="1879445">
                  <a:extLst>
                    <a:ext uri="{9D8B030D-6E8A-4147-A177-3AD203B41FA5}">
                      <a16:colId xmlns:a16="http://schemas.microsoft.com/office/drawing/2014/main" val="1217420904"/>
                    </a:ext>
                  </a:extLst>
                </a:gridCol>
                <a:gridCol w="1638729">
                  <a:extLst>
                    <a:ext uri="{9D8B030D-6E8A-4147-A177-3AD203B41FA5}">
                      <a16:colId xmlns:a16="http://schemas.microsoft.com/office/drawing/2014/main" val="3284950915"/>
                    </a:ext>
                  </a:extLst>
                </a:gridCol>
                <a:gridCol w="953611">
                  <a:extLst>
                    <a:ext uri="{9D8B030D-6E8A-4147-A177-3AD203B41FA5}">
                      <a16:colId xmlns:a16="http://schemas.microsoft.com/office/drawing/2014/main" val="4183664891"/>
                    </a:ext>
                  </a:extLst>
                </a:gridCol>
                <a:gridCol w="1120260">
                  <a:extLst>
                    <a:ext uri="{9D8B030D-6E8A-4147-A177-3AD203B41FA5}">
                      <a16:colId xmlns:a16="http://schemas.microsoft.com/office/drawing/2014/main" val="1117799002"/>
                    </a:ext>
                  </a:extLst>
                </a:gridCol>
                <a:gridCol w="1120260">
                  <a:extLst>
                    <a:ext uri="{9D8B030D-6E8A-4147-A177-3AD203B41FA5}">
                      <a16:colId xmlns:a16="http://schemas.microsoft.com/office/drawing/2014/main" val="139865413"/>
                    </a:ext>
                  </a:extLst>
                </a:gridCol>
              </a:tblGrid>
              <a:tr h="960591">
                <a:tc>
                  <a:txBody>
                    <a:bodyPr/>
                    <a:lstStyle/>
                    <a:p>
                      <a:pPr algn="ctr" latinLnBrk="1"/>
                      <a:r>
                        <a:rPr lang="en-US" altLang="ko-KR" dirty="0"/>
                        <a:t>Wavelength</a:t>
                      </a:r>
                      <a:endParaRPr lang="ko-KR" altLang="en-US" dirty="0"/>
                    </a:p>
                  </a:txBody>
                  <a:tcPr anchor="ctr"/>
                </a:tc>
                <a:tc>
                  <a:txBody>
                    <a:bodyPr/>
                    <a:lstStyle/>
                    <a:p>
                      <a:pPr algn="ctr" latinLnBrk="1"/>
                      <a:r>
                        <a:rPr lang="en-US" altLang="ko-KR" dirty="0"/>
                        <a:t>Mode</a:t>
                      </a:r>
                      <a:endParaRPr lang="ko-KR" altLang="en-US" dirty="0"/>
                    </a:p>
                  </a:txBody>
                  <a:tcPr anchor="ctr"/>
                </a:tc>
                <a:tc>
                  <a:txBody>
                    <a:bodyPr/>
                    <a:lstStyle/>
                    <a:p>
                      <a:pPr algn="ctr" latinLnBrk="1"/>
                      <a:r>
                        <a:rPr lang="en-US" altLang="ko-KR" dirty="0"/>
                        <a:t>Spot Size</a:t>
                      </a:r>
                    </a:p>
                    <a:p>
                      <a:pPr algn="ctr" latinLnBrk="1"/>
                      <a:r>
                        <a:rPr lang="en-US" altLang="ko-KR" dirty="0"/>
                        <a:t>(mm)</a:t>
                      </a:r>
                      <a:endParaRPr lang="ko-KR" altLang="en-US" dirty="0"/>
                    </a:p>
                  </a:txBody>
                  <a:tcPr anchor="ctr"/>
                </a:tc>
                <a:tc>
                  <a:txBody>
                    <a:bodyPr/>
                    <a:lstStyle/>
                    <a:p>
                      <a:pPr algn="ctr" latinLnBrk="1"/>
                      <a:r>
                        <a:rPr lang="en-US" altLang="ko-KR" dirty="0" err="1"/>
                        <a:t>Fluence</a:t>
                      </a:r>
                      <a:endParaRPr lang="en-US" altLang="ko-KR" dirty="0"/>
                    </a:p>
                    <a:p>
                      <a:pPr algn="ctr" latinLnBrk="1"/>
                      <a:r>
                        <a:rPr lang="en-US" altLang="ko-KR" dirty="0"/>
                        <a:t>(J/cm²)</a:t>
                      </a:r>
                      <a:endParaRPr lang="ko-KR" altLang="en-US" dirty="0"/>
                    </a:p>
                  </a:txBody>
                  <a:tcPr anchor="ctr"/>
                </a:tc>
                <a:tc>
                  <a:txBody>
                    <a:bodyPr/>
                    <a:lstStyle/>
                    <a:p>
                      <a:pPr algn="ctr" latinLnBrk="1"/>
                      <a:r>
                        <a:rPr lang="en-US" altLang="ko-KR" dirty="0"/>
                        <a:t>Pulse Rate</a:t>
                      </a:r>
                    </a:p>
                    <a:p>
                      <a:pPr algn="ctr" latinLnBrk="1"/>
                      <a:r>
                        <a:rPr lang="en-US" altLang="ko-KR" dirty="0"/>
                        <a:t>(HZ)</a:t>
                      </a:r>
                    </a:p>
                  </a:txBody>
                  <a:tcPr anchor="ctr"/>
                </a:tc>
                <a:tc>
                  <a:txBody>
                    <a:bodyPr/>
                    <a:lstStyle/>
                    <a:p>
                      <a:pPr algn="ctr" latinLnBrk="1"/>
                      <a:r>
                        <a:rPr lang="en-US" altLang="ko-KR" dirty="0"/>
                        <a:t>Pass</a:t>
                      </a:r>
                      <a:endParaRPr lang="ko-KR" altLang="en-US" dirty="0"/>
                    </a:p>
                  </a:txBody>
                  <a:tcPr anchor="ctr"/>
                </a:tc>
                <a:tc>
                  <a:txBody>
                    <a:bodyPr/>
                    <a:lstStyle/>
                    <a:p>
                      <a:pPr algn="ctr" latinLnBrk="1"/>
                      <a:r>
                        <a:rPr lang="en-US" altLang="ko-KR" dirty="0"/>
                        <a:t>Interval</a:t>
                      </a:r>
                    </a:p>
                    <a:p>
                      <a:pPr algn="ctr" latinLnBrk="1"/>
                      <a:r>
                        <a:rPr lang="en-US" altLang="ko-KR" dirty="0"/>
                        <a:t>(weeks) </a:t>
                      </a:r>
                      <a:endParaRPr lang="ko-KR" altLang="en-US" dirty="0"/>
                    </a:p>
                  </a:txBody>
                  <a:tcPr anchor="ctr"/>
                </a:tc>
                <a:tc>
                  <a:txBody>
                    <a:bodyPr/>
                    <a:lstStyle/>
                    <a:p>
                      <a:pPr algn="ctr" latinLnBrk="1"/>
                      <a:r>
                        <a:rPr lang="en-US" altLang="ko-KR" dirty="0"/>
                        <a:t>Sessions</a:t>
                      </a:r>
                      <a:endParaRPr lang="ko-KR" altLang="en-US" dirty="0"/>
                    </a:p>
                  </a:txBody>
                  <a:tcPr anchor="ctr"/>
                </a:tc>
                <a:extLst>
                  <a:ext uri="{0D108BD9-81ED-4DB2-BD59-A6C34878D82A}">
                    <a16:rowId xmlns:a16="http://schemas.microsoft.com/office/drawing/2014/main" val="3086966092"/>
                  </a:ext>
                </a:extLst>
              </a:tr>
              <a:tr h="370840">
                <a:tc>
                  <a:txBody>
                    <a:bodyPr/>
                    <a:lstStyle/>
                    <a:p>
                      <a:pPr algn="ctr" latinLnBrk="1"/>
                      <a:r>
                        <a:rPr lang="en-US" altLang="ko-KR" dirty="0"/>
                        <a:t>1064nm</a:t>
                      </a:r>
                      <a:endParaRPr lang="ko-KR" altLang="en-US" dirty="0"/>
                    </a:p>
                  </a:txBody>
                  <a:tcPr anchor="ctr"/>
                </a:tc>
                <a:tc>
                  <a:txBody>
                    <a:bodyPr/>
                    <a:lstStyle/>
                    <a:p>
                      <a:pPr algn="ctr" latinLnBrk="1"/>
                      <a:r>
                        <a:rPr lang="en-US" altLang="ko-KR" dirty="0"/>
                        <a:t>QSW</a:t>
                      </a:r>
                      <a:endParaRPr lang="ko-KR" altLang="en-US" dirty="0"/>
                    </a:p>
                  </a:txBody>
                  <a:tcPr anchor="ctr"/>
                </a:tc>
                <a:tc>
                  <a:txBody>
                    <a:bodyPr/>
                    <a:lstStyle/>
                    <a:p>
                      <a:pPr algn="ctr" latinLnBrk="1"/>
                      <a:r>
                        <a:rPr lang="en-US" altLang="ko-KR" dirty="0"/>
                        <a:t> 7</a:t>
                      </a:r>
                      <a:endParaRPr lang="ko-KR" altLang="en-US" dirty="0"/>
                    </a:p>
                  </a:txBody>
                  <a:tcPr anchor="ctr"/>
                </a:tc>
                <a:tc>
                  <a:txBody>
                    <a:bodyPr/>
                    <a:lstStyle/>
                    <a:p>
                      <a:pPr algn="ctr" latinLnBrk="1"/>
                      <a:r>
                        <a:rPr lang="en-US" altLang="ko-KR" dirty="0"/>
                        <a:t>2.2</a:t>
                      </a:r>
                      <a:r>
                        <a:rPr lang="en-US" altLang="ko-KR" baseline="0" dirty="0"/>
                        <a:t> ~ 2.4 J/cm²</a:t>
                      </a:r>
                      <a:endParaRPr lang="ko-KR" altLang="en-US" dirty="0"/>
                    </a:p>
                  </a:txBody>
                  <a:tcPr anchor="ctr"/>
                </a:tc>
                <a:tc>
                  <a:txBody>
                    <a:bodyPr/>
                    <a:lstStyle/>
                    <a:p>
                      <a:pPr algn="ctr" latinLnBrk="1"/>
                      <a:r>
                        <a:rPr lang="en-US" altLang="ko-KR" dirty="0"/>
                        <a:t>10</a:t>
                      </a:r>
                      <a:endParaRPr lang="ko-KR" altLang="en-US" dirty="0"/>
                    </a:p>
                  </a:txBody>
                  <a:tcPr anchor="ctr"/>
                </a:tc>
                <a:tc>
                  <a:txBody>
                    <a:bodyPr/>
                    <a:lstStyle/>
                    <a:p>
                      <a:pPr algn="ctr" latinLnBrk="1"/>
                      <a:r>
                        <a:rPr lang="en-US" altLang="ko-KR" dirty="0"/>
                        <a:t>1 -2</a:t>
                      </a:r>
                      <a:endParaRPr lang="ko-KR" altLang="en-US" dirty="0"/>
                    </a:p>
                  </a:txBody>
                  <a:tcPr anchor="ctr"/>
                </a:tc>
                <a:tc>
                  <a:txBody>
                    <a:bodyPr/>
                    <a:lstStyle/>
                    <a:p>
                      <a:pPr algn="ctr" latinLnBrk="1"/>
                      <a:r>
                        <a:rPr lang="en-US" altLang="ko-KR" dirty="0"/>
                        <a:t> 1</a:t>
                      </a:r>
                      <a:r>
                        <a:rPr lang="en-US" altLang="ko-KR" baseline="0" dirty="0"/>
                        <a:t> </a:t>
                      </a:r>
                      <a:endParaRPr lang="ko-KR" altLang="en-US" dirty="0"/>
                    </a:p>
                  </a:txBody>
                  <a:tcPr anchor="ctr"/>
                </a:tc>
                <a:tc>
                  <a:txBody>
                    <a:bodyPr/>
                    <a:lstStyle/>
                    <a:p>
                      <a:pPr algn="ctr" latinLnBrk="1"/>
                      <a:r>
                        <a:rPr lang="en-US" altLang="ko-KR" dirty="0"/>
                        <a:t>20 ~ 50</a:t>
                      </a:r>
                      <a:endParaRPr lang="ko-KR" altLang="en-US" dirty="0"/>
                    </a:p>
                  </a:txBody>
                  <a:tcPr anchor="ctr"/>
                </a:tc>
                <a:extLst>
                  <a:ext uri="{0D108BD9-81ED-4DB2-BD59-A6C34878D82A}">
                    <a16:rowId xmlns:a16="http://schemas.microsoft.com/office/drawing/2014/main" val="2575559284"/>
                  </a:ext>
                </a:extLst>
              </a:tr>
            </a:tbl>
          </a:graphicData>
        </a:graphic>
      </p:graphicFrame>
      <p:sp>
        <p:nvSpPr>
          <p:cNvPr id="4" name="TextBox 3"/>
          <p:cNvSpPr txBox="1"/>
          <p:nvPr/>
        </p:nvSpPr>
        <p:spPr>
          <a:xfrm>
            <a:off x="131976" y="94268"/>
            <a:ext cx="6900420" cy="369332"/>
          </a:xfrm>
          <a:prstGeom prst="rect">
            <a:avLst/>
          </a:prstGeom>
          <a:noFill/>
        </p:spPr>
        <p:txBody>
          <a:bodyPr wrap="square" rtlCol="0">
            <a:spAutoFit/>
          </a:bodyPr>
          <a:lstStyle/>
          <a:p>
            <a:r>
              <a:rPr lang="en-US" altLang="ko-KR" b="1" dirty="0">
                <a:latin typeface="Calibri" panose="020F0502020204030204" pitchFamily="34" charset="0"/>
                <a:cs typeface="Calibri" panose="020F0502020204030204" pitchFamily="34" charset="0"/>
              </a:rPr>
              <a:t>Parameter for Café-au </a:t>
            </a:r>
            <a:r>
              <a:rPr lang="en-US" altLang="ko-KR" b="1" dirty="0" err="1">
                <a:latin typeface="Calibri" panose="020F0502020204030204" pitchFamily="34" charset="0"/>
                <a:cs typeface="Calibri" panose="020F0502020204030204" pitchFamily="34" charset="0"/>
              </a:rPr>
              <a:t>lait</a:t>
            </a:r>
            <a:r>
              <a:rPr lang="en-US" altLang="ko-KR" b="1" dirty="0">
                <a:latin typeface="Calibri" panose="020F0502020204030204" pitchFamily="34" charset="0"/>
                <a:cs typeface="Calibri" panose="020F0502020204030204" pitchFamily="34" charset="0"/>
              </a:rPr>
              <a:t> macule </a:t>
            </a:r>
            <a:endParaRPr lang="ko-KR" altLang="en-US" b="1" dirty="0">
              <a:latin typeface="Calibri" panose="020F0502020204030204" pitchFamily="34" charset="0"/>
              <a:cs typeface="Calibri" panose="020F0502020204030204" pitchFamily="34" charset="0"/>
            </a:endParaRPr>
          </a:p>
        </p:txBody>
      </p:sp>
      <p:sp>
        <p:nvSpPr>
          <p:cNvPr id="6" name="TextBox 5"/>
          <p:cNvSpPr txBox="1"/>
          <p:nvPr/>
        </p:nvSpPr>
        <p:spPr>
          <a:xfrm>
            <a:off x="216816" y="2413262"/>
            <a:ext cx="11774079" cy="646331"/>
          </a:xfrm>
          <a:prstGeom prst="rect">
            <a:avLst/>
          </a:prstGeom>
          <a:noFill/>
        </p:spPr>
        <p:txBody>
          <a:bodyPr wrap="square" rtlCol="0">
            <a:spAutoFit/>
          </a:bodyPr>
          <a:lstStyle/>
          <a:p>
            <a:r>
              <a:rPr lang="en-US" altLang="ko-KR" dirty="0">
                <a:latin typeface="Calibri" panose="020F0502020204030204" pitchFamily="34" charset="0"/>
                <a:cs typeface="Calibri" panose="020F0502020204030204" pitchFamily="34" charset="0"/>
              </a:rPr>
              <a:t>* Source from: High-</a:t>
            </a:r>
            <a:r>
              <a:rPr lang="en-US" altLang="ko-KR" dirty="0" err="1">
                <a:latin typeface="Calibri" panose="020F0502020204030204" pitchFamily="34" charset="0"/>
                <a:cs typeface="Calibri" panose="020F0502020204030204" pitchFamily="34" charset="0"/>
              </a:rPr>
              <a:t>fluence</a:t>
            </a:r>
            <a:r>
              <a:rPr lang="en-US" altLang="ko-KR" dirty="0">
                <a:latin typeface="Calibri" panose="020F0502020204030204" pitchFamily="34" charset="0"/>
                <a:cs typeface="Calibri" panose="020F0502020204030204" pitchFamily="34" charset="0"/>
              </a:rPr>
              <a:t> 1064-nm Q-Switched </a:t>
            </a:r>
            <a:r>
              <a:rPr lang="en-US" altLang="ko-KR" dirty="0" err="1">
                <a:latin typeface="Calibri" panose="020F0502020204030204" pitchFamily="34" charset="0"/>
                <a:cs typeface="Calibri" panose="020F0502020204030204" pitchFamily="34" charset="0"/>
              </a:rPr>
              <a:t>Nd:Yag</a:t>
            </a:r>
            <a:r>
              <a:rPr lang="en-US" altLang="ko-KR" dirty="0">
                <a:latin typeface="Calibri" panose="020F0502020204030204" pitchFamily="34" charset="0"/>
                <a:cs typeface="Calibri" panose="020F0502020204030204" pitchFamily="34" charset="0"/>
              </a:rPr>
              <a:t> laser: Safe and effective treatment of café-au-</a:t>
            </a:r>
            <a:r>
              <a:rPr lang="en-US" altLang="ko-KR" dirty="0" err="1">
                <a:latin typeface="Calibri" panose="020F0502020204030204" pitchFamily="34" charset="0"/>
                <a:cs typeface="Calibri" panose="020F0502020204030204" pitchFamily="34" charset="0"/>
              </a:rPr>
              <a:t>lait</a:t>
            </a:r>
            <a:r>
              <a:rPr lang="en-US" altLang="ko-KR" dirty="0">
                <a:latin typeface="Calibri" panose="020F0502020204030204" pitchFamily="34" charset="0"/>
                <a:cs typeface="Calibri" panose="020F0502020204030204" pitchFamily="34" charset="0"/>
              </a:rPr>
              <a:t> macules in Asian patients</a:t>
            </a:r>
            <a:endParaRPr lang="ko-KR" altLang="en-US" dirty="0">
              <a:latin typeface="Calibri" panose="020F0502020204030204" pitchFamily="34" charset="0"/>
              <a:cs typeface="Calibri" panose="020F0502020204030204" pitchFamily="34" charset="0"/>
            </a:endParaRPr>
          </a:p>
        </p:txBody>
      </p:sp>
      <p:graphicFrame>
        <p:nvGraphicFramePr>
          <p:cNvPr id="7" name="표 6"/>
          <p:cNvGraphicFramePr>
            <a:graphicFrameLocks noGrp="1"/>
          </p:cNvGraphicFramePr>
          <p:nvPr>
            <p:extLst>
              <p:ext uri="{D42A27DB-BD31-4B8C-83A1-F6EECF244321}">
                <p14:modId xmlns:p14="http://schemas.microsoft.com/office/powerpoint/2010/main" val="1222182760"/>
              </p:ext>
            </p:extLst>
          </p:nvPr>
        </p:nvGraphicFramePr>
        <p:xfrm>
          <a:off x="131976" y="3227024"/>
          <a:ext cx="11743706" cy="1046513"/>
        </p:xfrm>
        <a:graphic>
          <a:graphicData uri="http://schemas.openxmlformats.org/drawingml/2006/table">
            <a:tbl>
              <a:tblPr firstRow="1" bandRow="1">
                <a:tableStyleId>{5C22544A-7EE6-4342-B048-85BDC9FD1C3A}</a:tableStyleId>
              </a:tblPr>
              <a:tblGrid>
                <a:gridCol w="2314900">
                  <a:extLst>
                    <a:ext uri="{9D8B030D-6E8A-4147-A177-3AD203B41FA5}">
                      <a16:colId xmlns:a16="http://schemas.microsoft.com/office/drawing/2014/main" val="873426387"/>
                    </a:ext>
                  </a:extLst>
                </a:gridCol>
                <a:gridCol w="1077773">
                  <a:extLst>
                    <a:ext uri="{9D8B030D-6E8A-4147-A177-3AD203B41FA5}">
                      <a16:colId xmlns:a16="http://schemas.microsoft.com/office/drawing/2014/main" val="3708013768"/>
                    </a:ext>
                  </a:extLst>
                </a:gridCol>
                <a:gridCol w="1638728">
                  <a:extLst>
                    <a:ext uri="{9D8B030D-6E8A-4147-A177-3AD203B41FA5}">
                      <a16:colId xmlns:a16="http://schemas.microsoft.com/office/drawing/2014/main" val="3709886342"/>
                    </a:ext>
                  </a:extLst>
                </a:gridCol>
                <a:gridCol w="1879445">
                  <a:extLst>
                    <a:ext uri="{9D8B030D-6E8A-4147-A177-3AD203B41FA5}">
                      <a16:colId xmlns:a16="http://schemas.microsoft.com/office/drawing/2014/main" val="1217420904"/>
                    </a:ext>
                  </a:extLst>
                </a:gridCol>
                <a:gridCol w="1638729">
                  <a:extLst>
                    <a:ext uri="{9D8B030D-6E8A-4147-A177-3AD203B41FA5}">
                      <a16:colId xmlns:a16="http://schemas.microsoft.com/office/drawing/2014/main" val="3284950915"/>
                    </a:ext>
                  </a:extLst>
                </a:gridCol>
                <a:gridCol w="953611">
                  <a:extLst>
                    <a:ext uri="{9D8B030D-6E8A-4147-A177-3AD203B41FA5}">
                      <a16:colId xmlns:a16="http://schemas.microsoft.com/office/drawing/2014/main" val="4183664891"/>
                    </a:ext>
                  </a:extLst>
                </a:gridCol>
                <a:gridCol w="1120260">
                  <a:extLst>
                    <a:ext uri="{9D8B030D-6E8A-4147-A177-3AD203B41FA5}">
                      <a16:colId xmlns:a16="http://schemas.microsoft.com/office/drawing/2014/main" val="1117799002"/>
                    </a:ext>
                  </a:extLst>
                </a:gridCol>
                <a:gridCol w="1120260">
                  <a:extLst>
                    <a:ext uri="{9D8B030D-6E8A-4147-A177-3AD203B41FA5}">
                      <a16:colId xmlns:a16="http://schemas.microsoft.com/office/drawing/2014/main" val="139865413"/>
                    </a:ext>
                  </a:extLst>
                </a:gridCol>
              </a:tblGrid>
              <a:tr h="675673">
                <a:tc>
                  <a:txBody>
                    <a:bodyPr/>
                    <a:lstStyle/>
                    <a:p>
                      <a:pPr algn="ctr" latinLnBrk="1"/>
                      <a:r>
                        <a:rPr lang="en-US" altLang="ko-KR" dirty="0"/>
                        <a:t>Wavelength</a:t>
                      </a:r>
                      <a:endParaRPr lang="ko-KR" altLang="en-US" dirty="0"/>
                    </a:p>
                  </a:txBody>
                  <a:tcPr anchor="ctr"/>
                </a:tc>
                <a:tc>
                  <a:txBody>
                    <a:bodyPr/>
                    <a:lstStyle/>
                    <a:p>
                      <a:pPr algn="ctr" latinLnBrk="1"/>
                      <a:r>
                        <a:rPr lang="en-US" altLang="ko-KR" dirty="0"/>
                        <a:t>Mode</a:t>
                      </a:r>
                      <a:endParaRPr lang="ko-KR" altLang="en-US" dirty="0"/>
                    </a:p>
                  </a:txBody>
                  <a:tcPr anchor="ctr"/>
                </a:tc>
                <a:tc>
                  <a:txBody>
                    <a:bodyPr/>
                    <a:lstStyle/>
                    <a:p>
                      <a:pPr algn="ctr" latinLnBrk="1"/>
                      <a:r>
                        <a:rPr lang="en-US" altLang="ko-KR" dirty="0"/>
                        <a:t>Spot Size</a:t>
                      </a:r>
                    </a:p>
                    <a:p>
                      <a:pPr algn="ctr" latinLnBrk="1"/>
                      <a:r>
                        <a:rPr lang="en-US" altLang="ko-KR" dirty="0"/>
                        <a:t>(mm)</a:t>
                      </a:r>
                      <a:endParaRPr lang="ko-KR" altLang="en-US" dirty="0"/>
                    </a:p>
                  </a:txBody>
                  <a:tcPr anchor="ctr"/>
                </a:tc>
                <a:tc>
                  <a:txBody>
                    <a:bodyPr/>
                    <a:lstStyle/>
                    <a:p>
                      <a:pPr algn="ctr" latinLnBrk="1"/>
                      <a:r>
                        <a:rPr lang="en-US" altLang="ko-KR" dirty="0" err="1"/>
                        <a:t>Fluence</a:t>
                      </a:r>
                      <a:endParaRPr lang="en-US" altLang="ko-KR" dirty="0"/>
                    </a:p>
                    <a:p>
                      <a:pPr algn="ctr" latinLnBrk="1"/>
                      <a:r>
                        <a:rPr lang="en-US" altLang="ko-KR" dirty="0"/>
                        <a:t>(J/cm²)</a:t>
                      </a:r>
                      <a:endParaRPr lang="ko-KR" altLang="en-US" dirty="0"/>
                    </a:p>
                  </a:txBody>
                  <a:tcPr anchor="ctr"/>
                </a:tc>
                <a:tc>
                  <a:txBody>
                    <a:bodyPr/>
                    <a:lstStyle/>
                    <a:p>
                      <a:pPr algn="ctr" latinLnBrk="1"/>
                      <a:r>
                        <a:rPr lang="en-US" altLang="ko-KR" dirty="0"/>
                        <a:t>Pulse Rate</a:t>
                      </a:r>
                    </a:p>
                    <a:p>
                      <a:pPr algn="ctr" latinLnBrk="1"/>
                      <a:r>
                        <a:rPr lang="en-US" altLang="ko-KR" dirty="0"/>
                        <a:t>(HZ)</a:t>
                      </a:r>
                    </a:p>
                  </a:txBody>
                  <a:tcPr anchor="ctr"/>
                </a:tc>
                <a:tc>
                  <a:txBody>
                    <a:bodyPr/>
                    <a:lstStyle/>
                    <a:p>
                      <a:pPr algn="ctr" latinLnBrk="1"/>
                      <a:r>
                        <a:rPr lang="en-US" altLang="ko-KR" dirty="0"/>
                        <a:t>Pass</a:t>
                      </a:r>
                      <a:endParaRPr lang="ko-KR" altLang="en-US" dirty="0"/>
                    </a:p>
                  </a:txBody>
                  <a:tcPr anchor="ctr"/>
                </a:tc>
                <a:tc>
                  <a:txBody>
                    <a:bodyPr/>
                    <a:lstStyle/>
                    <a:p>
                      <a:pPr algn="ctr" latinLnBrk="1"/>
                      <a:r>
                        <a:rPr lang="en-US" altLang="ko-KR" dirty="0"/>
                        <a:t>Interval</a:t>
                      </a:r>
                    </a:p>
                    <a:p>
                      <a:pPr algn="ctr" latinLnBrk="1"/>
                      <a:r>
                        <a:rPr lang="en-US" altLang="ko-KR" dirty="0"/>
                        <a:t>(weeks) </a:t>
                      </a:r>
                      <a:endParaRPr lang="ko-KR" altLang="en-US" dirty="0"/>
                    </a:p>
                  </a:txBody>
                  <a:tcPr anchor="ctr"/>
                </a:tc>
                <a:tc>
                  <a:txBody>
                    <a:bodyPr/>
                    <a:lstStyle/>
                    <a:p>
                      <a:pPr algn="ctr" latinLnBrk="1"/>
                      <a:r>
                        <a:rPr lang="en-US" altLang="ko-KR" dirty="0"/>
                        <a:t>Sessions</a:t>
                      </a:r>
                      <a:endParaRPr lang="ko-KR" altLang="en-US" dirty="0"/>
                    </a:p>
                  </a:txBody>
                  <a:tcPr anchor="ctr"/>
                </a:tc>
                <a:extLst>
                  <a:ext uri="{0D108BD9-81ED-4DB2-BD59-A6C34878D82A}">
                    <a16:rowId xmlns:a16="http://schemas.microsoft.com/office/drawing/2014/main" val="3086966092"/>
                  </a:ext>
                </a:extLst>
              </a:tr>
              <a:tr h="370840">
                <a:tc>
                  <a:txBody>
                    <a:bodyPr/>
                    <a:lstStyle/>
                    <a:p>
                      <a:pPr algn="ctr" latinLnBrk="1"/>
                      <a:r>
                        <a:rPr lang="en-US" altLang="ko-KR" dirty="0"/>
                        <a:t>532nm</a:t>
                      </a:r>
                      <a:endParaRPr lang="ko-KR" altLang="en-US" dirty="0"/>
                    </a:p>
                  </a:txBody>
                  <a:tcPr anchor="ctr"/>
                </a:tc>
                <a:tc>
                  <a:txBody>
                    <a:bodyPr/>
                    <a:lstStyle/>
                    <a:p>
                      <a:pPr algn="ctr" latinLnBrk="1"/>
                      <a:r>
                        <a:rPr lang="en-US" altLang="ko-KR" dirty="0"/>
                        <a:t>QSW</a:t>
                      </a:r>
                      <a:endParaRPr lang="ko-KR" altLang="en-US" dirty="0"/>
                    </a:p>
                  </a:txBody>
                  <a:tcPr anchor="ctr"/>
                </a:tc>
                <a:tc>
                  <a:txBody>
                    <a:bodyPr/>
                    <a:lstStyle/>
                    <a:p>
                      <a:pPr algn="ctr" latinLnBrk="1"/>
                      <a:r>
                        <a:rPr lang="en-US" altLang="ko-KR" dirty="0"/>
                        <a:t> 2</a:t>
                      </a:r>
                      <a:r>
                        <a:rPr lang="en-US" altLang="ko-KR" baseline="0" dirty="0"/>
                        <a:t> ~ 3</a:t>
                      </a:r>
                      <a:endParaRPr lang="ko-KR" altLang="en-US" dirty="0"/>
                    </a:p>
                  </a:txBody>
                  <a:tcPr anchor="ctr"/>
                </a:tc>
                <a:tc>
                  <a:txBody>
                    <a:bodyPr/>
                    <a:lstStyle/>
                    <a:p>
                      <a:pPr algn="ctr" latinLnBrk="1"/>
                      <a:r>
                        <a:rPr lang="en-US" altLang="ko-KR" dirty="0"/>
                        <a:t>0.5 ~ 0.7</a:t>
                      </a:r>
                      <a:endParaRPr lang="ko-KR" altLang="en-US" dirty="0"/>
                    </a:p>
                  </a:txBody>
                  <a:tcPr anchor="ctr"/>
                </a:tc>
                <a:tc>
                  <a:txBody>
                    <a:bodyPr/>
                    <a:lstStyle/>
                    <a:p>
                      <a:pPr algn="ctr" latinLnBrk="1"/>
                      <a:r>
                        <a:rPr lang="en-US" altLang="ko-KR" dirty="0"/>
                        <a:t>1</a:t>
                      </a:r>
                      <a:endParaRPr lang="ko-KR" altLang="en-US" dirty="0"/>
                    </a:p>
                  </a:txBody>
                  <a:tcPr anchor="ctr"/>
                </a:tc>
                <a:tc>
                  <a:txBody>
                    <a:bodyPr/>
                    <a:lstStyle/>
                    <a:p>
                      <a:pPr algn="ctr" latinLnBrk="1"/>
                      <a:r>
                        <a:rPr lang="en-US" altLang="ko-KR" dirty="0"/>
                        <a:t>1 -2</a:t>
                      </a:r>
                      <a:endParaRPr lang="ko-KR" altLang="en-US" dirty="0"/>
                    </a:p>
                  </a:txBody>
                  <a:tcPr anchor="ctr"/>
                </a:tc>
                <a:tc>
                  <a:txBody>
                    <a:bodyPr/>
                    <a:lstStyle/>
                    <a:p>
                      <a:pPr algn="ctr" latinLnBrk="1"/>
                      <a:r>
                        <a:rPr lang="en-US" altLang="ko-KR" dirty="0"/>
                        <a:t> 1</a:t>
                      </a:r>
                      <a:r>
                        <a:rPr lang="en-US" altLang="ko-KR" baseline="0" dirty="0"/>
                        <a:t> </a:t>
                      </a:r>
                      <a:endParaRPr lang="ko-KR" altLang="en-US" dirty="0"/>
                    </a:p>
                  </a:txBody>
                  <a:tcPr anchor="ctr"/>
                </a:tc>
                <a:tc>
                  <a:txBody>
                    <a:bodyPr/>
                    <a:lstStyle/>
                    <a:p>
                      <a:pPr algn="ctr" latinLnBrk="1"/>
                      <a:r>
                        <a:rPr lang="en-US" altLang="ko-KR" dirty="0"/>
                        <a:t>20 ~ 50</a:t>
                      </a:r>
                      <a:endParaRPr lang="ko-KR" altLang="en-US" dirty="0"/>
                    </a:p>
                  </a:txBody>
                  <a:tcPr anchor="ctr"/>
                </a:tc>
                <a:extLst>
                  <a:ext uri="{0D108BD9-81ED-4DB2-BD59-A6C34878D82A}">
                    <a16:rowId xmlns:a16="http://schemas.microsoft.com/office/drawing/2014/main" val="2575559284"/>
                  </a:ext>
                </a:extLst>
              </a:tr>
            </a:tbl>
          </a:graphicData>
        </a:graphic>
      </p:graphicFrame>
    </p:spTree>
    <p:extLst>
      <p:ext uri="{BB962C8B-B14F-4D97-AF65-F5344CB8AC3E}">
        <p14:creationId xmlns:p14="http://schemas.microsoft.com/office/powerpoint/2010/main" val="37666242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 y="0"/>
            <a:ext cx="3195687" cy="369332"/>
          </a:xfrm>
          <a:prstGeom prst="rect">
            <a:avLst/>
          </a:prstGeom>
          <a:noFill/>
        </p:spPr>
        <p:txBody>
          <a:bodyPr wrap="square" rtlCol="0">
            <a:spAutoFit/>
          </a:bodyPr>
          <a:lstStyle/>
          <a:p>
            <a:r>
              <a:rPr lang="en-US" altLang="ko-KR" b="1" dirty="0">
                <a:latin typeface="Calibri" panose="020F0502020204030204" pitchFamily="34" charset="0"/>
                <a:cs typeface="Calibri" panose="020F0502020204030204" pitchFamily="34" charset="0"/>
              </a:rPr>
              <a:t>Fine peel – Carbon peel </a:t>
            </a:r>
            <a:endParaRPr lang="ko-KR" altLang="en-US" b="1" dirty="0">
              <a:latin typeface="Calibri" panose="020F0502020204030204" pitchFamily="34" charset="0"/>
              <a:cs typeface="Calibri" panose="020F0502020204030204" pitchFamily="34" charset="0"/>
            </a:endParaRPr>
          </a:p>
        </p:txBody>
      </p:sp>
      <p:sp>
        <p:nvSpPr>
          <p:cNvPr id="5" name="TextBox 4"/>
          <p:cNvSpPr txBox="1"/>
          <p:nvPr/>
        </p:nvSpPr>
        <p:spPr>
          <a:xfrm>
            <a:off x="150830" y="791851"/>
            <a:ext cx="10963373" cy="3970318"/>
          </a:xfrm>
          <a:prstGeom prst="rect">
            <a:avLst/>
          </a:prstGeom>
          <a:noFill/>
        </p:spPr>
        <p:txBody>
          <a:bodyPr wrap="square" rtlCol="0">
            <a:spAutoFit/>
          </a:bodyPr>
          <a:lstStyle/>
          <a:p>
            <a:r>
              <a:rPr lang="en-US" altLang="ko-KR" dirty="0"/>
              <a:t>1. Long pulsed mode(300 µs) – </a:t>
            </a:r>
            <a:r>
              <a:rPr lang="en-US" altLang="ko-KR" b="1" dirty="0">
                <a:solidFill>
                  <a:srgbClr val="7030A0"/>
                </a:solidFill>
              </a:rPr>
              <a:t>Real Long pulse Genuine Genesis </a:t>
            </a:r>
          </a:p>
          <a:p>
            <a:r>
              <a:rPr lang="en-US" altLang="ko-KR" dirty="0"/>
              <a:t>:  It contract pores and </a:t>
            </a:r>
            <a:r>
              <a:rPr lang="en-US" altLang="ko-KR" dirty="0">
                <a:latin typeface="Calibri" panose="020F0502020204030204" pitchFamily="34" charset="0"/>
                <a:cs typeface="Calibri" panose="020F0502020204030204" pitchFamily="34" charset="0"/>
              </a:rPr>
              <a:t>improve skin texture. </a:t>
            </a:r>
          </a:p>
          <a:p>
            <a:r>
              <a:rPr lang="en-US" altLang="ko-KR" dirty="0"/>
              <a:t>Spot size: 10mm, On time: 0.3ms, </a:t>
            </a:r>
            <a:r>
              <a:rPr lang="en-US" altLang="ko-KR" dirty="0" err="1"/>
              <a:t>Fluence</a:t>
            </a:r>
            <a:r>
              <a:rPr lang="en-US" altLang="ko-KR" dirty="0"/>
              <a:t>: 3.1J/cm², 10HZ</a:t>
            </a:r>
          </a:p>
          <a:p>
            <a:endParaRPr lang="en-US" altLang="ko-KR" dirty="0"/>
          </a:p>
          <a:p>
            <a:r>
              <a:rPr lang="en-US" altLang="ko-KR" dirty="0"/>
              <a:t>2. Apply </a:t>
            </a:r>
            <a:r>
              <a:rPr lang="en-US" altLang="ko-KR" dirty="0" err="1"/>
              <a:t>Finebeam</a:t>
            </a:r>
            <a:r>
              <a:rPr lang="en-US" altLang="ko-KR" dirty="0"/>
              <a:t> carbon cream </a:t>
            </a:r>
          </a:p>
          <a:p>
            <a:r>
              <a:rPr lang="en-US" altLang="ko-KR" dirty="0"/>
              <a:t>    : Lightly apply </a:t>
            </a:r>
            <a:r>
              <a:rPr lang="en-US" altLang="ko-KR" dirty="0" err="1"/>
              <a:t>Finebeam</a:t>
            </a:r>
            <a:r>
              <a:rPr lang="en-US" altLang="ko-KR" dirty="0"/>
              <a:t> carbon cream and 3 to 5 min.</a:t>
            </a:r>
            <a:r>
              <a:rPr lang="ko-KR" altLang="en-US" dirty="0"/>
              <a:t> </a:t>
            </a:r>
            <a:r>
              <a:rPr lang="en-US" altLang="ko-KR" dirty="0"/>
              <a:t>So cream can be well seeped in to the pores. </a:t>
            </a:r>
          </a:p>
          <a:p>
            <a:endParaRPr lang="en-US" altLang="ko-KR" dirty="0"/>
          </a:p>
          <a:p>
            <a:endParaRPr lang="en-US" altLang="ko-KR" dirty="0"/>
          </a:p>
          <a:p>
            <a:r>
              <a:rPr lang="en-US" altLang="ko-KR" dirty="0"/>
              <a:t>3. Q-switched mode(5ns)</a:t>
            </a:r>
          </a:p>
          <a:p>
            <a:r>
              <a:rPr lang="en-US" altLang="ko-KR" dirty="0"/>
              <a:t>: Explode carbon particles to peel off dead cell. </a:t>
            </a:r>
          </a:p>
          <a:p>
            <a:r>
              <a:rPr lang="en-US" altLang="ko-KR" dirty="0"/>
              <a:t>Spot size: 10mm, </a:t>
            </a:r>
            <a:r>
              <a:rPr lang="en-US" altLang="ko-KR" dirty="0" err="1"/>
              <a:t>Fluence</a:t>
            </a:r>
            <a:r>
              <a:rPr lang="en-US" altLang="ko-KR" dirty="0"/>
              <a:t>: 1.04J/cm², 10HZ </a:t>
            </a:r>
          </a:p>
          <a:p>
            <a:endParaRPr lang="en-US" altLang="ko-KR" dirty="0"/>
          </a:p>
          <a:p>
            <a:endParaRPr lang="en-US" altLang="ko-KR" dirty="0"/>
          </a:p>
        </p:txBody>
      </p:sp>
    </p:spTree>
    <p:extLst>
      <p:ext uri="{BB962C8B-B14F-4D97-AF65-F5344CB8AC3E}">
        <p14:creationId xmlns:p14="http://schemas.microsoft.com/office/powerpoint/2010/main" val="37704614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p:cNvSpPr/>
          <p:nvPr/>
        </p:nvSpPr>
        <p:spPr>
          <a:xfrm>
            <a:off x="111944" y="0"/>
            <a:ext cx="1517018" cy="369332"/>
          </a:xfrm>
          <a:prstGeom prst="rect">
            <a:avLst/>
          </a:prstGeom>
        </p:spPr>
        <p:txBody>
          <a:bodyPr wrap="none">
            <a:spAutoFit/>
          </a:bodyPr>
          <a:lstStyle/>
          <a:p>
            <a:r>
              <a:rPr lang="en-US" altLang="ko-KR" b="1" dirty="0">
                <a:latin typeface="Calibri" panose="020F0502020204030204" pitchFamily="34" charset="0"/>
                <a:cs typeface="Calibri" panose="020F0502020204030204" pitchFamily="34" charset="0"/>
              </a:rPr>
              <a:t>Telangiectasia</a:t>
            </a:r>
            <a:endParaRPr lang="ko-KR" altLang="en-US" b="1" dirty="0">
              <a:latin typeface="Calibri" panose="020F0502020204030204" pitchFamily="34" charset="0"/>
              <a:cs typeface="Calibri" panose="020F0502020204030204" pitchFamily="34" charset="0"/>
            </a:endParaRPr>
          </a:p>
        </p:txBody>
      </p:sp>
      <p:graphicFrame>
        <p:nvGraphicFramePr>
          <p:cNvPr id="3" name="표 2"/>
          <p:cNvGraphicFramePr>
            <a:graphicFrameLocks noGrp="1"/>
          </p:cNvGraphicFramePr>
          <p:nvPr>
            <p:extLst>
              <p:ext uri="{D42A27DB-BD31-4B8C-83A1-F6EECF244321}">
                <p14:modId xmlns:p14="http://schemas.microsoft.com/office/powerpoint/2010/main" val="3593235809"/>
              </p:ext>
            </p:extLst>
          </p:nvPr>
        </p:nvGraphicFramePr>
        <p:xfrm>
          <a:off x="201688" y="974118"/>
          <a:ext cx="11743705" cy="1828800"/>
        </p:xfrm>
        <a:graphic>
          <a:graphicData uri="http://schemas.openxmlformats.org/drawingml/2006/table">
            <a:tbl>
              <a:tblPr firstRow="1" bandRow="1">
                <a:tableStyleId>{5C22544A-7EE6-4342-B048-85BDC9FD1C3A}</a:tableStyleId>
              </a:tblPr>
              <a:tblGrid>
                <a:gridCol w="1995537">
                  <a:extLst>
                    <a:ext uri="{9D8B030D-6E8A-4147-A177-3AD203B41FA5}">
                      <a16:colId xmlns:a16="http://schemas.microsoft.com/office/drawing/2014/main" val="873426387"/>
                    </a:ext>
                  </a:extLst>
                </a:gridCol>
                <a:gridCol w="929084">
                  <a:extLst>
                    <a:ext uri="{9D8B030D-6E8A-4147-A177-3AD203B41FA5}">
                      <a16:colId xmlns:a16="http://schemas.microsoft.com/office/drawing/2014/main" val="3708013768"/>
                    </a:ext>
                  </a:extLst>
                </a:gridCol>
                <a:gridCol w="1412650">
                  <a:extLst>
                    <a:ext uri="{9D8B030D-6E8A-4147-A177-3AD203B41FA5}">
                      <a16:colId xmlns:a16="http://schemas.microsoft.com/office/drawing/2014/main" val="3709886342"/>
                    </a:ext>
                  </a:extLst>
                </a:gridCol>
                <a:gridCol w="1620157">
                  <a:extLst>
                    <a:ext uri="{9D8B030D-6E8A-4147-A177-3AD203B41FA5}">
                      <a16:colId xmlns:a16="http://schemas.microsoft.com/office/drawing/2014/main" val="1698484888"/>
                    </a:ext>
                  </a:extLst>
                </a:gridCol>
                <a:gridCol w="1620157">
                  <a:extLst>
                    <a:ext uri="{9D8B030D-6E8A-4147-A177-3AD203B41FA5}">
                      <a16:colId xmlns:a16="http://schemas.microsoft.com/office/drawing/2014/main" val="1217420904"/>
                    </a:ext>
                  </a:extLst>
                </a:gridCol>
                <a:gridCol w="1229912">
                  <a:extLst>
                    <a:ext uri="{9D8B030D-6E8A-4147-A177-3AD203B41FA5}">
                      <a16:colId xmlns:a16="http://schemas.microsoft.com/office/drawing/2014/main" val="3284950915"/>
                    </a:ext>
                  </a:extLst>
                </a:gridCol>
                <a:gridCol w="1004790">
                  <a:extLst>
                    <a:ext uri="{9D8B030D-6E8A-4147-A177-3AD203B41FA5}">
                      <a16:colId xmlns:a16="http://schemas.microsoft.com/office/drawing/2014/main" val="4183664891"/>
                    </a:ext>
                  </a:extLst>
                </a:gridCol>
                <a:gridCol w="965709">
                  <a:extLst>
                    <a:ext uri="{9D8B030D-6E8A-4147-A177-3AD203B41FA5}">
                      <a16:colId xmlns:a16="http://schemas.microsoft.com/office/drawing/2014/main" val="1117799002"/>
                    </a:ext>
                  </a:extLst>
                </a:gridCol>
                <a:gridCol w="965709">
                  <a:extLst>
                    <a:ext uri="{9D8B030D-6E8A-4147-A177-3AD203B41FA5}">
                      <a16:colId xmlns:a16="http://schemas.microsoft.com/office/drawing/2014/main" val="139865413"/>
                    </a:ext>
                  </a:extLst>
                </a:gridCol>
              </a:tblGrid>
              <a:tr h="675673">
                <a:tc>
                  <a:txBody>
                    <a:bodyPr/>
                    <a:lstStyle/>
                    <a:p>
                      <a:pPr algn="ctr" latinLnBrk="1"/>
                      <a:r>
                        <a:rPr lang="en-US" altLang="ko-KR" dirty="0"/>
                        <a:t>Wavelength</a:t>
                      </a:r>
                      <a:endParaRPr lang="ko-KR" altLang="en-US" dirty="0"/>
                    </a:p>
                  </a:txBody>
                  <a:tcPr anchor="ctr"/>
                </a:tc>
                <a:tc>
                  <a:txBody>
                    <a:bodyPr/>
                    <a:lstStyle/>
                    <a:p>
                      <a:pPr algn="ctr" latinLnBrk="1"/>
                      <a:r>
                        <a:rPr lang="en-US" altLang="ko-KR" dirty="0"/>
                        <a:t>Mode</a:t>
                      </a:r>
                      <a:endParaRPr lang="ko-KR" altLang="en-US" dirty="0"/>
                    </a:p>
                  </a:txBody>
                  <a:tcPr anchor="ctr"/>
                </a:tc>
                <a:tc>
                  <a:txBody>
                    <a:bodyPr/>
                    <a:lstStyle/>
                    <a:p>
                      <a:pPr algn="ctr" latinLnBrk="1"/>
                      <a:r>
                        <a:rPr lang="en-US" altLang="ko-KR" dirty="0"/>
                        <a:t>Spot Size</a:t>
                      </a:r>
                    </a:p>
                    <a:p>
                      <a:pPr algn="ctr" latinLnBrk="1"/>
                      <a:r>
                        <a:rPr lang="en-US" altLang="ko-KR" dirty="0"/>
                        <a:t>(mm)</a:t>
                      </a:r>
                      <a:endParaRPr lang="ko-KR" altLang="en-US" dirty="0"/>
                    </a:p>
                  </a:txBody>
                  <a:tcPr anchor="ctr"/>
                </a:tc>
                <a:tc>
                  <a:txBody>
                    <a:bodyPr/>
                    <a:lstStyle/>
                    <a:p>
                      <a:pPr algn="ctr" latinLnBrk="1"/>
                      <a:r>
                        <a:rPr lang="en-US" altLang="ko-KR" dirty="0"/>
                        <a:t>On Time</a:t>
                      </a:r>
                    </a:p>
                    <a:p>
                      <a:pPr algn="ctr" latinLnBrk="1"/>
                      <a:r>
                        <a:rPr lang="en-US" altLang="ko-KR" dirty="0"/>
                        <a:t>(</a:t>
                      </a:r>
                      <a:r>
                        <a:rPr lang="en-US" altLang="ko-KR" dirty="0" err="1"/>
                        <a:t>ms</a:t>
                      </a:r>
                      <a:r>
                        <a:rPr lang="en-US" altLang="ko-KR" dirty="0"/>
                        <a:t>)</a:t>
                      </a:r>
                      <a:endParaRPr lang="ko-KR" altLang="en-US" dirty="0"/>
                    </a:p>
                  </a:txBody>
                  <a:tcPr anchor="ctr"/>
                </a:tc>
                <a:tc>
                  <a:txBody>
                    <a:bodyPr/>
                    <a:lstStyle/>
                    <a:p>
                      <a:pPr algn="ctr" latinLnBrk="1"/>
                      <a:r>
                        <a:rPr lang="en-US" altLang="ko-KR" dirty="0" err="1"/>
                        <a:t>Fluence</a:t>
                      </a:r>
                      <a:endParaRPr lang="en-US" altLang="ko-KR" dirty="0"/>
                    </a:p>
                    <a:p>
                      <a:pPr algn="ctr" latinLnBrk="1"/>
                      <a:r>
                        <a:rPr lang="en-US" altLang="ko-KR" dirty="0"/>
                        <a:t>(J/cm²)</a:t>
                      </a:r>
                      <a:endParaRPr lang="ko-KR" altLang="en-US" dirty="0"/>
                    </a:p>
                  </a:txBody>
                  <a:tcPr anchor="ctr"/>
                </a:tc>
                <a:tc>
                  <a:txBody>
                    <a:bodyPr/>
                    <a:lstStyle/>
                    <a:p>
                      <a:pPr algn="ctr" latinLnBrk="1"/>
                      <a:r>
                        <a:rPr lang="en-US" altLang="ko-KR" dirty="0"/>
                        <a:t>Pulse Rate</a:t>
                      </a:r>
                    </a:p>
                    <a:p>
                      <a:pPr algn="ctr" latinLnBrk="1"/>
                      <a:r>
                        <a:rPr lang="en-US" altLang="ko-KR" dirty="0"/>
                        <a:t>(HZ)</a:t>
                      </a:r>
                    </a:p>
                  </a:txBody>
                  <a:tcPr anchor="ctr"/>
                </a:tc>
                <a:tc>
                  <a:txBody>
                    <a:bodyPr/>
                    <a:lstStyle/>
                    <a:p>
                      <a:pPr algn="ctr" latinLnBrk="1"/>
                      <a:r>
                        <a:rPr lang="en-US" altLang="ko-KR" dirty="0"/>
                        <a:t>Pass</a:t>
                      </a:r>
                      <a:endParaRPr lang="ko-KR" altLang="en-US" dirty="0"/>
                    </a:p>
                  </a:txBody>
                  <a:tcPr anchor="ctr"/>
                </a:tc>
                <a:tc>
                  <a:txBody>
                    <a:bodyPr/>
                    <a:lstStyle/>
                    <a:p>
                      <a:pPr algn="ctr" latinLnBrk="1"/>
                      <a:r>
                        <a:rPr lang="en-US" altLang="ko-KR" dirty="0"/>
                        <a:t>Interval</a:t>
                      </a:r>
                    </a:p>
                    <a:p>
                      <a:pPr algn="ctr" latinLnBrk="1"/>
                      <a:r>
                        <a:rPr lang="en-US" altLang="ko-KR" dirty="0"/>
                        <a:t>(weeks) </a:t>
                      </a:r>
                      <a:endParaRPr lang="ko-KR" altLang="en-US" dirty="0"/>
                    </a:p>
                  </a:txBody>
                  <a:tcPr anchor="ctr"/>
                </a:tc>
                <a:tc>
                  <a:txBody>
                    <a:bodyPr/>
                    <a:lstStyle/>
                    <a:p>
                      <a:pPr algn="ctr" latinLnBrk="1"/>
                      <a:r>
                        <a:rPr lang="en-US" altLang="ko-KR" dirty="0"/>
                        <a:t>Sessions</a:t>
                      </a:r>
                      <a:endParaRPr lang="ko-KR" altLang="en-US" dirty="0"/>
                    </a:p>
                  </a:txBody>
                  <a:tcPr anchor="ctr"/>
                </a:tc>
                <a:extLst>
                  <a:ext uri="{0D108BD9-81ED-4DB2-BD59-A6C34878D82A}">
                    <a16:rowId xmlns:a16="http://schemas.microsoft.com/office/drawing/2014/main" val="3086966092"/>
                  </a:ext>
                </a:extLst>
              </a:tr>
              <a:tr h="370840">
                <a:tc>
                  <a:txBody>
                    <a:bodyPr/>
                    <a:lstStyle/>
                    <a:p>
                      <a:pPr algn="ctr" latinLnBrk="1"/>
                      <a:r>
                        <a:rPr lang="en-US" altLang="ko-KR" dirty="0"/>
                        <a:t>106</a:t>
                      </a:r>
                      <a:r>
                        <a:rPr lang="en-US" altLang="ko-KR" baseline="0" dirty="0"/>
                        <a:t>4nm</a:t>
                      </a:r>
                      <a:endParaRPr lang="ko-KR" altLang="en-US" dirty="0"/>
                    </a:p>
                  </a:txBody>
                  <a:tcPr anchor="ctr"/>
                </a:tc>
                <a:tc>
                  <a:txBody>
                    <a:bodyPr/>
                    <a:lstStyle/>
                    <a:p>
                      <a:pPr algn="ctr" latinLnBrk="1"/>
                      <a:r>
                        <a:rPr lang="en-US" altLang="ko-KR" dirty="0"/>
                        <a:t>LPS</a:t>
                      </a:r>
                      <a:endParaRPr lang="ko-KR" altLang="en-US" dirty="0"/>
                    </a:p>
                  </a:txBody>
                  <a:tcPr anchor="ctr"/>
                </a:tc>
                <a:tc>
                  <a:txBody>
                    <a:bodyPr/>
                    <a:lstStyle/>
                    <a:p>
                      <a:pPr algn="ctr" latinLnBrk="1"/>
                      <a:r>
                        <a:rPr lang="en-US" altLang="ko-KR" dirty="0"/>
                        <a:t> 2</a:t>
                      </a:r>
                      <a:r>
                        <a:rPr lang="en-US" altLang="ko-KR" baseline="0" dirty="0"/>
                        <a:t> ~ 3 </a:t>
                      </a:r>
                      <a:r>
                        <a:rPr lang="en-US" altLang="ko-KR" dirty="0"/>
                        <a:t>mm</a:t>
                      </a:r>
                      <a:endParaRPr lang="ko-KR" altLang="en-US" dirty="0"/>
                    </a:p>
                  </a:txBody>
                  <a:tcPr anchor="ctr"/>
                </a:tc>
                <a:tc>
                  <a:txBody>
                    <a:bodyPr/>
                    <a:lstStyle/>
                    <a:p>
                      <a:pPr algn="ctr" latinLnBrk="1"/>
                      <a:r>
                        <a:rPr lang="en-US" altLang="ko-KR" dirty="0"/>
                        <a:t>5ms</a:t>
                      </a:r>
                      <a:endParaRPr lang="ko-KR" altLang="en-US" dirty="0"/>
                    </a:p>
                  </a:txBody>
                  <a:tcPr anchor="ctr"/>
                </a:tc>
                <a:tc>
                  <a:txBody>
                    <a:bodyPr/>
                    <a:lstStyle/>
                    <a:p>
                      <a:pPr algn="ctr" latinLnBrk="1"/>
                      <a:r>
                        <a:rPr lang="en-US" altLang="ko-KR" dirty="0"/>
                        <a:t>180J ~ 200J</a:t>
                      </a:r>
                      <a:endParaRPr lang="ko-KR" altLang="en-US" dirty="0"/>
                    </a:p>
                  </a:txBody>
                  <a:tcPr anchor="ctr"/>
                </a:tc>
                <a:tc>
                  <a:txBody>
                    <a:bodyPr/>
                    <a:lstStyle/>
                    <a:p>
                      <a:pPr algn="ctr" latinLnBrk="1"/>
                      <a:r>
                        <a:rPr lang="en-US" altLang="ko-KR" dirty="0"/>
                        <a:t>1</a:t>
                      </a:r>
                      <a:endParaRPr lang="ko-KR" altLang="en-US" dirty="0"/>
                    </a:p>
                  </a:txBody>
                  <a:tcPr anchor="ctr"/>
                </a:tc>
                <a:tc>
                  <a:txBody>
                    <a:bodyPr/>
                    <a:lstStyle/>
                    <a:p>
                      <a:pPr algn="ctr" latinLnBrk="1"/>
                      <a:r>
                        <a:rPr lang="en-US" altLang="ko-KR" dirty="0"/>
                        <a:t>No</a:t>
                      </a:r>
                      <a:r>
                        <a:rPr lang="en-US" altLang="ko-KR" baseline="0" dirty="0"/>
                        <a:t> overlapping</a:t>
                      </a:r>
                      <a:endParaRPr lang="ko-KR" altLang="en-US" dirty="0"/>
                    </a:p>
                  </a:txBody>
                  <a:tcPr anchor="ctr"/>
                </a:tc>
                <a:tc>
                  <a:txBody>
                    <a:bodyPr/>
                    <a:lstStyle/>
                    <a:p>
                      <a:pPr algn="ctr" latinLnBrk="1"/>
                      <a:r>
                        <a:rPr lang="en-US" altLang="ko-KR" dirty="0"/>
                        <a:t>4~6 weeks</a:t>
                      </a:r>
                      <a:endParaRPr lang="ko-KR" altLang="en-US" dirty="0"/>
                    </a:p>
                  </a:txBody>
                  <a:tcPr anchor="ctr"/>
                </a:tc>
                <a:tc>
                  <a:txBody>
                    <a:bodyPr/>
                    <a:lstStyle/>
                    <a:p>
                      <a:pPr algn="ctr" latinLnBrk="1"/>
                      <a:endParaRPr lang="ko-KR" altLang="en-US" dirty="0"/>
                    </a:p>
                  </a:txBody>
                  <a:tcPr anchor="ctr"/>
                </a:tc>
                <a:extLst>
                  <a:ext uri="{0D108BD9-81ED-4DB2-BD59-A6C34878D82A}">
                    <a16:rowId xmlns:a16="http://schemas.microsoft.com/office/drawing/2014/main" val="2575559284"/>
                  </a:ext>
                </a:extLst>
              </a:tr>
            </a:tbl>
          </a:graphicData>
        </a:graphic>
      </p:graphicFrame>
      <p:sp>
        <p:nvSpPr>
          <p:cNvPr id="4" name="직사각형 3"/>
          <p:cNvSpPr/>
          <p:nvPr/>
        </p:nvSpPr>
        <p:spPr>
          <a:xfrm>
            <a:off x="870453" y="3407704"/>
            <a:ext cx="9812594" cy="2308324"/>
          </a:xfrm>
          <a:prstGeom prst="rect">
            <a:avLst/>
          </a:prstGeom>
        </p:spPr>
        <p:txBody>
          <a:bodyPr wrap="square">
            <a:spAutoFit/>
          </a:bodyPr>
          <a:lstStyle/>
          <a:p>
            <a:r>
              <a:rPr lang="en-US" altLang="ko-KR" dirty="0">
                <a:latin typeface="Calibri" panose="020F0502020204030204" pitchFamily="34" charset="0"/>
                <a:cs typeface="Calibri" panose="020F0502020204030204" pitchFamily="34" charset="0"/>
              </a:rPr>
              <a:t>The biggest problem for blood vessel treatment is blood vessel itself is </a:t>
            </a:r>
            <a:r>
              <a:rPr lang="en-US" altLang="ko-KR" u="sng" dirty="0">
                <a:latin typeface="Calibri" panose="020F0502020204030204" pitchFamily="34" charset="0"/>
                <a:cs typeface="Calibri" panose="020F0502020204030204" pitchFamily="34" charset="0"/>
              </a:rPr>
              <a:t>sink as big as vessel size</a:t>
            </a:r>
            <a:r>
              <a:rPr lang="en-US" altLang="ko-KR" dirty="0">
                <a:latin typeface="Calibri" panose="020F0502020204030204" pitchFamily="34" charset="0"/>
                <a:cs typeface="Calibri" panose="020F0502020204030204" pitchFamily="34" charset="0"/>
              </a:rPr>
              <a:t>. It is the big problem of vessel removing by all long pulsed lasers. </a:t>
            </a:r>
          </a:p>
          <a:p>
            <a:r>
              <a:rPr lang="en-US" altLang="ko-KR" u="sng" dirty="0">
                <a:latin typeface="Calibri" panose="020F0502020204030204" pitchFamily="34" charset="0"/>
                <a:cs typeface="Calibri" panose="020F0502020204030204" pitchFamily="34" charset="0"/>
              </a:rPr>
              <a:t>It is caused by blood vessel is coagulated and it is skin sink as big as blood vessel size. </a:t>
            </a:r>
          </a:p>
          <a:p>
            <a:r>
              <a:rPr lang="en-US" altLang="ko-KR" dirty="0">
                <a:latin typeface="Calibri" panose="020F0502020204030204" pitchFamily="34" charset="0"/>
                <a:cs typeface="Calibri" panose="020F0502020204030204" pitchFamily="34" charset="0"/>
              </a:rPr>
              <a:t>When doctor want to remove vessel with once, it makes this problem.</a:t>
            </a:r>
          </a:p>
          <a:p>
            <a:r>
              <a:rPr lang="en-US" altLang="ko-KR" dirty="0">
                <a:latin typeface="Calibri" panose="020F0502020204030204" pitchFamily="34" charset="0"/>
                <a:cs typeface="Calibri" panose="020F0502020204030204" pitchFamily="34" charset="0"/>
              </a:rPr>
              <a:t>It is so important to treat with several sessions like 3 </a:t>
            </a:r>
          </a:p>
          <a:p>
            <a:r>
              <a:rPr lang="en-US" altLang="ko-KR" dirty="0">
                <a:latin typeface="Calibri" panose="020F0502020204030204" pitchFamily="34" charset="0"/>
                <a:cs typeface="Calibri" panose="020F0502020204030204" pitchFamily="34" charset="0"/>
              </a:rPr>
              <a:t>And cooling is quite important. Air cooling by </a:t>
            </a:r>
            <a:r>
              <a:rPr lang="en-US" altLang="ko-KR" dirty="0">
                <a:solidFill>
                  <a:srgbClr val="0000FF"/>
                </a:solidFill>
                <a:latin typeface="Calibri" panose="020F0502020204030204" pitchFamily="34" charset="0"/>
                <a:cs typeface="Calibri" panose="020F0502020204030204" pitchFamily="34" charset="0"/>
              </a:rPr>
              <a:t>Blue Ice, it is quite important to pre cooling, on-time cooling and post cooling</a:t>
            </a:r>
            <a:r>
              <a:rPr lang="en-US" altLang="ko-KR" dirty="0">
                <a:latin typeface="Calibri" panose="020F0502020204030204" pitchFamily="34" charset="0"/>
                <a:cs typeface="Calibri" panose="020F0502020204030204" pitchFamily="34" charset="0"/>
              </a:rPr>
              <a:t>. DCD cooling is only cool the surface but air cooling can cool </a:t>
            </a:r>
            <a:r>
              <a:rPr lang="en-US" altLang="ko-KR" dirty="0">
                <a:solidFill>
                  <a:srgbClr val="0000FF"/>
                </a:solidFill>
                <a:latin typeface="Calibri" panose="020F0502020204030204" pitchFamily="34" charset="0"/>
                <a:cs typeface="Calibri" panose="020F0502020204030204" pitchFamily="34" charset="0"/>
              </a:rPr>
              <a:t>in dermis </a:t>
            </a:r>
            <a:r>
              <a:rPr lang="en-US" altLang="ko-KR" dirty="0">
                <a:latin typeface="Calibri" panose="020F0502020204030204" pitchFamily="34" charset="0"/>
                <a:cs typeface="Calibri" panose="020F0502020204030204" pitchFamily="34" charset="0"/>
              </a:rPr>
              <a:t>so it protect this kind of trouble. </a:t>
            </a:r>
          </a:p>
        </p:txBody>
      </p:sp>
    </p:spTree>
    <p:extLst>
      <p:ext uri="{BB962C8B-B14F-4D97-AF65-F5344CB8AC3E}">
        <p14:creationId xmlns:p14="http://schemas.microsoft.com/office/powerpoint/2010/main" val="6757314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0629" y="1143966"/>
            <a:ext cx="1301261" cy="369332"/>
          </a:xfrm>
          <a:prstGeom prst="rect">
            <a:avLst/>
          </a:prstGeom>
          <a:solidFill>
            <a:srgbClr val="FFC000"/>
          </a:solidFill>
        </p:spPr>
        <p:txBody>
          <a:bodyPr wrap="square" rtlCol="0">
            <a:spAutoFit/>
          </a:bodyPr>
          <a:lstStyle/>
          <a:p>
            <a:pPr algn="ctr"/>
            <a:r>
              <a:rPr lang="en-US" altLang="ko-KR" b="1" dirty="0" err="1">
                <a:latin typeface="Calibri" panose="020F0502020204030204" pitchFamily="34" charset="0"/>
                <a:cs typeface="Calibri" panose="020F0502020204030204" pitchFamily="34" charset="0"/>
              </a:rPr>
              <a:t>Melasma</a:t>
            </a:r>
            <a:endParaRPr lang="ko-KR" altLang="en-US" b="1" dirty="0">
              <a:latin typeface="Calibri" panose="020F0502020204030204" pitchFamily="34" charset="0"/>
              <a:cs typeface="Calibri" panose="020F0502020204030204" pitchFamily="34" charset="0"/>
            </a:endParaRPr>
          </a:p>
        </p:txBody>
      </p:sp>
      <p:sp>
        <p:nvSpPr>
          <p:cNvPr id="3" name="TextBox 2"/>
          <p:cNvSpPr txBox="1"/>
          <p:nvPr/>
        </p:nvSpPr>
        <p:spPr>
          <a:xfrm>
            <a:off x="1928447" y="332170"/>
            <a:ext cx="7066722" cy="369332"/>
          </a:xfrm>
          <a:prstGeom prst="rect">
            <a:avLst/>
          </a:prstGeom>
          <a:noFill/>
        </p:spPr>
        <p:txBody>
          <a:bodyPr wrap="square" rtlCol="0">
            <a:spAutoFit/>
          </a:bodyPr>
          <a:lstStyle/>
          <a:p>
            <a:r>
              <a:rPr lang="en-US" altLang="ko-KR" dirty="0">
                <a:latin typeface="Calibri" panose="020F0502020204030204" pitchFamily="34" charset="0"/>
                <a:cs typeface="Calibri" panose="020F0502020204030204" pitchFamily="34" charset="0"/>
              </a:rPr>
              <a:t>: they can be easily removed</a:t>
            </a:r>
            <a:endParaRPr lang="ko-KR" altLang="en-US" dirty="0">
              <a:latin typeface="Calibri" panose="020F0502020204030204" pitchFamily="34" charset="0"/>
              <a:cs typeface="Calibri" panose="020F0502020204030204" pitchFamily="34" charset="0"/>
            </a:endParaRPr>
          </a:p>
        </p:txBody>
      </p:sp>
      <p:sp>
        <p:nvSpPr>
          <p:cNvPr id="4" name="TextBox 3"/>
          <p:cNvSpPr txBox="1"/>
          <p:nvPr/>
        </p:nvSpPr>
        <p:spPr>
          <a:xfrm>
            <a:off x="731259" y="1476217"/>
            <a:ext cx="6023113" cy="369332"/>
          </a:xfrm>
          <a:prstGeom prst="rect">
            <a:avLst/>
          </a:prstGeom>
          <a:noFill/>
        </p:spPr>
        <p:txBody>
          <a:bodyPr wrap="square" rtlCol="0">
            <a:spAutoFit/>
          </a:bodyPr>
          <a:lstStyle/>
          <a:p>
            <a:r>
              <a:rPr lang="en-US" altLang="ko-KR" dirty="0">
                <a:latin typeface="Calibri" panose="020F0502020204030204" pitchFamily="34" charset="0"/>
                <a:cs typeface="Calibri" panose="020F0502020204030204" pitchFamily="34" charset="0"/>
              </a:rPr>
              <a:t>Cause: Aging – Photo aging and sun beam </a:t>
            </a:r>
            <a:endParaRPr lang="ko-KR" altLang="en-US" dirty="0">
              <a:latin typeface="Calibri" panose="020F0502020204030204" pitchFamily="34" charset="0"/>
              <a:cs typeface="Calibri" panose="020F0502020204030204" pitchFamily="34" charset="0"/>
            </a:endParaRPr>
          </a:p>
        </p:txBody>
      </p:sp>
      <p:sp>
        <p:nvSpPr>
          <p:cNvPr id="5" name="TextBox 4"/>
          <p:cNvSpPr txBox="1"/>
          <p:nvPr/>
        </p:nvSpPr>
        <p:spPr>
          <a:xfrm>
            <a:off x="707814" y="2087598"/>
            <a:ext cx="8468139" cy="646331"/>
          </a:xfrm>
          <a:prstGeom prst="rect">
            <a:avLst/>
          </a:prstGeom>
          <a:noFill/>
        </p:spPr>
        <p:txBody>
          <a:bodyPr wrap="square" rtlCol="0">
            <a:spAutoFit/>
          </a:bodyPr>
          <a:lstStyle/>
          <a:p>
            <a:r>
              <a:rPr lang="en-US" altLang="ko-KR" dirty="0">
                <a:latin typeface="Calibri" panose="020F0502020204030204" pitchFamily="34" charset="0"/>
                <a:cs typeface="Calibri" panose="020F0502020204030204" pitchFamily="34" charset="0"/>
              </a:rPr>
              <a:t>1. Excessively produce the melanocyte </a:t>
            </a:r>
            <a:r>
              <a:rPr lang="en-US" altLang="ko-KR" dirty="0" err="1">
                <a:latin typeface="Calibri" panose="020F0502020204030204" pitchFamily="34" charset="0"/>
                <a:cs typeface="Calibri" panose="020F0502020204030204" pitchFamily="34" charset="0"/>
              </a:rPr>
              <a:t>q’ty</a:t>
            </a:r>
            <a:r>
              <a:rPr lang="en-US" altLang="ko-KR" dirty="0">
                <a:latin typeface="Calibri" panose="020F0502020204030204" pitchFamily="34" charset="0"/>
                <a:cs typeface="Calibri" panose="020F0502020204030204" pitchFamily="34" charset="0"/>
              </a:rPr>
              <a:t>, so it makes the skin looks mottled.</a:t>
            </a:r>
          </a:p>
          <a:p>
            <a:r>
              <a:rPr lang="en-US" altLang="ko-KR" dirty="0">
                <a:latin typeface="Calibri" panose="020F0502020204030204" pitchFamily="34" charset="0"/>
                <a:cs typeface="Calibri" panose="020F0502020204030204" pitchFamily="34" charset="0"/>
              </a:rPr>
              <a:t>2. Dermis is aged. </a:t>
            </a:r>
            <a:endParaRPr lang="ko-KR" altLang="en-US" dirty="0">
              <a:latin typeface="Calibri" panose="020F0502020204030204" pitchFamily="34" charset="0"/>
              <a:cs typeface="Calibri" panose="020F0502020204030204" pitchFamily="34" charset="0"/>
            </a:endParaRPr>
          </a:p>
        </p:txBody>
      </p:sp>
      <p:sp>
        <p:nvSpPr>
          <p:cNvPr id="6" name="TextBox 5"/>
          <p:cNvSpPr txBox="1"/>
          <p:nvPr/>
        </p:nvSpPr>
        <p:spPr>
          <a:xfrm>
            <a:off x="1450299" y="3650055"/>
            <a:ext cx="1418492" cy="369332"/>
          </a:xfrm>
          <a:prstGeom prst="rect">
            <a:avLst/>
          </a:prstGeom>
          <a:noFill/>
        </p:spPr>
        <p:txBody>
          <a:bodyPr wrap="square" rtlCol="0">
            <a:spAutoFit/>
          </a:bodyPr>
          <a:lstStyle/>
          <a:p>
            <a:r>
              <a:rPr lang="en-US" altLang="ko-KR" dirty="0">
                <a:latin typeface="Calibri" panose="020F0502020204030204" pitchFamily="34" charset="0"/>
                <a:cs typeface="Calibri" panose="020F0502020204030204" pitchFamily="34" charset="0"/>
              </a:rPr>
              <a:t>Photo aging</a:t>
            </a:r>
            <a:endParaRPr lang="ko-KR" altLang="en-US" dirty="0">
              <a:latin typeface="Calibri" panose="020F0502020204030204" pitchFamily="34" charset="0"/>
              <a:cs typeface="Calibri" panose="020F0502020204030204" pitchFamily="34" charset="0"/>
            </a:endParaRPr>
          </a:p>
        </p:txBody>
      </p:sp>
      <p:pic>
        <p:nvPicPr>
          <p:cNvPr id="7" name="그림 6"/>
          <p:cNvPicPr>
            <a:picLocks noChangeAspect="1"/>
          </p:cNvPicPr>
          <p:nvPr/>
        </p:nvPicPr>
        <p:blipFill>
          <a:blip r:embed="rId2"/>
          <a:stretch>
            <a:fillRect/>
          </a:stretch>
        </p:blipFill>
        <p:spPr>
          <a:xfrm>
            <a:off x="2868791" y="3573909"/>
            <a:ext cx="5186034" cy="2610188"/>
          </a:xfrm>
          <a:prstGeom prst="rect">
            <a:avLst/>
          </a:prstGeom>
        </p:spPr>
      </p:pic>
      <p:sp>
        <p:nvSpPr>
          <p:cNvPr id="8" name="직사각형 7"/>
          <p:cNvSpPr/>
          <p:nvPr/>
        </p:nvSpPr>
        <p:spPr>
          <a:xfrm>
            <a:off x="80629" y="324105"/>
            <a:ext cx="1913729" cy="369332"/>
          </a:xfrm>
          <a:prstGeom prst="rect">
            <a:avLst/>
          </a:prstGeom>
          <a:solidFill>
            <a:schemeClr val="accent6">
              <a:lumMod val="60000"/>
              <a:lumOff val="40000"/>
            </a:schemeClr>
          </a:solidFill>
        </p:spPr>
        <p:txBody>
          <a:bodyPr wrap="none">
            <a:spAutoFit/>
          </a:bodyPr>
          <a:lstStyle/>
          <a:p>
            <a:r>
              <a:rPr lang="en-US" altLang="ko-KR"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Age spot, </a:t>
            </a:r>
            <a:r>
              <a:rPr lang="en-US" altLang="ko-KR"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Lengtigo</a:t>
            </a:r>
            <a:endParaRPr lang="ko-KR" altLang="en-US" dirty="0">
              <a:effectLst>
                <a:outerShdw blurRad="38100" dist="38100" dir="2700000" algn="tl">
                  <a:srgbClr val="000000">
                    <a:alpha val="43137"/>
                  </a:srgbClr>
                </a:outerShdw>
              </a:effectLst>
            </a:endParaRPr>
          </a:p>
        </p:txBody>
      </p:sp>
      <p:sp>
        <p:nvSpPr>
          <p:cNvPr id="9" name="직사각형 8"/>
          <p:cNvSpPr/>
          <p:nvPr/>
        </p:nvSpPr>
        <p:spPr>
          <a:xfrm>
            <a:off x="1318847" y="1164975"/>
            <a:ext cx="5369611" cy="369332"/>
          </a:xfrm>
          <a:prstGeom prst="rect">
            <a:avLst/>
          </a:prstGeom>
        </p:spPr>
        <p:txBody>
          <a:bodyPr wrap="none">
            <a:spAutoFit/>
          </a:bodyPr>
          <a:lstStyle/>
          <a:p>
            <a:r>
              <a:rPr lang="en-US" altLang="ko-KR" dirty="0">
                <a:latin typeface="Calibri" panose="020F0502020204030204" pitchFamily="34" charset="0"/>
                <a:cs typeface="Calibri" panose="020F0502020204030204" pitchFamily="34" charset="0"/>
              </a:rPr>
              <a:t>: it is appeared by increasing melanin on the epidermis </a:t>
            </a:r>
            <a:endParaRPr lang="ko-KR" altLang="en-US" dirty="0"/>
          </a:p>
        </p:txBody>
      </p:sp>
    </p:spTree>
    <p:extLst>
      <p:ext uri="{BB962C8B-B14F-4D97-AF65-F5344CB8AC3E}">
        <p14:creationId xmlns:p14="http://schemas.microsoft.com/office/powerpoint/2010/main" val="31321293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그림 7"/>
          <p:cNvPicPr>
            <a:picLocks noChangeAspect="1"/>
          </p:cNvPicPr>
          <p:nvPr/>
        </p:nvPicPr>
        <p:blipFill>
          <a:blip r:embed="rId2"/>
          <a:stretch>
            <a:fillRect/>
          </a:stretch>
        </p:blipFill>
        <p:spPr>
          <a:xfrm>
            <a:off x="3414362" y="1747263"/>
            <a:ext cx="4691817" cy="4840426"/>
          </a:xfrm>
          <a:prstGeom prst="rect">
            <a:avLst/>
          </a:prstGeom>
        </p:spPr>
      </p:pic>
      <p:sp>
        <p:nvSpPr>
          <p:cNvPr id="3" name="TextBox 2"/>
          <p:cNvSpPr txBox="1"/>
          <p:nvPr/>
        </p:nvSpPr>
        <p:spPr>
          <a:xfrm>
            <a:off x="407504" y="394248"/>
            <a:ext cx="11784496" cy="369332"/>
          </a:xfrm>
          <a:prstGeom prst="rect">
            <a:avLst/>
          </a:prstGeom>
          <a:noFill/>
        </p:spPr>
        <p:txBody>
          <a:bodyPr wrap="square" rtlCol="0">
            <a:spAutoFit/>
          </a:bodyPr>
          <a:lstStyle/>
          <a:p>
            <a:r>
              <a:rPr lang="en-US" altLang="ko-KR" dirty="0">
                <a:latin typeface="Calibri" panose="020F0502020204030204" pitchFamily="34" charset="0"/>
                <a:cs typeface="Calibri" panose="020F0502020204030204" pitchFamily="34" charset="0"/>
              </a:rPr>
              <a:t>Only toning: break melanin pigment -&gt; temporal effect -&gt; the activated melanocytes continually generate pigments </a:t>
            </a:r>
            <a:endParaRPr lang="ko-KR" altLang="en-US" dirty="0">
              <a:latin typeface="Calibri" panose="020F0502020204030204" pitchFamily="34" charset="0"/>
              <a:cs typeface="Calibri" panose="020F0502020204030204" pitchFamily="34" charset="0"/>
            </a:endParaRPr>
          </a:p>
        </p:txBody>
      </p:sp>
      <p:grpSp>
        <p:nvGrpSpPr>
          <p:cNvPr id="24" name="그룹 23"/>
          <p:cNvGrpSpPr/>
          <p:nvPr/>
        </p:nvGrpSpPr>
        <p:grpSpPr>
          <a:xfrm>
            <a:off x="6296946" y="1082495"/>
            <a:ext cx="1329399" cy="2067339"/>
            <a:chOff x="3180642" y="844895"/>
            <a:chExt cx="1329399" cy="2067339"/>
          </a:xfrm>
        </p:grpSpPr>
        <p:sp>
          <p:nvSpPr>
            <p:cNvPr id="10" name="번개 9"/>
            <p:cNvSpPr/>
            <p:nvPr/>
          </p:nvSpPr>
          <p:spPr>
            <a:xfrm rot="4727757">
              <a:off x="2811672" y="1213865"/>
              <a:ext cx="2067339" cy="1329399"/>
            </a:xfrm>
            <a:prstGeom prst="lightningBolt">
              <a:avLst/>
            </a:prstGeom>
            <a:solidFill>
              <a:srgbClr val="FFFF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TextBox 4"/>
            <p:cNvSpPr txBox="1"/>
            <p:nvPr/>
          </p:nvSpPr>
          <p:spPr>
            <a:xfrm rot="17775223">
              <a:off x="3582080" y="1542137"/>
              <a:ext cx="646044" cy="369332"/>
            </a:xfrm>
            <a:prstGeom prst="rect">
              <a:avLst/>
            </a:prstGeom>
            <a:noFill/>
          </p:spPr>
          <p:txBody>
            <a:bodyPr wrap="square" rtlCol="0">
              <a:spAutoFit/>
            </a:bodyPr>
            <a:lstStyle/>
            <a:p>
              <a:r>
                <a:rPr lang="en-US" altLang="ko-KR" b="1" dirty="0">
                  <a:latin typeface="Calibri" panose="020F0502020204030204" pitchFamily="34" charset="0"/>
                  <a:cs typeface="Calibri" panose="020F0502020204030204" pitchFamily="34" charset="0"/>
                </a:rPr>
                <a:t>UV</a:t>
              </a:r>
              <a:endParaRPr lang="ko-KR" altLang="en-US" b="1" dirty="0">
                <a:latin typeface="Calibri" panose="020F0502020204030204" pitchFamily="34" charset="0"/>
                <a:cs typeface="Calibri" panose="020F0502020204030204" pitchFamily="34" charset="0"/>
              </a:endParaRPr>
            </a:p>
          </p:txBody>
        </p:sp>
      </p:grpSp>
      <p:grpSp>
        <p:nvGrpSpPr>
          <p:cNvPr id="25" name="그룹 24"/>
          <p:cNvGrpSpPr/>
          <p:nvPr/>
        </p:nvGrpSpPr>
        <p:grpSpPr>
          <a:xfrm>
            <a:off x="6748057" y="2345702"/>
            <a:ext cx="2166730" cy="2484809"/>
            <a:chOff x="4331428" y="1283181"/>
            <a:chExt cx="2166730" cy="2484809"/>
          </a:xfrm>
        </p:grpSpPr>
        <p:pic>
          <p:nvPicPr>
            <p:cNvPr id="11" name="그림 10"/>
            <p:cNvPicPr>
              <a:picLocks noChangeAspect="1"/>
            </p:cNvPicPr>
            <p:nvPr/>
          </p:nvPicPr>
          <p:blipFill>
            <a:blip r:embed="rId3"/>
            <a:stretch>
              <a:fillRect/>
            </a:stretch>
          </p:blipFill>
          <p:spPr>
            <a:xfrm rot="2088492">
              <a:off x="4353925" y="1283181"/>
              <a:ext cx="1173199" cy="2484809"/>
            </a:xfrm>
            <a:prstGeom prst="rect">
              <a:avLst/>
            </a:prstGeom>
          </p:spPr>
        </p:pic>
        <p:sp>
          <p:nvSpPr>
            <p:cNvPr id="6" name="TextBox 5"/>
            <p:cNvSpPr txBox="1"/>
            <p:nvPr/>
          </p:nvSpPr>
          <p:spPr>
            <a:xfrm rot="19465089">
              <a:off x="4331428" y="1902647"/>
              <a:ext cx="2166730" cy="369332"/>
            </a:xfrm>
            <a:prstGeom prst="rect">
              <a:avLst/>
            </a:prstGeom>
            <a:noFill/>
          </p:spPr>
          <p:txBody>
            <a:bodyPr wrap="square" rtlCol="0">
              <a:spAutoFit/>
            </a:bodyPr>
            <a:lstStyle/>
            <a:p>
              <a:r>
                <a:rPr lang="en-US" altLang="ko-KR" b="1" dirty="0">
                  <a:latin typeface="Calibri" panose="020F0502020204030204" pitchFamily="34" charset="0"/>
                  <a:cs typeface="Calibri" panose="020F0502020204030204" pitchFamily="34" charset="0"/>
                </a:rPr>
                <a:t>friction</a:t>
              </a:r>
              <a:endParaRPr lang="ko-KR" altLang="en-US" b="1" dirty="0">
                <a:latin typeface="Calibri" panose="020F0502020204030204" pitchFamily="34" charset="0"/>
                <a:cs typeface="Calibri" panose="020F0502020204030204" pitchFamily="34" charset="0"/>
              </a:endParaRPr>
            </a:p>
          </p:txBody>
        </p:sp>
      </p:grpSp>
      <p:grpSp>
        <p:nvGrpSpPr>
          <p:cNvPr id="29" name="그룹 28"/>
          <p:cNvGrpSpPr/>
          <p:nvPr/>
        </p:nvGrpSpPr>
        <p:grpSpPr>
          <a:xfrm>
            <a:off x="2862615" y="2872922"/>
            <a:ext cx="2383743" cy="2712955"/>
            <a:chOff x="397695" y="3399214"/>
            <a:chExt cx="2383743" cy="2712955"/>
          </a:xfrm>
        </p:grpSpPr>
        <p:pic>
          <p:nvPicPr>
            <p:cNvPr id="12" name="그림 11"/>
            <p:cNvPicPr>
              <a:picLocks noChangeAspect="1"/>
            </p:cNvPicPr>
            <p:nvPr/>
          </p:nvPicPr>
          <p:blipFill>
            <a:blip r:embed="rId4"/>
            <a:stretch>
              <a:fillRect/>
            </a:stretch>
          </p:blipFill>
          <p:spPr>
            <a:xfrm rot="11880452">
              <a:off x="397695" y="3399214"/>
              <a:ext cx="2383743" cy="2712955"/>
            </a:xfrm>
            <a:prstGeom prst="rect">
              <a:avLst/>
            </a:prstGeom>
          </p:spPr>
        </p:pic>
        <p:sp>
          <p:nvSpPr>
            <p:cNvPr id="7" name="TextBox 6"/>
            <p:cNvSpPr txBox="1"/>
            <p:nvPr/>
          </p:nvSpPr>
          <p:spPr>
            <a:xfrm>
              <a:off x="941962" y="4449250"/>
              <a:ext cx="1600200" cy="707886"/>
            </a:xfrm>
            <a:prstGeom prst="rect">
              <a:avLst/>
            </a:prstGeom>
            <a:noFill/>
          </p:spPr>
          <p:txBody>
            <a:bodyPr wrap="square" rtlCol="0">
              <a:spAutoFit/>
            </a:bodyPr>
            <a:lstStyle/>
            <a:p>
              <a:r>
                <a:rPr lang="en-US" altLang="ko-KR" sz="2000" b="1" dirty="0">
                  <a:latin typeface="Calibri" panose="020F0502020204030204" pitchFamily="34" charset="0"/>
                  <a:cs typeface="Calibri" panose="020F0502020204030204" pitchFamily="34" charset="0"/>
                </a:rPr>
                <a:t>Female hormone </a:t>
              </a:r>
              <a:endParaRPr lang="ko-KR" altLang="en-US" sz="2000" b="1" dirty="0">
                <a:latin typeface="Calibri" panose="020F0502020204030204" pitchFamily="34" charset="0"/>
                <a:cs typeface="Calibri" panose="020F0502020204030204" pitchFamily="34" charset="0"/>
              </a:endParaRPr>
            </a:p>
          </p:txBody>
        </p:sp>
      </p:grpSp>
      <p:grpSp>
        <p:nvGrpSpPr>
          <p:cNvPr id="31" name="그룹 30"/>
          <p:cNvGrpSpPr/>
          <p:nvPr/>
        </p:nvGrpSpPr>
        <p:grpSpPr>
          <a:xfrm>
            <a:off x="3260195" y="2296714"/>
            <a:ext cx="2194173" cy="1445158"/>
            <a:chOff x="315114" y="2065976"/>
            <a:chExt cx="2194173" cy="1445158"/>
          </a:xfrm>
        </p:grpSpPr>
        <p:sp>
          <p:nvSpPr>
            <p:cNvPr id="9" name="번개 8"/>
            <p:cNvSpPr/>
            <p:nvPr/>
          </p:nvSpPr>
          <p:spPr>
            <a:xfrm>
              <a:off x="315114" y="2194489"/>
              <a:ext cx="2194173" cy="1316645"/>
            </a:xfrm>
            <a:prstGeom prst="lightningBolt">
              <a:avLst/>
            </a:prstGeom>
            <a:solidFill>
              <a:srgbClr val="FFFF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 name="TextBox 3"/>
            <p:cNvSpPr txBox="1"/>
            <p:nvPr/>
          </p:nvSpPr>
          <p:spPr>
            <a:xfrm rot="13853862">
              <a:off x="645484" y="2495866"/>
              <a:ext cx="1321445" cy="461665"/>
            </a:xfrm>
            <a:prstGeom prst="rect">
              <a:avLst/>
            </a:prstGeom>
            <a:noFill/>
          </p:spPr>
          <p:txBody>
            <a:bodyPr wrap="square" rtlCol="0">
              <a:spAutoFit/>
            </a:bodyPr>
            <a:lstStyle/>
            <a:p>
              <a:r>
                <a:rPr lang="en-US" altLang="ko-KR" sz="2400" b="1" dirty="0">
                  <a:latin typeface="Calibri" panose="020F0502020204030204" pitchFamily="34" charset="0"/>
                  <a:cs typeface="Calibri" panose="020F0502020204030204" pitchFamily="34" charset="0"/>
                </a:rPr>
                <a:t>genetic</a:t>
              </a:r>
              <a:endParaRPr lang="ko-KR" altLang="en-US" sz="2400" b="1" dirty="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990637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500" fill="hold"/>
                                        <p:tgtEl>
                                          <p:spTgt spid="31"/>
                                        </p:tgtEl>
                                        <p:attrNameLst>
                                          <p:attrName>ppt_x</p:attrName>
                                        </p:attrNameLst>
                                      </p:cBhvr>
                                      <p:tavLst>
                                        <p:tav tm="0">
                                          <p:val>
                                            <p:strVal val="0-#ppt_w/2"/>
                                          </p:val>
                                        </p:tav>
                                        <p:tav tm="100000">
                                          <p:val>
                                            <p:strVal val="#ppt_x"/>
                                          </p:val>
                                        </p:tav>
                                      </p:tavLst>
                                    </p:anim>
                                    <p:anim calcmode="lin" valueType="num">
                                      <p:cBhvr additive="base">
                                        <p:cTn id="14" dur="500" fill="hold"/>
                                        <p:tgtEl>
                                          <p:spTgt spid="31"/>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3"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1+#ppt_w/2"/>
                                          </p:val>
                                        </p:tav>
                                        <p:tav tm="100000">
                                          <p:val>
                                            <p:strVal val="#ppt_x"/>
                                          </p:val>
                                        </p:tav>
                                      </p:tavLst>
                                    </p:anim>
                                    <p:anim calcmode="lin" valueType="num">
                                      <p:cBhvr additive="base">
                                        <p:cTn id="20"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2"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additive="base">
                                        <p:cTn id="25" dur="500" fill="hold"/>
                                        <p:tgtEl>
                                          <p:spTgt spid="29"/>
                                        </p:tgtEl>
                                        <p:attrNameLst>
                                          <p:attrName>ppt_x</p:attrName>
                                        </p:attrNameLst>
                                      </p:cBhvr>
                                      <p:tavLst>
                                        <p:tav tm="0">
                                          <p:val>
                                            <p:strVal val="0-#ppt_w/2"/>
                                          </p:val>
                                        </p:tav>
                                        <p:tav tm="100000">
                                          <p:val>
                                            <p:strVal val="#ppt_x"/>
                                          </p:val>
                                        </p:tav>
                                      </p:tavLst>
                                    </p:anim>
                                    <p:anim calcmode="lin" valueType="num">
                                      <p:cBhvr additive="base">
                                        <p:cTn id="2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6"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1+#ppt_w/2"/>
                                          </p:val>
                                        </p:tav>
                                        <p:tav tm="100000">
                                          <p:val>
                                            <p:strVal val="#ppt_x"/>
                                          </p:val>
                                        </p:tav>
                                      </p:tavLst>
                                    </p:anim>
                                    <p:anim calcmode="lin" valueType="num">
                                      <p:cBhvr additive="base">
                                        <p:cTn id="3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252668" y="799496"/>
            <a:ext cx="1174711" cy="923330"/>
          </a:xfrm>
          <a:prstGeom prst="rect">
            <a:avLst/>
          </a:prstGeom>
          <a:solidFill>
            <a:schemeClr val="accent4"/>
          </a:solidFill>
        </p:spPr>
        <p:txBody>
          <a:bodyPr wrap="square" rtlCol="0">
            <a:spAutoFit/>
          </a:bodyPr>
          <a:lstStyle/>
          <a:p>
            <a:pPr algn="ctr"/>
            <a:r>
              <a:rPr lang="en-US" altLang="ko-KR" dirty="0">
                <a:solidFill>
                  <a:schemeClr val="bg2">
                    <a:lumMod val="50000"/>
                  </a:schemeClr>
                </a:solidFill>
                <a:latin typeface="Calibri" panose="020F0502020204030204" pitchFamily="34" charset="0"/>
                <a:cs typeface="Calibri" panose="020F0502020204030204" pitchFamily="34" charset="0"/>
              </a:rPr>
              <a:t>Improving dermal condition </a:t>
            </a:r>
            <a:endParaRPr lang="ko-KR" altLang="en-US" dirty="0">
              <a:solidFill>
                <a:schemeClr val="bg2">
                  <a:lumMod val="50000"/>
                </a:schemeClr>
              </a:solidFill>
              <a:latin typeface="Calibri" panose="020F0502020204030204" pitchFamily="34" charset="0"/>
              <a:cs typeface="Calibri" panose="020F0502020204030204" pitchFamily="34" charset="0"/>
            </a:endParaRPr>
          </a:p>
        </p:txBody>
      </p:sp>
      <p:grpSp>
        <p:nvGrpSpPr>
          <p:cNvPr id="8" name="그룹 7"/>
          <p:cNvGrpSpPr/>
          <p:nvPr/>
        </p:nvGrpSpPr>
        <p:grpSpPr>
          <a:xfrm>
            <a:off x="2921761" y="602713"/>
            <a:ext cx="1704110" cy="2403478"/>
            <a:chOff x="2921761" y="602713"/>
            <a:chExt cx="1704110" cy="2403478"/>
          </a:xfrm>
        </p:grpSpPr>
        <p:sp>
          <p:nvSpPr>
            <p:cNvPr id="3" name="TextBox 2"/>
            <p:cNvSpPr txBox="1"/>
            <p:nvPr/>
          </p:nvSpPr>
          <p:spPr>
            <a:xfrm>
              <a:off x="2921761" y="602713"/>
              <a:ext cx="1704110" cy="646331"/>
            </a:xfrm>
            <a:prstGeom prst="rect">
              <a:avLst/>
            </a:prstGeom>
            <a:noFill/>
          </p:spPr>
          <p:txBody>
            <a:bodyPr wrap="square" rtlCol="0">
              <a:spAutoFit/>
            </a:bodyPr>
            <a:lstStyle/>
            <a:p>
              <a:pPr algn="ctr"/>
              <a:r>
                <a:rPr lang="en-US" altLang="ko-KR" dirty="0">
                  <a:latin typeface="Calibri" panose="020F0502020204030204" pitchFamily="34" charset="0"/>
                  <a:cs typeface="Calibri" panose="020F0502020204030204" pitchFamily="34" charset="0"/>
                </a:rPr>
                <a:t>Activated melanocyte</a:t>
              </a:r>
              <a:endParaRPr lang="ko-KR" altLang="en-US" dirty="0">
                <a:latin typeface="Calibri" panose="020F0502020204030204" pitchFamily="34" charset="0"/>
                <a:cs typeface="Calibri" panose="020F0502020204030204" pitchFamily="34" charset="0"/>
              </a:endParaRPr>
            </a:p>
          </p:txBody>
        </p:sp>
        <p:pic>
          <p:nvPicPr>
            <p:cNvPr id="4" name="그림 3"/>
            <p:cNvPicPr>
              <a:picLocks noChangeAspect="1"/>
            </p:cNvPicPr>
            <p:nvPr/>
          </p:nvPicPr>
          <p:blipFill>
            <a:blip r:embed="rId2"/>
            <a:stretch>
              <a:fillRect/>
            </a:stretch>
          </p:blipFill>
          <p:spPr>
            <a:xfrm>
              <a:off x="3150734" y="1680477"/>
              <a:ext cx="1023874" cy="1325714"/>
            </a:xfrm>
            <a:prstGeom prst="rect">
              <a:avLst/>
            </a:prstGeom>
          </p:spPr>
        </p:pic>
      </p:grpSp>
      <p:sp>
        <p:nvSpPr>
          <p:cNvPr id="6" name="오른쪽 화살표 5"/>
          <p:cNvSpPr/>
          <p:nvPr/>
        </p:nvSpPr>
        <p:spPr>
          <a:xfrm>
            <a:off x="5305349" y="2003643"/>
            <a:ext cx="986884" cy="3684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nvGrpSpPr>
          <p:cNvPr id="9" name="그룹 8"/>
          <p:cNvGrpSpPr/>
          <p:nvPr/>
        </p:nvGrpSpPr>
        <p:grpSpPr>
          <a:xfrm>
            <a:off x="6870541" y="531977"/>
            <a:ext cx="1704110" cy="1955645"/>
            <a:chOff x="6870541" y="531977"/>
            <a:chExt cx="1704110" cy="1955645"/>
          </a:xfrm>
        </p:grpSpPr>
        <p:pic>
          <p:nvPicPr>
            <p:cNvPr id="5" name="그림 4"/>
            <p:cNvPicPr>
              <a:picLocks noChangeAspect="1"/>
            </p:cNvPicPr>
            <p:nvPr/>
          </p:nvPicPr>
          <p:blipFill>
            <a:blip r:embed="rId3"/>
            <a:stretch>
              <a:fillRect/>
            </a:stretch>
          </p:blipFill>
          <p:spPr>
            <a:xfrm>
              <a:off x="7371751" y="1704442"/>
              <a:ext cx="607331" cy="783180"/>
            </a:xfrm>
            <a:prstGeom prst="rect">
              <a:avLst/>
            </a:prstGeom>
          </p:spPr>
        </p:pic>
        <p:sp>
          <p:nvSpPr>
            <p:cNvPr id="7" name="TextBox 6"/>
            <p:cNvSpPr txBox="1"/>
            <p:nvPr/>
          </p:nvSpPr>
          <p:spPr>
            <a:xfrm>
              <a:off x="6870541" y="531977"/>
              <a:ext cx="1704110" cy="646331"/>
            </a:xfrm>
            <a:prstGeom prst="rect">
              <a:avLst/>
            </a:prstGeom>
            <a:noFill/>
          </p:spPr>
          <p:txBody>
            <a:bodyPr wrap="square" rtlCol="0">
              <a:spAutoFit/>
            </a:bodyPr>
            <a:lstStyle/>
            <a:p>
              <a:pPr algn="ctr"/>
              <a:r>
                <a:rPr lang="en-US" altLang="ko-KR" dirty="0">
                  <a:latin typeface="Calibri" panose="020F0502020204030204" pitchFamily="34" charset="0"/>
                  <a:cs typeface="Calibri" panose="020F0502020204030204" pitchFamily="34" charset="0"/>
                </a:rPr>
                <a:t>Normal melanocyte</a:t>
              </a:r>
              <a:endParaRPr lang="ko-KR" altLang="en-US" dirty="0">
                <a:latin typeface="Calibri" panose="020F0502020204030204" pitchFamily="34" charset="0"/>
                <a:cs typeface="Calibri" panose="020F0502020204030204" pitchFamily="34" charset="0"/>
              </a:endParaRPr>
            </a:p>
          </p:txBody>
        </p:sp>
      </p:grpSp>
      <p:grpSp>
        <p:nvGrpSpPr>
          <p:cNvPr id="14" name="그룹 13"/>
          <p:cNvGrpSpPr/>
          <p:nvPr/>
        </p:nvGrpSpPr>
        <p:grpSpPr>
          <a:xfrm>
            <a:off x="3245662" y="3642558"/>
            <a:ext cx="5471927" cy="2845402"/>
            <a:chOff x="3221911" y="3796937"/>
            <a:chExt cx="5471927" cy="2845402"/>
          </a:xfrm>
        </p:grpSpPr>
        <p:pic>
          <p:nvPicPr>
            <p:cNvPr id="10" name="그림 9"/>
            <p:cNvPicPr>
              <a:picLocks noChangeAspect="1"/>
            </p:cNvPicPr>
            <p:nvPr/>
          </p:nvPicPr>
          <p:blipFill>
            <a:blip r:embed="rId4"/>
            <a:stretch>
              <a:fillRect/>
            </a:stretch>
          </p:blipFill>
          <p:spPr>
            <a:xfrm>
              <a:off x="3221911" y="3796937"/>
              <a:ext cx="5471927" cy="2845402"/>
            </a:xfrm>
            <a:prstGeom prst="rect">
              <a:avLst/>
            </a:prstGeom>
          </p:spPr>
        </p:pic>
        <p:sp>
          <p:nvSpPr>
            <p:cNvPr id="11" name="오른쪽 화살표 10"/>
            <p:cNvSpPr/>
            <p:nvPr/>
          </p:nvSpPr>
          <p:spPr>
            <a:xfrm>
              <a:off x="5639090" y="4388436"/>
              <a:ext cx="653143" cy="477438"/>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12" name="TextBox 11"/>
          <p:cNvSpPr txBox="1"/>
          <p:nvPr/>
        </p:nvSpPr>
        <p:spPr>
          <a:xfrm>
            <a:off x="4244886" y="5752702"/>
            <a:ext cx="1086806" cy="369332"/>
          </a:xfrm>
          <a:prstGeom prst="rect">
            <a:avLst/>
          </a:prstGeom>
          <a:noFill/>
        </p:spPr>
        <p:txBody>
          <a:bodyPr wrap="square" rtlCol="0">
            <a:spAutoFit/>
          </a:bodyPr>
          <a:lstStyle/>
          <a:p>
            <a:r>
              <a:rPr lang="en-US" altLang="ko-KR" dirty="0">
                <a:solidFill>
                  <a:schemeClr val="bg1"/>
                </a:solidFill>
                <a:latin typeface="Calibri" panose="020F0502020204030204" pitchFamily="34" charset="0"/>
                <a:cs typeface="Calibri" panose="020F0502020204030204" pitchFamily="34" charset="0"/>
              </a:rPr>
              <a:t>Hulk</a:t>
            </a:r>
            <a:endParaRPr lang="ko-KR" altLang="en-US" dirty="0">
              <a:solidFill>
                <a:schemeClr val="bg1"/>
              </a:solidFill>
              <a:latin typeface="Calibri" panose="020F0502020204030204" pitchFamily="34" charset="0"/>
              <a:cs typeface="Calibri" panose="020F0502020204030204" pitchFamily="34" charset="0"/>
            </a:endParaRPr>
          </a:p>
        </p:txBody>
      </p:sp>
      <p:sp>
        <p:nvSpPr>
          <p:cNvPr id="13" name="TextBox 12"/>
          <p:cNvSpPr txBox="1"/>
          <p:nvPr/>
        </p:nvSpPr>
        <p:spPr>
          <a:xfrm>
            <a:off x="6479172" y="5752702"/>
            <a:ext cx="1604266" cy="369332"/>
          </a:xfrm>
          <a:prstGeom prst="rect">
            <a:avLst/>
          </a:prstGeom>
          <a:noFill/>
        </p:spPr>
        <p:txBody>
          <a:bodyPr wrap="square" rtlCol="0">
            <a:spAutoFit/>
          </a:bodyPr>
          <a:lstStyle/>
          <a:p>
            <a:r>
              <a:rPr lang="en-US" altLang="ko-KR" dirty="0">
                <a:solidFill>
                  <a:schemeClr val="bg1"/>
                </a:solidFill>
                <a:latin typeface="Calibri" panose="020F0502020204030204" pitchFamily="34" charset="0"/>
                <a:cs typeface="Calibri" panose="020F0502020204030204" pitchFamily="34" charset="0"/>
              </a:rPr>
              <a:t>Bruce Banner</a:t>
            </a:r>
            <a:endParaRPr lang="ko-KR" altLang="en-US"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80518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6" presetClass="emph" presetSubtype="0" fill="hold" grpId="1" nodeType="clickEffect">
                                  <p:stCondLst>
                                    <p:cond delay="0"/>
                                  </p:stCondLst>
                                  <p:childTnLst>
                                    <p:animEffect transition="out" filter="fade">
                                      <p:cBhvr>
                                        <p:cTn id="22" dur="500" tmFilter="0, 0; .2, .5; .8, .5; 1, 0"/>
                                        <p:tgtEl>
                                          <p:spTgt spid="2"/>
                                        </p:tgtEl>
                                      </p:cBhvr>
                                    </p:animEffect>
                                    <p:animScale>
                                      <p:cBhvr>
                                        <p:cTn id="23" dur="250" autoRev="1" fill="hold"/>
                                        <p:tgtEl>
                                          <p:spTgt spid="2"/>
                                        </p:tgtEl>
                                      </p:cBhvr>
                                      <p:by x="105000" y="105000"/>
                                    </p:animScale>
                                  </p:childTnLst>
                                </p:cTn>
                              </p:par>
                            </p:childTnLst>
                          </p:cTn>
                        </p:par>
                      </p:childTnLst>
                    </p:cTn>
                  </p:par>
                  <p:par>
                    <p:cTn id="24" fill="hold">
                      <p:stCondLst>
                        <p:cond delay="indefinite"/>
                      </p:stCondLst>
                      <p:childTnLst>
                        <p:par>
                          <p:cTn id="25" fill="hold">
                            <p:stCondLst>
                              <p:cond delay="0"/>
                            </p:stCondLst>
                            <p:childTnLst>
                              <p:par>
                                <p:cTn id="26" presetID="6" presetClass="emph" presetSubtype="0" fill="hold" grpId="2" nodeType="clickEffect">
                                  <p:stCondLst>
                                    <p:cond delay="0"/>
                                  </p:stCondLst>
                                  <p:childTnLst>
                                    <p:animScale>
                                      <p:cBhvr>
                                        <p:cTn id="27" dur="2000" fill="hold"/>
                                        <p:tgtEl>
                                          <p:spTgt spid="2"/>
                                        </p:tgtEl>
                                      </p:cBhvr>
                                      <p:by x="150000" y="150000"/>
                                    </p:animScale>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500" fill="hold"/>
                                        <p:tgtEl>
                                          <p:spTgt spid="9"/>
                                        </p:tgtEl>
                                        <p:attrNameLst>
                                          <p:attrName>ppt_x</p:attrName>
                                        </p:attrNameLst>
                                      </p:cBhvr>
                                      <p:tavLst>
                                        <p:tav tm="0">
                                          <p:val>
                                            <p:strVal val="1+#ppt_w/2"/>
                                          </p:val>
                                        </p:tav>
                                        <p:tav tm="100000">
                                          <p:val>
                                            <p:strVal val="#ppt_x"/>
                                          </p:val>
                                        </p:tav>
                                      </p:tavLst>
                                    </p:anim>
                                    <p:anim calcmode="lin" valueType="num">
                                      <p:cBhvr additive="base">
                                        <p:cTn id="33"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8"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additive="base">
                                        <p:cTn id="38" dur="500" fill="hold"/>
                                        <p:tgtEl>
                                          <p:spTgt spid="14"/>
                                        </p:tgtEl>
                                        <p:attrNameLst>
                                          <p:attrName>ppt_x</p:attrName>
                                        </p:attrNameLst>
                                      </p:cBhvr>
                                      <p:tavLst>
                                        <p:tav tm="0">
                                          <p:val>
                                            <p:strVal val="0-#ppt_w/2"/>
                                          </p:val>
                                        </p:tav>
                                        <p:tav tm="100000">
                                          <p:val>
                                            <p:strVal val="#ppt_x"/>
                                          </p:val>
                                        </p:tav>
                                      </p:tavLst>
                                    </p:anim>
                                    <p:anim calcmode="lin" valueType="num">
                                      <p:cBhvr additive="base">
                                        <p:cTn id="39"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14"/>
                                        </p:tgtEl>
                                      </p:cBhvr>
                                    </p:animEffect>
                                    <p:animScale>
                                      <p:cBhvr>
                                        <p:cTn id="44" dur="250" autoRev="1" fill="hold"/>
                                        <p:tgtEl>
                                          <p:spTgt spid="14"/>
                                        </p:tgtEl>
                                      </p:cBhvr>
                                      <p:by x="105000" y="105000"/>
                                    </p:animScale>
                                  </p:childTnLst>
                                </p:cTn>
                              </p:par>
                            </p:childTnLst>
                          </p:cTn>
                        </p:par>
                      </p:childTnLst>
                    </p:cTn>
                  </p:par>
                  <p:par>
                    <p:cTn id="45" fill="hold">
                      <p:stCondLst>
                        <p:cond delay="indefinite"/>
                      </p:stCondLst>
                      <p:childTnLst>
                        <p:par>
                          <p:cTn id="46" fill="hold">
                            <p:stCondLst>
                              <p:cond delay="0"/>
                            </p:stCondLst>
                            <p:childTnLst>
                              <p:par>
                                <p:cTn id="47" presetID="6" presetClass="emph" presetSubtype="0" fill="hold" nodeType="clickEffect">
                                  <p:stCondLst>
                                    <p:cond delay="0"/>
                                  </p:stCondLst>
                                  <p:childTnLst>
                                    <p:animScale>
                                      <p:cBhvr>
                                        <p:cTn id="48" dur="2000" fill="hold"/>
                                        <p:tgtEl>
                                          <p:spTgt spid="1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2" grpId="2"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모서리가 둥근 직사각형 9"/>
          <p:cNvSpPr/>
          <p:nvPr/>
        </p:nvSpPr>
        <p:spPr>
          <a:xfrm>
            <a:off x="135049" y="1142442"/>
            <a:ext cx="11567160" cy="151790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bg1"/>
              </a:solidFill>
            </a:endParaRPr>
          </a:p>
        </p:txBody>
      </p:sp>
      <p:sp>
        <p:nvSpPr>
          <p:cNvPr id="2" name="TextBox 1"/>
          <p:cNvSpPr txBox="1"/>
          <p:nvPr/>
        </p:nvSpPr>
        <p:spPr>
          <a:xfrm>
            <a:off x="135049" y="132137"/>
            <a:ext cx="3204499" cy="369332"/>
          </a:xfrm>
          <a:prstGeom prst="rect">
            <a:avLst/>
          </a:prstGeom>
          <a:solidFill>
            <a:schemeClr val="accent4"/>
          </a:solidFill>
        </p:spPr>
        <p:txBody>
          <a:bodyPr wrap="square" rtlCol="0">
            <a:spAutoFit/>
          </a:bodyPr>
          <a:lstStyle/>
          <a:p>
            <a:pPr algn="ctr"/>
            <a:r>
              <a:rPr lang="en-US" altLang="ko-KR" dirty="0">
                <a:solidFill>
                  <a:schemeClr val="bg2">
                    <a:lumMod val="50000"/>
                  </a:schemeClr>
                </a:solidFill>
                <a:latin typeface="Calibri" panose="020F0502020204030204" pitchFamily="34" charset="0"/>
                <a:cs typeface="Calibri" panose="020F0502020204030204" pitchFamily="34" charset="0"/>
              </a:rPr>
              <a:t>Improving dermal condition </a:t>
            </a:r>
            <a:endParaRPr lang="ko-KR" altLang="en-US" dirty="0">
              <a:solidFill>
                <a:schemeClr val="bg2">
                  <a:lumMod val="50000"/>
                </a:schemeClr>
              </a:solidFill>
              <a:latin typeface="Calibri" panose="020F0502020204030204" pitchFamily="34" charset="0"/>
              <a:cs typeface="Calibri" panose="020F0502020204030204" pitchFamily="34" charset="0"/>
            </a:endParaRPr>
          </a:p>
        </p:txBody>
      </p:sp>
      <p:sp>
        <p:nvSpPr>
          <p:cNvPr id="3" name="TextBox 2"/>
          <p:cNvSpPr txBox="1"/>
          <p:nvPr/>
        </p:nvSpPr>
        <p:spPr>
          <a:xfrm>
            <a:off x="298170" y="1717848"/>
            <a:ext cx="2941983" cy="369332"/>
          </a:xfrm>
          <a:prstGeom prst="rect">
            <a:avLst/>
          </a:prstGeom>
          <a:noFill/>
        </p:spPr>
        <p:txBody>
          <a:bodyPr wrap="square" rtlCol="0">
            <a:spAutoFit/>
          </a:bodyPr>
          <a:lstStyle/>
          <a:p>
            <a:r>
              <a:rPr lang="en-US" altLang="ko-KR" dirty="0">
                <a:solidFill>
                  <a:schemeClr val="bg1"/>
                </a:solidFill>
                <a:latin typeface="Calibri" panose="020F0502020204030204" pitchFamily="34" charset="0"/>
                <a:cs typeface="Calibri" panose="020F0502020204030204" pitchFamily="34" charset="0"/>
              </a:rPr>
              <a:t>MLA, Genesis, RF Needle</a:t>
            </a:r>
            <a:endParaRPr lang="ko-KR" altLang="en-US" dirty="0">
              <a:solidFill>
                <a:schemeClr val="bg1"/>
              </a:solidFill>
              <a:latin typeface="Calibri" panose="020F0502020204030204" pitchFamily="34" charset="0"/>
              <a:cs typeface="Calibri" panose="020F0502020204030204" pitchFamily="34" charset="0"/>
            </a:endParaRPr>
          </a:p>
        </p:txBody>
      </p:sp>
      <p:sp>
        <p:nvSpPr>
          <p:cNvPr id="4" name="TextBox 3"/>
          <p:cNvSpPr txBox="1"/>
          <p:nvPr/>
        </p:nvSpPr>
        <p:spPr>
          <a:xfrm>
            <a:off x="6728154" y="1680497"/>
            <a:ext cx="2663687" cy="369332"/>
          </a:xfrm>
          <a:prstGeom prst="rect">
            <a:avLst/>
          </a:prstGeom>
          <a:noFill/>
        </p:spPr>
        <p:txBody>
          <a:bodyPr wrap="square" rtlCol="0">
            <a:spAutoFit/>
          </a:bodyPr>
          <a:lstStyle/>
          <a:p>
            <a:r>
              <a:rPr lang="en-US" altLang="ko-KR" dirty="0">
                <a:solidFill>
                  <a:schemeClr val="bg1"/>
                </a:solidFill>
                <a:latin typeface="Calibri" panose="020F0502020204030204" pitchFamily="34" charset="0"/>
                <a:cs typeface="Calibri" panose="020F0502020204030204" pitchFamily="34" charset="0"/>
              </a:rPr>
              <a:t>Lowering cytokine</a:t>
            </a:r>
            <a:endParaRPr lang="ko-KR" altLang="en-US" dirty="0">
              <a:solidFill>
                <a:schemeClr val="bg1"/>
              </a:solidFill>
              <a:latin typeface="Calibri" panose="020F0502020204030204" pitchFamily="34" charset="0"/>
              <a:cs typeface="Calibri" panose="020F0502020204030204" pitchFamily="34" charset="0"/>
            </a:endParaRPr>
          </a:p>
        </p:txBody>
      </p:sp>
      <p:sp>
        <p:nvSpPr>
          <p:cNvPr id="5" name="TextBox 4"/>
          <p:cNvSpPr txBox="1"/>
          <p:nvPr/>
        </p:nvSpPr>
        <p:spPr>
          <a:xfrm>
            <a:off x="4040257" y="1578228"/>
            <a:ext cx="1918251" cy="646331"/>
          </a:xfrm>
          <a:prstGeom prst="rect">
            <a:avLst/>
          </a:prstGeom>
          <a:noFill/>
        </p:spPr>
        <p:txBody>
          <a:bodyPr wrap="square" rtlCol="0">
            <a:spAutoFit/>
          </a:bodyPr>
          <a:lstStyle/>
          <a:p>
            <a:pPr algn="ctr"/>
            <a:r>
              <a:rPr lang="en-US" altLang="ko-KR" dirty="0">
                <a:solidFill>
                  <a:schemeClr val="bg1"/>
                </a:solidFill>
                <a:latin typeface="Calibri" panose="020F0502020204030204" pitchFamily="34" charset="0"/>
                <a:cs typeface="Calibri" panose="020F0502020204030204" pitchFamily="34" charset="0"/>
              </a:rPr>
              <a:t>Improve dermal condition</a:t>
            </a:r>
            <a:endParaRPr lang="ko-KR" altLang="en-US" dirty="0">
              <a:solidFill>
                <a:schemeClr val="bg1"/>
              </a:solidFill>
              <a:latin typeface="Calibri" panose="020F0502020204030204" pitchFamily="34" charset="0"/>
              <a:cs typeface="Calibri" panose="020F0502020204030204" pitchFamily="34" charset="0"/>
            </a:endParaRPr>
          </a:p>
        </p:txBody>
      </p:sp>
      <p:sp>
        <p:nvSpPr>
          <p:cNvPr id="6" name="TextBox 5"/>
          <p:cNvSpPr txBox="1"/>
          <p:nvPr/>
        </p:nvSpPr>
        <p:spPr>
          <a:xfrm>
            <a:off x="9382542" y="1578228"/>
            <a:ext cx="1769165" cy="923330"/>
          </a:xfrm>
          <a:prstGeom prst="rect">
            <a:avLst/>
          </a:prstGeom>
          <a:noFill/>
        </p:spPr>
        <p:txBody>
          <a:bodyPr wrap="square" rtlCol="0">
            <a:spAutoFit/>
          </a:bodyPr>
          <a:lstStyle/>
          <a:p>
            <a:pPr algn="ctr"/>
            <a:r>
              <a:rPr lang="en-US" altLang="ko-KR" dirty="0">
                <a:solidFill>
                  <a:schemeClr val="bg1"/>
                </a:solidFill>
                <a:latin typeface="Calibri" panose="020F0502020204030204" pitchFamily="34" charset="0"/>
                <a:cs typeface="Calibri" panose="020F0502020204030204" pitchFamily="34" charset="0"/>
              </a:rPr>
              <a:t>Skin texture improvement effect</a:t>
            </a:r>
            <a:endParaRPr lang="ko-KR" altLang="en-US" dirty="0">
              <a:solidFill>
                <a:schemeClr val="bg1"/>
              </a:solidFill>
              <a:latin typeface="Calibri" panose="020F0502020204030204" pitchFamily="34" charset="0"/>
              <a:cs typeface="Calibri" panose="020F0502020204030204" pitchFamily="34" charset="0"/>
            </a:endParaRPr>
          </a:p>
        </p:txBody>
      </p:sp>
      <p:sp>
        <p:nvSpPr>
          <p:cNvPr id="7" name="오른쪽 화살표 6"/>
          <p:cNvSpPr/>
          <p:nvPr/>
        </p:nvSpPr>
        <p:spPr>
          <a:xfrm>
            <a:off x="3518452" y="1740933"/>
            <a:ext cx="337931" cy="323165"/>
          </a:xfrm>
          <a:prstGeom prst="rightArrow">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오른쪽 화살표 7"/>
          <p:cNvSpPr/>
          <p:nvPr/>
        </p:nvSpPr>
        <p:spPr>
          <a:xfrm>
            <a:off x="6142382" y="1740932"/>
            <a:ext cx="337931" cy="323165"/>
          </a:xfrm>
          <a:prstGeom prst="rightArrow">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오른쪽 화살표 8"/>
          <p:cNvSpPr/>
          <p:nvPr/>
        </p:nvSpPr>
        <p:spPr>
          <a:xfrm>
            <a:off x="8915405" y="1787100"/>
            <a:ext cx="337931" cy="323165"/>
          </a:xfrm>
          <a:prstGeom prst="rightArrow">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TextBox 10"/>
          <p:cNvSpPr txBox="1"/>
          <p:nvPr/>
        </p:nvSpPr>
        <p:spPr>
          <a:xfrm>
            <a:off x="1082575" y="1279268"/>
            <a:ext cx="865098" cy="369332"/>
          </a:xfrm>
          <a:prstGeom prst="rect">
            <a:avLst/>
          </a:prstGeom>
          <a:solidFill>
            <a:schemeClr val="accent4">
              <a:lumMod val="40000"/>
              <a:lumOff val="60000"/>
            </a:schemeClr>
          </a:solidFill>
        </p:spPr>
        <p:txBody>
          <a:bodyPr wrap="square" rtlCol="0">
            <a:spAutoFit/>
          </a:bodyPr>
          <a:lstStyle/>
          <a:p>
            <a:r>
              <a:rPr lang="en-US" altLang="ko-KR" dirty="0">
                <a:latin typeface="Calibri" panose="020F0502020204030204" pitchFamily="34" charset="0"/>
                <a:cs typeface="Calibri" panose="020F0502020204030204" pitchFamily="34" charset="0"/>
              </a:rPr>
              <a:t>Toning</a:t>
            </a:r>
            <a:endParaRPr lang="ko-KR" altLang="en-US" dirty="0">
              <a:latin typeface="Calibri" panose="020F0502020204030204" pitchFamily="34" charset="0"/>
              <a:cs typeface="Calibri" panose="020F0502020204030204" pitchFamily="34" charset="0"/>
            </a:endParaRPr>
          </a:p>
        </p:txBody>
      </p:sp>
      <p:sp>
        <p:nvSpPr>
          <p:cNvPr id="14" name="TextBox 13"/>
          <p:cNvSpPr txBox="1"/>
          <p:nvPr/>
        </p:nvSpPr>
        <p:spPr>
          <a:xfrm>
            <a:off x="1769161" y="2660345"/>
            <a:ext cx="8978700" cy="1200329"/>
          </a:xfrm>
          <a:prstGeom prst="rect">
            <a:avLst/>
          </a:prstGeom>
          <a:noFill/>
        </p:spPr>
        <p:txBody>
          <a:bodyPr wrap="square" rtlCol="0">
            <a:spAutoFit/>
          </a:bodyPr>
          <a:lstStyle/>
          <a:p>
            <a:r>
              <a:rPr lang="en-US" altLang="ko-KR" dirty="0">
                <a:latin typeface="Calibri" panose="020F0502020204030204" pitchFamily="34" charset="0"/>
                <a:cs typeface="Calibri" panose="020F0502020204030204" pitchFamily="34" charset="0"/>
              </a:rPr>
              <a:t>It doesn’t guaranty melasma 100% removal but the rebound rate is extremely lowered</a:t>
            </a:r>
          </a:p>
          <a:p>
            <a:r>
              <a:rPr lang="en-US" altLang="ko-KR" dirty="0" err="1">
                <a:latin typeface="Calibri" panose="020F0502020204030204" pitchFamily="34" charset="0"/>
                <a:cs typeface="Calibri" panose="020F0502020204030204" pitchFamily="34" charset="0"/>
              </a:rPr>
              <a:t>Melasma</a:t>
            </a:r>
            <a:r>
              <a:rPr lang="en-US" altLang="ko-KR" dirty="0">
                <a:latin typeface="Calibri" panose="020F0502020204030204" pitchFamily="34" charset="0"/>
                <a:cs typeface="Calibri" panose="020F0502020204030204" pitchFamily="34" charset="0"/>
              </a:rPr>
              <a:t> is very tough indication to be cured. So it requires additional method and effort to maintain good condition. </a:t>
            </a:r>
          </a:p>
          <a:p>
            <a:r>
              <a:rPr lang="en-US" altLang="ko-KR" dirty="0">
                <a:latin typeface="Calibri" panose="020F0502020204030204" pitchFamily="34" charset="0"/>
                <a:cs typeface="Calibri" panose="020F0502020204030204" pitchFamily="34" charset="0"/>
              </a:rPr>
              <a:t>It is recommended to periodically visit clinic every 1 or 2 months. </a:t>
            </a:r>
          </a:p>
        </p:txBody>
      </p:sp>
      <p:sp>
        <p:nvSpPr>
          <p:cNvPr id="15" name="TextBox 14"/>
          <p:cNvSpPr txBox="1"/>
          <p:nvPr/>
        </p:nvSpPr>
        <p:spPr>
          <a:xfrm>
            <a:off x="1860601" y="3903076"/>
            <a:ext cx="2486068" cy="369332"/>
          </a:xfrm>
          <a:prstGeom prst="rect">
            <a:avLst/>
          </a:prstGeom>
          <a:noFill/>
        </p:spPr>
        <p:txBody>
          <a:bodyPr wrap="square" rtlCol="0">
            <a:spAutoFit/>
          </a:bodyPr>
          <a:lstStyle/>
          <a:p>
            <a:r>
              <a:rPr lang="en-US" altLang="ko-KR" dirty="0">
                <a:solidFill>
                  <a:srgbClr val="00B050"/>
                </a:solidFill>
                <a:latin typeface="Calibri" panose="020F0502020204030204" pitchFamily="34" charset="0"/>
                <a:cs typeface="Calibri" panose="020F0502020204030204" pitchFamily="34" charset="0"/>
              </a:rPr>
              <a:t>Taking </a:t>
            </a:r>
            <a:r>
              <a:rPr lang="en-US" altLang="ko-KR" dirty="0" err="1">
                <a:solidFill>
                  <a:srgbClr val="00B050"/>
                </a:solidFill>
                <a:latin typeface="Calibri" panose="020F0502020204030204" pitchFamily="34" charset="0"/>
                <a:cs typeface="Calibri" panose="020F0502020204030204" pitchFamily="34" charset="0"/>
              </a:rPr>
              <a:t>Transamin</a:t>
            </a:r>
            <a:endParaRPr lang="ko-KR" altLang="en-US" dirty="0">
              <a:solidFill>
                <a:srgbClr val="00B050"/>
              </a:solidFill>
              <a:latin typeface="Calibri" panose="020F0502020204030204" pitchFamily="34" charset="0"/>
              <a:cs typeface="Calibri" panose="020F0502020204030204" pitchFamily="34" charset="0"/>
            </a:endParaRPr>
          </a:p>
        </p:txBody>
      </p:sp>
      <p:pic>
        <p:nvPicPr>
          <p:cNvPr id="16" name="그림 15"/>
          <p:cNvPicPr>
            <a:picLocks noChangeAspect="1"/>
          </p:cNvPicPr>
          <p:nvPr/>
        </p:nvPicPr>
        <p:blipFill rotWithShape="1">
          <a:blip r:embed="rId2"/>
          <a:srcRect t="14173"/>
          <a:stretch/>
        </p:blipFill>
        <p:spPr>
          <a:xfrm>
            <a:off x="1544292" y="4562856"/>
            <a:ext cx="2143125" cy="1839381"/>
          </a:xfrm>
          <a:prstGeom prst="rect">
            <a:avLst/>
          </a:prstGeom>
        </p:spPr>
      </p:pic>
      <p:sp>
        <p:nvSpPr>
          <p:cNvPr id="17" name="TextBox 16"/>
          <p:cNvSpPr txBox="1"/>
          <p:nvPr/>
        </p:nvSpPr>
        <p:spPr>
          <a:xfrm>
            <a:off x="8059998" y="3903076"/>
            <a:ext cx="1710813" cy="369332"/>
          </a:xfrm>
          <a:prstGeom prst="rect">
            <a:avLst/>
          </a:prstGeom>
          <a:noFill/>
        </p:spPr>
        <p:txBody>
          <a:bodyPr wrap="square" rtlCol="0">
            <a:spAutoFit/>
          </a:bodyPr>
          <a:lstStyle/>
          <a:p>
            <a:r>
              <a:rPr lang="en-US" altLang="ko-KR" dirty="0">
                <a:solidFill>
                  <a:schemeClr val="accent2">
                    <a:lumMod val="75000"/>
                  </a:schemeClr>
                </a:solidFill>
                <a:latin typeface="Calibri" panose="020F0502020204030204" pitchFamily="34" charset="0"/>
                <a:cs typeface="Calibri" panose="020F0502020204030204" pitchFamily="34" charset="0"/>
              </a:rPr>
              <a:t>Patient effort</a:t>
            </a:r>
            <a:endParaRPr lang="ko-KR" altLang="en-US" dirty="0">
              <a:solidFill>
                <a:schemeClr val="accent2">
                  <a:lumMod val="75000"/>
                </a:schemeClr>
              </a:solidFill>
              <a:latin typeface="Calibri" panose="020F0502020204030204" pitchFamily="34" charset="0"/>
              <a:cs typeface="Calibri" panose="020F0502020204030204" pitchFamily="34" charset="0"/>
            </a:endParaRPr>
          </a:p>
        </p:txBody>
      </p:sp>
      <p:sp>
        <p:nvSpPr>
          <p:cNvPr id="18" name="TextBox 17"/>
          <p:cNvSpPr txBox="1"/>
          <p:nvPr/>
        </p:nvSpPr>
        <p:spPr>
          <a:xfrm>
            <a:off x="5639559" y="4200363"/>
            <a:ext cx="6748271" cy="2308324"/>
          </a:xfrm>
          <a:prstGeom prst="rect">
            <a:avLst/>
          </a:prstGeom>
          <a:noFill/>
        </p:spPr>
        <p:txBody>
          <a:bodyPr wrap="square" rtlCol="0">
            <a:spAutoFit/>
          </a:bodyPr>
          <a:lstStyle/>
          <a:p>
            <a:r>
              <a:rPr lang="en-US" altLang="ko-KR" dirty="0">
                <a:latin typeface="Calibri" panose="020F0502020204030204" pitchFamily="34" charset="0"/>
                <a:cs typeface="Calibri" panose="020F0502020204030204" pitchFamily="34" charset="0"/>
              </a:rPr>
              <a:t>Lowering friction on the face: it generate micro inflammation -&gt; </a:t>
            </a:r>
          </a:p>
          <a:p>
            <a:r>
              <a:rPr lang="en-US" altLang="ko-KR" dirty="0">
                <a:latin typeface="Calibri" panose="020F0502020204030204" pitchFamily="34" charset="0"/>
                <a:cs typeface="Calibri" panose="020F0502020204030204" pitchFamily="34" charset="0"/>
              </a:rPr>
              <a:t>activate melanocyte </a:t>
            </a:r>
          </a:p>
          <a:p>
            <a:endParaRPr lang="en-US" altLang="ko-KR" dirty="0">
              <a:latin typeface="Calibri" panose="020F0502020204030204" pitchFamily="34" charset="0"/>
              <a:cs typeface="Calibri" panose="020F0502020204030204" pitchFamily="34" charset="0"/>
            </a:endParaRPr>
          </a:p>
          <a:p>
            <a:r>
              <a:rPr lang="en-US" altLang="ko-KR" dirty="0">
                <a:latin typeface="Calibri" panose="020F0502020204030204" pitchFamily="34" charset="0"/>
                <a:cs typeface="Calibri" panose="020F0502020204030204" pitchFamily="34" charset="0"/>
              </a:rPr>
              <a:t>UV – Sunblock </a:t>
            </a:r>
          </a:p>
          <a:p>
            <a:endParaRPr lang="en-US" altLang="ko-KR" dirty="0">
              <a:latin typeface="Calibri" panose="020F0502020204030204" pitchFamily="34" charset="0"/>
              <a:cs typeface="Calibri" panose="020F0502020204030204" pitchFamily="34" charset="0"/>
            </a:endParaRPr>
          </a:p>
          <a:p>
            <a:r>
              <a:rPr lang="en-US" altLang="ko-KR" dirty="0">
                <a:latin typeface="Calibri" panose="020F0502020204030204" pitchFamily="34" charset="0"/>
                <a:cs typeface="Calibri" panose="020F0502020204030204" pitchFamily="34" charset="0"/>
              </a:rPr>
              <a:t>Taking Vitamin C</a:t>
            </a:r>
          </a:p>
          <a:p>
            <a:endParaRPr lang="en-US" altLang="ko-KR" dirty="0">
              <a:latin typeface="Calibri" panose="020F0502020204030204" pitchFamily="34" charset="0"/>
              <a:cs typeface="Calibri" panose="020F0502020204030204" pitchFamily="34" charset="0"/>
            </a:endParaRPr>
          </a:p>
          <a:p>
            <a:r>
              <a:rPr lang="en-US" altLang="ko-KR" dirty="0">
                <a:latin typeface="Calibri" panose="020F0502020204030204" pitchFamily="34" charset="0"/>
                <a:cs typeface="Calibri" panose="020F0502020204030204" pitchFamily="34" charset="0"/>
              </a:rPr>
              <a:t>Receive treatment regularly once a month</a:t>
            </a:r>
            <a:endParaRPr lang="ko-KR"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28937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p:cNvSpPr/>
          <p:nvPr/>
        </p:nvSpPr>
        <p:spPr>
          <a:xfrm>
            <a:off x="111944" y="0"/>
            <a:ext cx="1117614" cy="369332"/>
          </a:xfrm>
          <a:prstGeom prst="rect">
            <a:avLst/>
          </a:prstGeom>
        </p:spPr>
        <p:txBody>
          <a:bodyPr wrap="none">
            <a:spAutoFit/>
          </a:bodyPr>
          <a:lstStyle/>
          <a:p>
            <a:r>
              <a:rPr lang="en-US" altLang="ko-KR" b="1" dirty="0" err="1">
                <a:latin typeface="Calibri" panose="020F0502020204030204" pitchFamily="34" charset="0"/>
                <a:cs typeface="Calibri" panose="020F0502020204030204" pitchFamily="34" charset="0"/>
              </a:rPr>
              <a:t>Melasma</a:t>
            </a:r>
            <a:r>
              <a:rPr lang="en-US" altLang="ko-KR" b="1" dirty="0">
                <a:latin typeface="Calibri" panose="020F0502020204030204" pitchFamily="34" charset="0"/>
                <a:cs typeface="Calibri" panose="020F0502020204030204" pitchFamily="34" charset="0"/>
              </a:rPr>
              <a:t> </a:t>
            </a:r>
            <a:endParaRPr lang="ko-KR" altLang="en-US" b="1" dirty="0">
              <a:latin typeface="Calibri" panose="020F0502020204030204" pitchFamily="34" charset="0"/>
              <a:cs typeface="Calibri" panose="020F0502020204030204" pitchFamily="34" charset="0"/>
            </a:endParaRPr>
          </a:p>
        </p:txBody>
      </p:sp>
      <p:graphicFrame>
        <p:nvGraphicFramePr>
          <p:cNvPr id="3" name="표 2"/>
          <p:cNvGraphicFramePr>
            <a:graphicFrameLocks noGrp="1"/>
          </p:cNvGraphicFramePr>
          <p:nvPr>
            <p:extLst>
              <p:ext uri="{D42A27DB-BD31-4B8C-83A1-F6EECF244321}">
                <p14:modId xmlns:p14="http://schemas.microsoft.com/office/powerpoint/2010/main" val="385795780"/>
              </p:ext>
            </p:extLst>
          </p:nvPr>
        </p:nvGraphicFramePr>
        <p:xfrm>
          <a:off x="348792" y="2962190"/>
          <a:ext cx="11180189" cy="3081245"/>
        </p:xfrm>
        <a:graphic>
          <a:graphicData uri="http://schemas.openxmlformats.org/drawingml/2006/table">
            <a:tbl>
              <a:tblPr firstRow="1" bandRow="1">
                <a:tableStyleId>{5C22544A-7EE6-4342-B048-85BDC9FD1C3A}</a:tableStyleId>
              </a:tblPr>
              <a:tblGrid>
                <a:gridCol w="2352371">
                  <a:extLst>
                    <a:ext uri="{9D8B030D-6E8A-4147-A177-3AD203B41FA5}">
                      <a16:colId xmlns:a16="http://schemas.microsoft.com/office/drawing/2014/main" val="873426387"/>
                    </a:ext>
                  </a:extLst>
                </a:gridCol>
                <a:gridCol w="1095219">
                  <a:extLst>
                    <a:ext uri="{9D8B030D-6E8A-4147-A177-3AD203B41FA5}">
                      <a16:colId xmlns:a16="http://schemas.microsoft.com/office/drawing/2014/main" val="3708013768"/>
                    </a:ext>
                  </a:extLst>
                </a:gridCol>
                <a:gridCol w="1265472">
                  <a:extLst>
                    <a:ext uri="{9D8B030D-6E8A-4147-A177-3AD203B41FA5}">
                      <a16:colId xmlns:a16="http://schemas.microsoft.com/office/drawing/2014/main" val="3709886342"/>
                    </a:ext>
                  </a:extLst>
                </a:gridCol>
                <a:gridCol w="1944618">
                  <a:extLst>
                    <a:ext uri="{9D8B030D-6E8A-4147-A177-3AD203B41FA5}">
                      <a16:colId xmlns:a16="http://schemas.microsoft.com/office/drawing/2014/main" val="1217420904"/>
                    </a:ext>
                  </a:extLst>
                </a:gridCol>
                <a:gridCol w="1474481">
                  <a:extLst>
                    <a:ext uri="{9D8B030D-6E8A-4147-A177-3AD203B41FA5}">
                      <a16:colId xmlns:a16="http://schemas.microsoft.com/office/drawing/2014/main" val="3284950915"/>
                    </a:ext>
                  </a:extLst>
                </a:gridCol>
                <a:gridCol w="771240">
                  <a:extLst>
                    <a:ext uri="{9D8B030D-6E8A-4147-A177-3AD203B41FA5}">
                      <a16:colId xmlns:a16="http://schemas.microsoft.com/office/drawing/2014/main" val="4183664891"/>
                    </a:ext>
                  </a:extLst>
                </a:gridCol>
                <a:gridCol w="1138394">
                  <a:extLst>
                    <a:ext uri="{9D8B030D-6E8A-4147-A177-3AD203B41FA5}">
                      <a16:colId xmlns:a16="http://schemas.microsoft.com/office/drawing/2014/main" val="1117799002"/>
                    </a:ext>
                  </a:extLst>
                </a:gridCol>
                <a:gridCol w="1138394">
                  <a:extLst>
                    <a:ext uri="{9D8B030D-6E8A-4147-A177-3AD203B41FA5}">
                      <a16:colId xmlns:a16="http://schemas.microsoft.com/office/drawing/2014/main" val="139865413"/>
                    </a:ext>
                  </a:extLst>
                </a:gridCol>
              </a:tblGrid>
              <a:tr h="886685">
                <a:tc>
                  <a:txBody>
                    <a:bodyPr/>
                    <a:lstStyle/>
                    <a:p>
                      <a:pPr algn="ctr" latinLnBrk="1"/>
                      <a:r>
                        <a:rPr lang="en-US" altLang="ko-KR" dirty="0"/>
                        <a:t>Wavelength</a:t>
                      </a:r>
                      <a:endParaRPr lang="ko-KR" altLang="en-US" dirty="0"/>
                    </a:p>
                  </a:txBody>
                  <a:tcPr anchor="ctr"/>
                </a:tc>
                <a:tc>
                  <a:txBody>
                    <a:bodyPr/>
                    <a:lstStyle/>
                    <a:p>
                      <a:pPr algn="ctr" latinLnBrk="1"/>
                      <a:r>
                        <a:rPr lang="en-US" altLang="ko-KR" dirty="0"/>
                        <a:t>Mode</a:t>
                      </a:r>
                      <a:endParaRPr lang="ko-KR" altLang="en-US" dirty="0"/>
                    </a:p>
                  </a:txBody>
                  <a:tcPr anchor="ctr"/>
                </a:tc>
                <a:tc>
                  <a:txBody>
                    <a:bodyPr/>
                    <a:lstStyle/>
                    <a:p>
                      <a:pPr algn="ctr" latinLnBrk="1"/>
                      <a:r>
                        <a:rPr lang="en-US" altLang="ko-KR" dirty="0"/>
                        <a:t>Spot Size</a:t>
                      </a:r>
                    </a:p>
                    <a:p>
                      <a:pPr algn="ctr" latinLnBrk="1"/>
                      <a:r>
                        <a:rPr lang="en-US" altLang="ko-KR" dirty="0"/>
                        <a:t>(mm)</a:t>
                      </a:r>
                      <a:endParaRPr lang="ko-KR" altLang="en-US" dirty="0"/>
                    </a:p>
                  </a:txBody>
                  <a:tcPr anchor="ctr"/>
                </a:tc>
                <a:tc>
                  <a:txBody>
                    <a:bodyPr/>
                    <a:lstStyle/>
                    <a:p>
                      <a:pPr algn="ctr" latinLnBrk="1"/>
                      <a:r>
                        <a:rPr lang="en-US" altLang="ko-KR" dirty="0" err="1"/>
                        <a:t>Fluence</a:t>
                      </a:r>
                      <a:endParaRPr lang="en-US" altLang="ko-KR" dirty="0"/>
                    </a:p>
                    <a:p>
                      <a:pPr algn="ctr" latinLnBrk="1"/>
                      <a:r>
                        <a:rPr lang="en-US" altLang="ko-KR" dirty="0"/>
                        <a:t>(J/cm²)</a:t>
                      </a:r>
                      <a:endParaRPr lang="ko-KR" altLang="en-US" dirty="0"/>
                    </a:p>
                  </a:txBody>
                  <a:tcPr anchor="ctr"/>
                </a:tc>
                <a:tc>
                  <a:txBody>
                    <a:bodyPr/>
                    <a:lstStyle/>
                    <a:p>
                      <a:pPr algn="ctr" latinLnBrk="1"/>
                      <a:r>
                        <a:rPr lang="en-US" altLang="ko-KR" dirty="0"/>
                        <a:t>Pulse Rate</a:t>
                      </a:r>
                    </a:p>
                    <a:p>
                      <a:pPr algn="ctr" latinLnBrk="1"/>
                      <a:r>
                        <a:rPr lang="en-US" altLang="ko-KR" dirty="0"/>
                        <a:t>(HZ)</a:t>
                      </a:r>
                    </a:p>
                  </a:txBody>
                  <a:tcPr anchor="ctr"/>
                </a:tc>
                <a:tc>
                  <a:txBody>
                    <a:bodyPr/>
                    <a:lstStyle/>
                    <a:p>
                      <a:pPr algn="ctr" latinLnBrk="1"/>
                      <a:r>
                        <a:rPr lang="en-US" altLang="ko-KR" dirty="0"/>
                        <a:t>Pass</a:t>
                      </a:r>
                      <a:endParaRPr lang="ko-KR" altLang="en-US" dirty="0"/>
                    </a:p>
                  </a:txBody>
                  <a:tcPr anchor="ctr"/>
                </a:tc>
                <a:tc>
                  <a:txBody>
                    <a:bodyPr/>
                    <a:lstStyle/>
                    <a:p>
                      <a:pPr algn="ctr" latinLnBrk="1"/>
                      <a:r>
                        <a:rPr lang="en-US" altLang="ko-KR" dirty="0"/>
                        <a:t>Interval</a:t>
                      </a:r>
                    </a:p>
                    <a:p>
                      <a:pPr algn="ctr" latinLnBrk="1"/>
                      <a:r>
                        <a:rPr lang="en-US" altLang="ko-KR" dirty="0"/>
                        <a:t>(weeks) </a:t>
                      </a:r>
                      <a:endParaRPr lang="ko-KR" altLang="en-US" dirty="0"/>
                    </a:p>
                  </a:txBody>
                  <a:tcPr anchor="ctr"/>
                </a:tc>
                <a:tc>
                  <a:txBody>
                    <a:bodyPr/>
                    <a:lstStyle/>
                    <a:p>
                      <a:pPr algn="ctr" latinLnBrk="1"/>
                      <a:r>
                        <a:rPr lang="en-US" altLang="ko-KR" dirty="0"/>
                        <a:t>Sessions</a:t>
                      </a:r>
                      <a:endParaRPr lang="ko-KR" altLang="en-US" dirty="0"/>
                    </a:p>
                  </a:txBody>
                  <a:tcPr anchor="ctr"/>
                </a:tc>
                <a:extLst>
                  <a:ext uri="{0D108BD9-81ED-4DB2-BD59-A6C34878D82A}">
                    <a16:rowId xmlns:a16="http://schemas.microsoft.com/office/drawing/2014/main" val="3086966092"/>
                  </a:ext>
                </a:extLst>
              </a:tr>
              <a:tr h="342308">
                <a:tc>
                  <a:txBody>
                    <a:bodyPr/>
                    <a:lstStyle/>
                    <a:p>
                      <a:pPr algn="ctr" latinLnBrk="1"/>
                      <a:r>
                        <a:rPr lang="en-US" altLang="ko-KR" dirty="0"/>
                        <a:t>1064nm</a:t>
                      </a:r>
                      <a:endParaRPr lang="ko-KR" altLang="en-US" dirty="0"/>
                    </a:p>
                  </a:txBody>
                  <a:tcPr anchor="ctr"/>
                </a:tc>
                <a:tc>
                  <a:txBody>
                    <a:bodyPr/>
                    <a:lstStyle/>
                    <a:p>
                      <a:pPr algn="ctr" latinLnBrk="1"/>
                      <a:r>
                        <a:rPr lang="en-US" altLang="ko-KR" dirty="0"/>
                        <a:t>QSW</a:t>
                      </a:r>
                      <a:r>
                        <a:rPr lang="en-US" altLang="ko-KR" baseline="0" dirty="0"/>
                        <a:t> S</a:t>
                      </a:r>
                      <a:endParaRPr lang="ko-KR" altLang="en-US" dirty="0"/>
                    </a:p>
                  </a:txBody>
                  <a:tcPr anchor="ctr"/>
                </a:tc>
                <a:tc>
                  <a:txBody>
                    <a:bodyPr/>
                    <a:lstStyle/>
                    <a:p>
                      <a:pPr algn="ctr" latinLnBrk="1"/>
                      <a:r>
                        <a:rPr lang="en-US" altLang="ko-KR" dirty="0"/>
                        <a:t> 6</a:t>
                      </a:r>
                      <a:endParaRPr lang="ko-KR" altLang="en-US" dirty="0"/>
                    </a:p>
                  </a:txBody>
                  <a:tcPr anchor="ctr"/>
                </a:tc>
                <a:tc>
                  <a:txBody>
                    <a:bodyPr/>
                    <a:lstStyle/>
                    <a:p>
                      <a:pPr algn="ctr" latinLnBrk="1"/>
                      <a:r>
                        <a:rPr lang="en-US" altLang="ko-KR" baseline="0" dirty="0"/>
                        <a:t>0.8J </a:t>
                      </a:r>
                      <a:endParaRPr lang="ko-KR" altLang="en-US" dirty="0"/>
                    </a:p>
                  </a:txBody>
                  <a:tcPr anchor="ctr"/>
                </a:tc>
                <a:tc>
                  <a:txBody>
                    <a:bodyPr/>
                    <a:lstStyle/>
                    <a:p>
                      <a:pPr algn="ctr" latinLnBrk="1"/>
                      <a:r>
                        <a:rPr lang="en-US" altLang="ko-KR" dirty="0"/>
                        <a:t>10</a:t>
                      </a:r>
                      <a:endParaRPr lang="ko-KR" altLang="en-US" dirty="0"/>
                    </a:p>
                  </a:txBody>
                  <a:tcPr anchor="ctr"/>
                </a:tc>
                <a:tc>
                  <a:txBody>
                    <a:bodyPr/>
                    <a:lstStyle/>
                    <a:p>
                      <a:pPr algn="ctr" latinLnBrk="1"/>
                      <a:r>
                        <a:rPr lang="en-US" altLang="ko-KR" dirty="0"/>
                        <a:t>2</a:t>
                      </a:r>
                      <a:r>
                        <a:rPr lang="en-US" altLang="ko-KR" baseline="0" dirty="0"/>
                        <a:t>~3</a:t>
                      </a:r>
                      <a:endParaRPr lang="ko-KR" altLang="en-US" dirty="0"/>
                    </a:p>
                  </a:txBody>
                  <a:tcPr anchor="ctr"/>
                </a:tc>
                <a:tc>
                  <a:txBody>
                    <a:bodyPr/>
                    <a:lstStyle/>
                    <a:p>
                      <a:pPr algn="ctr" latinLnBrk="1"/>
                      <a:r>
                        <a:rPr lang="en-US" altLang="ko-KR" dirty="0"/>
                        <a:t>2</a:t>
                      </a:r>
                      <a:endParaRPr lang="ko-KR" altLang="en-US" dirty="0"/>
                    </a:p>
                  </a:txBody>
                  <a:tcPr anchor="ctr"/>
                </a:tc>
                <a:tc>
                  <a:txBody>
                    <a:bodyPr/>
                    <a:lstStyle/>
                    <a:p>
                      <a:pPr algn="ctr" latinLnBrk="1"/>
                      <a:endParaRPr lang="ko-KR" altLang="en-US" dirty="0"/>
                    </a:p>
                  </a:txBody>
                  <a:tcPr anchor="ctr"/>
                </a:tc>
                <a:extLst>
                  <a:ext uri="{0D108BD9-81ED-4DB2-BD59-A6C34878D82A}">
                    <a16:rowId xmlns:a16="http://schemas.microsoft.com/office/drawing/2014/main" val="2575559284"/>
                  </a:ext>
                </a:extLst>
              </a:tr>
              <a:tr h="342308">
                <a:tc>
                  <a:txBody>
                    <a:bodyPr/>
                    <a:lstStyle/>
                    <a:p>
                      <a:pPr algn="ctr" latinLnBrk="1"/>
                      <a:r>
                        <a:rPr lang="en-US" altLang="ko-KR" dirty="0"/>
                        <a:t>1064nm</a:t>
                      </a:r>
                      <a:r>
                        <a:rPr lang="en-US" altLang="ko-KR" baseline="0" dirty="0"/>
                        <a:t> </a:t>
                      </a:r>
                      <a:endParaRPr lang="ko-KR" altLang="en-US" dirty="0"/>
                    </a:p>
                  </a:txBody>
                  <a:tcPr anchor="ctr"/>
                </a:tc>
                <a:tc>
                  <a:txBody>
                    <a:bodyPr/>
                    <a:lstStyle/>
                    <a:p>
                      <a:pPr algn="ctr" latinLnBrk="1"/>
                      <a:r>
                        <a:rPr lang="en-US" altLang="ko-KR" dirty="0"/>
                        <a:t>QSW S</a:t>
                      </a:r>
                      <a:endParaRPr lang="ko-KR" altLang="en-US" dirty="0"/>
                    </a:p>
                  </a:txBody>
                  <a:tcPr anchor="ctr"/>
                </a:tc>
                <a:tc>
                  <a:txBody>
                    <a:bodyPr/>
                    <a:lstStyle/>
                    <a:p>
                      <a:pPr algn="ctr" latinLnBrk="1"/>
                      <a:r>
                        <a:rPr lang="en-US" altLang="ko-KR" dirty="0"/>
                        <a:t>5</a:t>
                      </a:r>
                      <a:endParaRPr lang="ko-KR" altLang="en-US" dirty="0"/>
                    </a:p>
                  </a:txBody>
                  <a:tcPr anchor="ctr"/>
                </a:tc>
                <a:tc>
                  <a:txBody>
                    <a:bodyPr/>
                    <a:lstStyle/>
                    <a:p>
                      <a:pPr algn="ctr" latinLnBrk="1"/>
                      <a:r>
                        <a:rPr lang="en-US" altLang="ko-KR" dirty="0"/>
                        <a:t>0.99J</a:t>
                      </a:r>
                      <a:endParaRPr lang="ko-KR" altLang="en-US" dirty="0"/>
                    </a:p>
                  </a:txBody>
                  <a:tcPr anchor="ctr"/>
                </a:tc>
                <a:tc>
                  <a:txBody>
                    <a:bodyPr/>
                    <a:lstStyle/>
                    <a:p>
                      <a:pPr algn="ctr" latinLnBrk="1"/>
                      <a:r>
                        <a:rPr lang="en-US" altLang="ko-KR" dirty="0"/>
                        <a:t>10</a:t>
                      </a:r>
                      <a:endParaRPr lang="ko-KR" altLang="en-US" dirty="0"/>
                    </a:p>
                  </a:txBody>
                  <a:tcPr anchor="ctr"/>
                </a:tc>
                <a:tc>
                  <a:txBody>
                    <a:bodyPr/>
                    <a:lstStyle/>
                    <a:p>
                      <a:pPr algn="ctr" latinLnBrk="1"/>
                      <a:r>
                        <a:rPr lang="en-US" altLang="ko-KR" dirty="0"/>
                        <a:t>2~3</a:t>
                      </a:r>
                      <a:endParaRPr lang="ko-KR" altLang="en-US" dirty="0"/>
                    </a:p>
                  </a:txBody>
                  <a:tcPr anchor="ctr"/>
                </a:tc>
                <a:tc>
                  <a:txBody>
                    <a:bodyPr/>
                    <a:lstStyle/>
                    <a:p>
                      <a:pPr algn="ctr" latinLnBrk="1"/>
                      <a:r>
                        <a:rPr lang="en-US" altLang="ko-KR" dirty="0"/>
                        <a:t>2</a:t>
                      </a:r>
                      <a:endParaRPr lang="ko-KR" altLang="en-US" dirty="0"/>
                    </a:p>
                  </a:txBody>
                  <a:tcPr anchor="ctr"/>
                </a:tc>
                <a:tc>
                  <a:txBody>
                    <a:bodyPr/>
                    <a:lstStyle/>
                    <a:p>
                      <a:pPr algn="ctr" latinLnBrk="1"/>
                      <a:endParaRPr lang="ko-KR" altLang="en-US" dirty="0"/>
                    </a:p>
                  </a:txBody>
                  <a:tcPr anchor="ctr"/>
                </a:tc>
                <a:extLst>
                  <a:ext uri="{0D108BD9-81ED-4DB2-BD59-A6C34878D82A}">
                    <a16:rowId xmlns:a16="http://schemas.microsoft.com/office/drawing/2014/main" val="249444416"/>
                  </a:ext>
                </a:extLst>
              </a:tr>
              <a:tr h="342308">
                <a:tc>
                  <a:txBody>
                    <a:bodyPr/>
                    <a:lstStyle/>
                    <a:p>
                      <a:pPr algn="ctr" latinLnBrk="1"/>
                      <a:r>
                        <a:rPr lang="en-US" altLang="ko-KR" dirty="0"/>
                        <a:t>1064nm</a:t>
                      </a:r>
                      <a:endParaRPr lang="ko-KR" altLang="en-US" dirty="0"/>
                    </a:p>
                  </a:txBody>
                  <a:tcPr anchor="ctr"/>
                </a:tc>
                <a:tc>
                  <a:txBody>
                    <a:bodyPr/>
                    <a:lstStyle/>
                    <a:p>
                      <a:pPr algn="ctr" latinLnBrk="1"/>
                      <a:r>
                        <a:rPr lang="en-US" altLang="ko-KR" dirty="0"/>
                        <a:t>QSW S</a:t>
                      </a:r>
                      <a:endParaRPr lang="ko-KR" altLang="en-US" dirty="0"/>
                    </a:p>
                  </a:txBody>
                  <a:tcPr anchor="ctr"/>
                </a:tc>
                <a:tc>
                  <a:txBody>
                    <a:bodyPr/>
                    <a:lstStyle/>
                    <a:p>
                      <a:pPr algn="ctr" latinLnBrk="1"/>
                      <a:r>
                        <a:rPr lang="en-US" altLang="ko-KR" dirty="0"/>
                        <a:t>5</a:t>
                      </a:r>
                      <a:endParaRPr lang="ko-KR" altLang="en-US" dirty="0"/>
                    </a:p>
                  </a:txBody>
                  <a:tcPr anchor="ctr"/>
                </a:tc>
                <a:tc>
                  <a:txBody>
                    <a:bodyPr/>
                    <a:lstStyle/>
                    <a:p>
                      <a:pPr algn="ctr" latinLnBrk="1"/>
                      <a:r>
                        <a:rPr lang="en-US" altLang="ko-KR" dirty="0"/>
                        <a:t>1.04J</a:t>
                      </a:r>
                      <a:endParaRPr lang="ko-KR" altLang="en-US" dirty="0"/>
                    </a:p>
                  </a:txBody>
                  <a:tcPr anchor="ctr"/>
                </a:tc>
                <a:tc>
                  <a:txBody>
                    <a:bodyPr/>
                    <a:lstStyle/>
                    <a:p>
                      <a:pPr algn="ctr" latinLnBrk="1"/>
                      <a:r>
                        <a:rPr lang="en-US" altLang="ko-KR" dirty="0"/>
                        <a:t>10</a:t>
                      </a:r>
                      <a:endParaRPr lang="ko-KR" altLang="en-US" dirty="0"/>
                    </a:p>
                  </a:txBody>
                  <a:tcPr anchor="ctr"/>
                </a:tc>
                <a:tc>
                  <a:txBody>
                    <a:bodyPr/>
                    <a:lstStyle/>
                    <a:p>
                      <a:pPr algn="ctr" latinLnBrk="1"/>
                      <a:r>
                        <a:rPr lang="en-US" altLang="ko-KR" dirty="0"/>
                        <a:t>2~3</a:t>
                      </a:r>
                      <a:endParaRPr lang="ko-KR" altLang="en-US" dirty="0"/>
                    </a:p>
                  </a:txBody>
                  <a:tcPr anchor="ctr"/>
                </a:tc>
                <a:tc>
                  <a:txBody>
                    <a:bodyPr/>
                    <a:lstStyle/>
                    <a:p>
                      <a:pPr algn="ctr" latinLnBrk="1"/>
                      <a:r>
                        <a:rPr lang="en-US" altLang="ko-KR" dirty="0"/>
                        <a:t>2</a:t>
                      </a:r>
                      <a:endParaRPr lang="ko-KR" altLang="en-US" dirty="0"/>
                    </a:p>
                  </a:txBody>
                  <a:tcPr anchor="ctr"/>
                </a:tc>
                <a:tc>
                  <a:txBody>
                    <a:bodyPr/>
                    <a:lstStyle/>
                    <a:p>
                      <a:pPr algn="ctr" latinLnBrk="1"/>
                      <a:endParaRPr lang="ko-KR" altLang="en-US" dirty="0"/>
                    </a:p>
                  </a:txBody>
                  <a:tcPr anchor="ctr"/>
                </a:tc>
                <a:extLst>
                  <a:ext uri="{0D108BD9-81ED-4DB2-BD59-A6C34878D82A}">
                    <a16:rowId xmlns:a16="http://schemas.microsoft.com/office/drawing/2014/main" val="2089340194"/>
                  </a:ext>
                </a:extLst>
              </a:tr>
              <a:tr h="342308">
                <a:tc>
                  <a:txBody>
                    <a:bodyPr/>
                    <a:lstStyle/>
                    <a:p>
                      <a:pPr algn="ctr" latinLnBrk="1"/>
                      <a:r>
                        <a:rPr lang="en-US" altLang="ko-KR" dirty="0"/>
                        <a:t>1064nm</a:t>
                      </a:r>
                      <a:endParaRPr lang="ko-KR" altLang="en-US" dirty="0"/>
                    </a:p>
                  </a:txBody>
                  <a:tcPr anchor="ctr"/>
                </a:tc>
                <a:tc>
                  <a:txBody>
                    <a:bodyPr/>
                    <a:lstStyle/>
                    <a:p>
                      <a:pPr algn="ctr" latinLnBrk="1"/>
                      <a:r>
                        <a:rPr lang="en-US" altLang="ko-KR" dirty="0"/>
                        <a:t>QSW P</a:t>
                      </a:r>
                      <a:endParaRPr lang="ko-KR" altLang="en-US" dirty="0"/>
                    </a:p>
                  </a:txBody>
                  <a:tcPr anchor="ctr"/>
                </a:tc>
                <a:tc>
                  <a:txBody>
                    <a:bodyPr/>
                    <a:lstStyle/>
                    <a:p>
                      <a:pPr algn="ctr" latinLnBrk="1"/>
                      <a:r>
                        <a:rPr lang="en-US" altLang="ko-KR" dirty="0"/>
                        <a:t>5</a:t>
                      </a:r>
                      <a:endParaRPr lang="ko-KR" altLang="en-US" dirty="0"/>
                    </a:p>
                  </a:txBody>
                  <a:tcPr anchor="ctr"/>
                </a:tc>
                <a:tc>
                  <a:txBody>
                    <a:bodyPr/>
                    <a:lstStyle/>
                    <a:p>
                      <a:pPr algn="ctr" latinLnBrk="1"/>
                      <a:r>
                        <a:rPr lang="en-US" altLang="ko-KR" dirty="0"/>
                        <a:t>2.2J</a:t>
                      </a:r>
                      <a:r>
                        <a:rPr lang="en-US" altLang="ko-KR" baseline="0" dirty="0"/>
                        <a:t> </a:t>
                      </a:r>
                      <a:endParaRPr lang="ko-KR" altLang="en-US" dirty="0"/>
                    </a:p>
                  </a:txBody>
                  <a:tcPr anchor="ctr"/>
                </a:tc>
                <a:tc>
                  <a:txBody>
                    <a:bodyPr/>
                    <a:lstStyle/>
                    <a:p>
                      <a:pPr algn="ctr" latinLnBrk="1"/>
                      <a:r>
                        <a:rPr lang="en-US" altLang="ko-KR" dirty="0"/>
                        <a:t>10</a:t>
                      </a:r>
                      <a:endParaRPr lang="ko-KR" altLang="en-US" dirty="0"/>
                    </a:p>
                  </a:txBody>
                  <a:tcPr anchor="ctr"/>
                </a:tc>
                <a:tc>
                  <a:txBody>
                    <a:bodyPr/>
                    <a:lstStyle/>
                    <a:p>
                      <a:pPr algn="ctr" latinLnBrk="1"/>
                      <a:r>
                        <a:rPr lang="en-US" altLang="ko-KR" dirty="0"/>
                        <a:t>2~3</a:t>
                      </a:r>
                      <a:endParaRPr lang="ko-KR" altLang="en-US" dirty="0"/>
                    </a:p>
                  </a:txBody>
                  <a:tcPr anchor="ctr"/>
                </a:tc>
                <a:tc>
                  <a:txBody>
                    <a:bodyPr/>
                    <a:lstStyle/>
                    <a:p>
                      <a:pPr algn="ctr" latinLnBrk="1"/>
                      <a:r>
                        <a:rPr lang="en-US" altLang="ko-KR" dirty="0"/>
                        <a:t>2</a:t>
                      </a:r>
                      <a:endParaRPr lang="ko-KR" altLang="en-US" dirty="0"/>
                    </a:p>
                  </a:txBody>
                  <a:tcPr anchor="ctr"/>
                </a:tc>
                <a:tc>
                  <a:txBody>
                    <a:bodyPr/>
                    <a:lstStyle/>
                    <a:p>
                      <a:pPr algn="ctr" latinLnBrk="1"/>
                      <a:endParaRPr lang="ko-KR" altLang="en-US" dirty="0"/>
                    </a:p>
                  </a:txBody>
                  <a:tcPr anchor="ctr"/>
                </a:tc>
                <a:extLst>
                  <a:ext uri="{0D108BD9-81ED-4DB2-BD59-A6C34878D82A}">
                    <a16:rowId xmlns:a16="http://schemas.microsoft.com/office/drawing/2014/main" val="3373195824"/>
                  </a:ext>
                </a:extLst>
              </a:tr>
              <a:tr h="342308">
                <a:tc>
                  <a:txBody>
                    <a:bodyPr/>
                    <a:lstStyle/>
                    <a:p>
                      <a:pPr algn="ctr" latinLnBrk="1"/>
                      <a:r>
                        <a:rPr lang="en-US" altLang="ko-KR" dirty="0"/>
                        <a:t>1064nm</a:t>
                      </a:r>
                      <a:endParaRPr lang="ko-KR" altLang="en-US" dirty="0"/>
                    </a:p>
                  </a:txBody>
                  <a:tcPr anchor="ctr"/>
                </a:tc>
                <a:tc>
                  <a:txBody>
                    <a:bodyPr/>
                    <a:lstStyle/>
                    <a:p>
                      <a:pPr algn="ctr" latinLnBrk="1"/>
                      <a:r>
                        <a:rPr lang="en-US" altLang="ko-KR" dirty="0"/>
                        <a:t>QSW</a:t>
                      </a:r>
                      <a:r>
                        <a:rPr lang="en-US" altLang="ko-KR" baseline="0" dirty="0"/>
                        <a:t> P</a:t>
                      </a:r>
                      <a:endParaRPr lang="ko-KR" altLang="en-US" dirty="0"/>
                    </a:p>
                  </a:txBody>
                  <a:tcPr anchor="ctr"/>
                </a:tc>
                <a:tc>
                  <a:txBody>
                    <a:bodyPr/>
                    <a:lstStyle/>
                    <a:p>
                      <a:pPr algn="ctr" latinLnBrk="1"/>
                      <a:r>
                        <a:rPr lang="en-US" altLang="ko-KR" dirty="0"/>
                        <a:t>5</a:t>
                      </a:r>
                      <a:endParaRPr lang="ko-KR" altLang="en-US" dirty="0"/>
                    </a:p>
                  </a:txBody>
                  <a:tcPr anchor="ctr"/>
                </a:tc>
                <a:tc>
                  <a:txBody>
                    <a:bodyPr/>
                    <a:lstStyle/>
                    <a:p>
                      <a:pPr algn="ctr" latinLnBrk="1"/>
                      <a:r>
                        <a:rPr lang="en-US" altLang="ko-KR" dirty="0"/>
                        <a:t>2.4J</a:t>
                      </a:r>
                      <a:endParaRPr lang="ko-KR" altLang="en-US" dirty="0"/>
                    </a:p>
                  </a:txBody>
                  <a:tcPr anchor="ctr"/>
                </a:tc>
                <a:tc>
                  <a:txBody>
                    <a:bodyPr/>
                    <a:lstStyle/>
                    <a:p>
                      <a:pPr algn="ctr" latinLnBrk="1"/>
                      <a:r>
                        <a:rPr lang="en-US" altLang="ko-KR" dirty="0"/>
                        <a:t>10 </a:t>
                      </a:r>
                      <a:endParaRPr lang="ko-KR" altLang="en-US" dirty="0"/>
                    </a:p>
                  </a:txBody>
                  <a:tcPr anchor="ctr"/>
                </a:tc>
                <a:tc>
                  <a:txBody>
                    <a:bodyPr/>
                    <a:lstStyle/>
                    <a:p>
                      <a:pPr algn="ctr" latinLnBrk="1"/>
                      <a:r>
                        <a:rPr lang="en-US" altLang="ko-KR" dirty="0"/>
                        <a:t>2~3</a:t>
                      </a:r>
                      <a:endParaRPr lang="ko-KR" altLang="en-US" dirty="0"/>
                    </a:p>
                  </a:txBody>
                  <a:tcPr anchor="ctr"/>
                </a:tc>
                <a:tc>
                  <a:txBody>
                    <a:bodyPr/>
                    <a:lstStyle/>
                    <a:p>
                      <a:pPr algn="ctr" latinLnBrk="1"/>
                      <a:r>
                        <a:rPr lang="en-US" altLang="ko-KR" dirty="0"/>
                        <a:t>2</a:t>
                      </a:r>
                      <a:endParaRPr lang="ko-KR" altLang="en-US" dirty="0"/>
                    </a:p>
                  </a:txBody>
                  <a:tcPr anchor="ctr"/>
                </a:tc>
                <a:tc>
                  <a:txBody>
                    <a:bodyPr/>
                    <a:lstStyle/>
                    <a:p>
                      <a:pPr algn="ctr" latinLnBrk="1"/>
                      <a:endParaRPr lang="ko-KR" altLang="en-US" dirty="0"/>
                    </a:p>
                  </a:txBody>
                  <a:tcPr anchor="ctr"/>
                </a:tc>
                <a:extLst>
                  <a:ext uri="{0D108BD9-81ED-4DB2-BD59-A6C34878D82A}">
                    <a16:rowId xmlns:a16="http://schemas.microsoft.com/office/drawing/2014/main" val="2727218946"/>
                  </a:ext>
                </a:extLst>
              </a:tr>
              <a:tr h="342308">
                <a:tc>
                  <a:txBody>
                    <a:bodyPr/>
                    <a:lstStyle/>
                    <a:p>
                      <a:pPr algn="ctr" latinLnBrk="1"/>
                      <a:r>
                        <a:rPr lang="en-US" altLang="ko-KR" dirty="0"/>
                        <a:t>1064nm</a:t>
                      </a:r>
                      <a:r>
                        <a:rPr lang="en-US" altLang="ko-KR" baseline="0" dirty="0"/>
                        <a:t> DOE</a:t>
                      </a:r>
                      <a:endParaRPr lang="ko-KR" altLang="en-US" dirty="0"/>
                    </a:p>
                  </a:txBody>
                  <a:tcPr anchor="ctr"/>
                </a:tc>
                <a:tc>
                  <a:txBody>
                    <a:bodyPr/>
                    <a:lstStyle/>
                    <a:p>
                      <a:pPr algn="ctr" latinLnBrk="1"/>
                      <a:r>
                        <a:rPr lang="en-US" altLang="ko-KR" dirty="0"/>
                        <a:t>QSW</a:t>
                      </a:r>
                      <a:r>
                        <a:rPr lang="en-US" altLang="ko-KR" baseline="0" dirty="0"/>
                        <a:t> P</a:t>
                      </a:r>
                      <a:endParaRPr lang="ko-KR" altLang="en-US" dirty="0"/>
                    </a:p>
                  </a:txBody>
                  <a:tcPr anchor="ctr"/>
                </a:tc>
                <a:tc>
                  <a:txBody>
                    <a:bodyPr/>
                    <a:lstStyle/>
                    <a:p>
                      <a:pPr algn="ctr" latinLnBrk="1"/>
                      <a:r>
                        <a:rPr lang="en-US" altLang="ko-KR" dirty="0"/>
                        <a:t>7</a:t>
                      </a:r>
                      <a:endParaRPr lang="ko-KR" altLang="en-US" dirty="0"/>
                    </a:p>
                  </a:txBody>
                  <a:tcPr anchor="ctr"/>
                </a:tc>
                <a:tc>
                  <a:txBody>
                    <a:bodyPr/>
                    <a:lstStyle/>
                    <a:p>
                      <a:pPr algn="ctr" latinLnBrk="1"/>
                      <a:r>
                        <a:rPr lang="en-US" altLang="ko-KR" dirty="0"/>
                        <a:t>3.2J ~</a:t>
                      </a:r>
                      <a:endParaRPr lang="ko-KR" altLang="en-US" dirty="0"/>
                    </a:p>
                  </a:txBody>
                  <a:tcPr anchor="ctr"/>
                </a:tc>
                <a:tc>
                  <a:txBody>
                    <a:bodyPr/>
                    <a:lstStyle/>
                    <a:p>
                      <a:pPr algn="ctr" latinLnBrk="1"/>
                      <a:r>
                        <a:rPr lang="en-US" altLang="ko-KR" dirty="0"/>
                        <a:t>10</a:t>
                      </a:r>
                      <a:endParaRPr lang="ko-KR" altLang="en-US" dirty="0"/>
                    </a:p>
                  </a:txBody>
                  <a:tcPr anchor="ctr"/>
                </a:tc>
                <a:tc>
                  <a:txBody>
                    <a:bodyPr/>
                    <a:lstStyle/>
                    <a:p>
                      <a:pPr algn="ctr" latinLnBrk="1"/>
                      <a:r>
                        <a:rPr lang="en-US" altLang="ko-KR" dirty="0"/>
                        <a:t>2~3</a:t>
                      </a:r>
                      <a:endParaRPr lang="ko-KR" altLang="en-US" dirty="0"/>
                    </a:p>
                  </a:txBody>
                  <a:tcPr anchor="ctr"/>
                </a:tc>
                <a:tc>
                  <a:txBody>
                    <a:bodyPr/>
                    <a:lstStyle/>
                    <a:p>
                      <a:pPr algn="ctr" latinLnBrk="1"/>
                      <a:r>
                        <a:rPr lang="en-US" altLang="ko-KR" dirty="0"/>
                        <a:t>2</a:t>
                      </a:r>
                      <a:endParaRPr lang="ko-KR" altLang="en-US" dirty="0"/>
                    </a:p>
                  </a:txBody>
                  <a:tcPr anchor="ctr"/>
                </a:tc>
                <a:tc>
                  <a:txBody>
                    <a:bodyPr/>
                    <a:lstStyle/>
                    <a:p>
                      <a:pPr algn="ctr" latinLnBrk="1"/>
                      <a:endParaRPr lang="ko-KR" altLang="en-US" dirty="0"/>
                    </a:p>
                  </a:txBody>
                  <a:tcPr anchor="ctr"/>
                </a:tc>
                <a:extLst>
                  <a:ext uri="{0D108BD9-81ED-4DB2-BD59-A6C34878D82A}">
                    <a16:rowId xmlns:a16="http://schemas.microsoft.com/office/drawing/2014/main" val="2133383385"/>
                  </a:ext>
                </a:extLst>
              </a:tr>
            </a:tbl>
          </a:graphicData>
        </a:graphic>
      </p:graphicFrame>
      <p:sp>
        <p:nvSpPr>
          <p:cNvPr id="5" name="TextBox 4"/>
          <p:cNvSpPr txBox="1"/>
          <p:nvPr/>
        </p:nvSpPr>
        <p:spPr>
          <a:xfrm>
            <a:off x="537327" y="6149304"/>
            <a:ext cx="9865790" cy="369332"/>
          </a:xfrm>
          <a:prstGeom prst="rect">
            <a:avLst/>
          </a:prstGeom>
          <a:noFill/>
        </p:spPr>
        <p:txBody>
          <a:bodyPr wrap="square" rtlCol="0">
            <a:spAutoFit/>
          </a:bodyPr>
          <a:lstStyle/>
          <a:p>
            <a:pPr marL="285750" indent="-285750">
              <a:buFont typeface="Arial" panose="020B0604020202020204" pitchFamily="34" charset="0"/>
              <a:buChar char="•"/>
            </a:pPr>
            <a:r>
              <a:rPr lang="en-US" altLang="ko-KR" dirty="0">
                <a:latin typeface="Calibri" panose="020F0502020204030204" pitchFamily="34" charset="0"/>
                <a:cs typeface="Calibri" panose="020F0502020204030204" pitchFamily="34" charset="0"/>
              </a:rPr>
              <a:t>End point: Observing the delayed perilesional erythema and increase the </a:t>
            </a:r>
            <a:r>
              <a:rPr lang="en-US" altLang="ko-KR" dirty="0" err="1">
                <a:latin typeface="Calibri" panose="020F0502020204030204" pitchFamily="34" charset="0"/>
                <a:cs typeface="Calibri" panose="020F0502020204030204" pitchFamily="34" charset="0"/>
              </a:rPr>
              <a:t>fluence</a:t>
            </a:r>
            <a:r>
              <a:rPr lang="en-US" altLang="ko-KR" dirty="0">
                <a:latin typeface="Calibri" panose="020F0502020204030204" pitchFamily="34" charset="0"/>
                <a:cs typeface="Calibri" panose="020F0502020204030204" pitchFamily="34" charset="0"/>
              </a:rPr>
              <a:t> little by little.   </a:t>
            </a:r>
          </a:p>
        </p:txBody>
      </p:sp>
      <p:graphicFrame>
        <p:nvGraphicFramePr>
          <p:cNvPr id="11" name="표 10"/>
          <p:cNvGraphicFramePr>
            <a:graphicFrameLocks noGrp="1"/>
          </p:cNvGraphicFramePr>
          <p:nvPr>
            <p:extLst>
              <p:ext uri="{D42A27DB-BD31-4B8C-83A1-F6EECF244321}">
                <p14:modId xmlns:p14="http://schemas.microsoft.com/office/powerpoint/2010/main" val="3505042373"/>
              </p:ext>
            </p:extLst>
          </p:nvPr>
        </p:nvGraphicFramePr>
        <p:xfrm>
          <a:off x="348792" y="523803"/>
          <a:ext cx="11570880" cy="1838848"/>
        </p:xfrm>
        <a:graphic>
          <a:graphicData uri="http://schemas.openxmlformats.org/drawingml/2006/table">
            <a:tbl>
              <a:tblPr firstRow="1" bandRow="1">
                <a:tableStyleId>{5C22544A-7EE6-4342-B048-85BDC9FD1C3A}</a:tableStyleId>
              </a:tblPr>
              <a:tblGrid>
                <a:gridCol w="1708956">
                  <a:extLst>
                    <a:ext uri="{9D8B030D-6E8A-4147-A177-3AD203B41FA5}">
                      <a16:colId xmlns:a16="http://schemas.microsoft.com/office/drawing/2014/main" val="2725197207"/>
                    </a:ext>
                  </a:extLst>
                </a:gridCol>
                <a:gridCol w="1708956">
                  <a:extLst>
                    <a:ext uri="{9D8B030D-6E8A-4147-A177-3AD203B41FA5}">
                      <a16:colId xmlns:a16="http://schemas.microsoft.com/office/drawing/2014/main" val="873426387"/>
                    </a:ext>
                  </a:extLst>
                </a:gridCol>
                <a:gridCol w="795659">
                  <a:extLst>
                    <a:ext uri="{9D8B030D-6E8A-4147-A177-3AD203B41FA5}">
                      <a16:colId xmlns:a16="http://schemas.microsoft.com/office/drawing/2014/main" val="3708013768"/>
                    </a:ext>
                  </a:extLst>
                </a:gridCol>
                <a:gridCol w="1209779">
                  <a:extLst>
                    <a:ext uri="{9D8B030D-6E8A-4147-A177-3AD203B41FA5}">
                      <a16:colId xmlns:a16="http://schemas.microsoft.com/office/drawing/2014/main" val="3709886342"/>
                    </a:ext>
                  </a:extLst>
                </a:gridCol>
                <a:gridCol w="1243341">
                  <a:extLst>
                    <a:ext uri="{9D8B030D-6E8A-4147-A177-3AD203B41FA5}">
                      <a16:colId xmlns:a16="http://schemas.microsoft.com/office/drawing/2014/main" val="1217420904"/>
                    </a:ext>
                  </a:extLst>
                </a:gridCol>
                <a:gridCol w="1192225">
                  <a:extLst>
                    <a:ext uri="{9D8B030D-6E8A-4147-A177-3AD203B41FA5}">
                      <a16:colId xmlns:a16="http://schemas.microsoft.com/office/drawing/2014/main" val="3284950915"/>
                    </a:ext>
                  </a:extLst>
                </a:gridCol>
                <a:gridCol w="1192225">
                  <a:extLst>
                    <a:ext uri="{9D8B030D-6E8A-4147-A177-3AD203B41FA5}">
                      <a16:colId xmlns:a16="http://schemas.microsoft.com/office/drawing/2014/main" val="1165780782"/>
                    </a:ext>
                  </a:extLst>
                </a:gridCol>
                <a:gridCol w="676440">
                  <a:extLst>
                    <a:ext uri="{9D8B030D-6E8A-4147-A177-3AD203B41FA5}">
                      <a16:colId xmlns:a16="http://schemas.microsoft.com/office/drawing/2014/main" val="4183664891"/>
                    </a:ext>
                  </a:extLst>
                </a:gridCol>
                <a:gridCol w="1016277">
                  <a:extLst>
                    <a:ext uri="{9D8B030D-6E8A-4147-A177-3AD203B41FA5}">
                      <a16:colId xmlns:a16="http://schemas.microsoft.com/office/drawing/2014/main" val="1117799002"/>
                    </a:ext>
                  </a:extLst>
                </a:gridCol>
                <a:gridCol w="827022">
                  <a:extLst>
                    <a:ext uri="{9D8B030D-6E8A-4147-A177-3AD203B41FA5}">
                      <a16:colId xmlns:a16="http://schemas.microsoft.com/office/drawing/2014/main" val="166534476"/>
                    </a:ext>
                  </a:extLst>
                </a:gridCol>
              </a:tblGrid>
              <a:tr h="711113">
                <a:tc>
                  <a:txBody>
                    <a:bodyPr/>
                    <a:lstStyle/>
                    <a:p>
                      <a:pPr algn="ctr" latinLnBrk="1"/>
                      <a:endParaRPr lang="ko-KR" altLang="en-US" dirty="0"/>
                    </a:p>
                  </a:txBody>
                  <a:tcPr anchor="ctr"/>
                </a:tc>
                <a:tc>
                  <a:txBody>
                    <a:bodyPr/>
                    <a:lstStyle/>
                    <a:p>
                      <a:pPr algn="ctr" latinLnBrk="1"/>
                      <a:r>
                        <a:rPr lang="en-US" altLang="ko-KR" dirty="0"/>
                        <a:t>Wavelength</a:t>
                      </a:r>
                    </a:p>
                    <a:p>
                      <a:pPr algn="ctr" latinLnBrk="1"/>
                      <a:r>
                        <a:rPr lang="en-US" altLang="ko-KR" dirty="0"/>
                        <a:t>(nm)</a:t>
                      </a:r>
                      <a:endParaRPr lang="ko-KR" altLang="en-US" dirty="0"/>
                    </a:p>
                  </a:txBody>
                  <a:tcPr anchor="ctr"/>
                </a:tc>
                <a:tc>
                  <a:txBody>
                    <a:bodyPr/>
                    <a:lstStyle/>
                    <a:p>
                      <a:pPr algn="ctr" latinLnBrk="1"/>
                      <a:r>
                        <a:rPr lang="en-US" altLang="ko-KR" dirty="0"/>
                        <a:t>Mode</a:t>
                      </a:r>
                      <a:endParaRPr lang="ko-KR" altLang="en-US" dirty="0"/>
                    </a:p>
                  </a:txBody>
                  <a:tcPr anchor="ctr"/>
                </a:tc>
                <a:tc>
                  <a:txBody>
                    <a:bodyPr/>
                    <a:lstStyle/>
                    <a:p>
                      <a:pPr algn="ctr" latinLnBrk="1"/>
                      <a:r>
                        <a:rPr lang="en-US" altLang="ko-KR" dirty="0"/>
                        <a:t>Spot Size</a:t>
                      </a:r>
                    </a:p>
                    <a:p>
                      <a:pPr algn="ctr" latinLnBrk="1"/>
                      <a:r>
                        <a:rPr lang="en-US" altLang="ko-KR" dirty="0"/>
                        <a:t>(mm)</a:t>
                      </a:r>
                      <a:endParaRPr lang="ko-KR" altLang="en-US" dirty="0"/>
                    </a:p>
                  </a:txBody>
                  <a:tcPr anchor="ctr"/>
                </a:tc>
                <a:tc>
                  <a:txBody>
                    <a:bodyPr/>
                    <a:lstStyle/>
                    <a:p>
                      <a:pPr algn="ctr" latinLnBrk="1"/>
                      <a:r>
                        <a:rPr lang="en-US" altLang="ko-KR" dirty="0" err="1"/>
                        <a:t>Fluence</a:t>
                      </a:r>
                      <a:endParaRPr lang="en-US" altLang="ko-KR" dirty="0"/>
                    </a:p>
                    <a:p>
                      <a:pPr algn="ctr" latinLnBrk="1"/>
                      <a:r>
                        <a:rPr lang="en-US" altLang="ko-KR" dirty="0"/>
                        <a:t>(J/cm²)</a:t>
                      </a:r>
                      <a:endParaRPr lang="ko-KR" altLang="en-US" dirty="0"/>
                    </a:p>
                  </a:txBody>
                  <a:tcPr anchor="ctr"/>
                </a:tc>
                <a:tc>
                  <a:txBody>
                    <a:bodyPr/>
                    <a:lstStyle/>
                    <a:p>
                      <a:pPr algn="ctr" latinLnBrk="1"/>
                      <a:r>
                        <a:rPr lang="en-US" altLang="ko-KR" dirty="0"/>
                        <a:t>Pulse Rate</a:t>
                      </a:r>
                    </a:p>
                    <a:p>
                      <a:pPr algn="ctr" latinLnBrk="1"/>
                      <a:r>
                        <a:rPr lang="en-US" altLang="ko-KR" dirty="0"/>
                        <a:t>(HZ)</a:t>
                      </a:r>
                    </a:p>
                  </a:txBody>
                  <a:tcPr anchor="ctr"/>
                </a:tc>
                <a:tc>
                  <a:txBody>
                    <a:bodyPr/>
                    <a:lstStyle/>
                    <a:p>
                      <a:pPr algn="ctr" latinLnBrk="1"/>
                      <a:r>
                        <a:rPr lang="en-US" altLang="ko-KR" dirty="0"/>
                        <a:t>On</a:t>
                      </a:r>
                      <a:r>
                        <a:rPr lang="en-US" altLang="ko-KR" baseline="0" dirty="0"/>
                        <a:t> time</a:t>
                      </a:r>
                      <a:endParaRPr lang="en-US" altLang="ko-KR" dirty="0"/>
                    </a:p>
                  </a:txBody>
                  <a:tcPr anchor="ctr"/>
                </a:tc>
                <a:tc>
                  <a:txBody>
                    <a:bodyPr/>
                    <a:lstStyle/>
                    <a:p>
                      <a:pPr algn="ctr" latinLnBrk="1"/>
                      <a:r>
                        <a:rPr lang="en-US" altLang="ko-KR" dirty="0"/>
                        <a:t>Pass</a:t>
                      </a:r>
                      <a:endParaRPr lang="ko-KR" altLang="en-US" dirty="0"/>
                    </a:p>
                  </a:txBody>
                  <a:tcPr/>
                </a:tc>
                <a:tc>
                  <a:txBody>
                    <a:bodyPr/>
                    <a:lstStyle/>
                    <a:p>
                      <a:pPr algn="ctr" latinLnBrk="1"/>
                      <a:r>
                        <a:rPr lang="en-US" altLang="ko-KR" dirty="0"/>
                        <a:t>Interval</a:t>
                      </a:r>
                    </a:p>
                    <a:p>
                      <a:pPr algn="ctr" latinLnBrk="1"/>
                      <a:r>
                        <a:rPr lang="en-US" altLang="ko-KR" dirty="0"/>
                        <a:t>(weeks) </a:t>
                      </a:r>
                      <a:endParaRPr lang="ko-KR" altLang="en-US" dirty="0"/>
                    </a:p>
                  </a:txBody>
                  <a:tcPr/>
                </a:tc>
                <a:tc>
                  <a:txBody>
                    <a:bodyPr/>
                    <a:lstStyle/>
                    <a:p>
                      <a:pPr algn="ctr" latinLnBrk="1"/>
                      <a:r>
                        <a:rPr lang="en-US" altLang="ko-KR" dirty="0"/>
                        <a:t>Session</a:t>
                      </a:r>
                      <a:endParaRPr lang="ko-KR" altLang="en-US" dirty="0"/>
                    </a:p>
                  </a:txBody>
                  <a:tcPr/>
                </a:tc>
                <a:extLst>
                  <a:ext uri="{0D108BD9-81ED-4DB2-BD59-A6C34878D82A}">
                    <a16:rowId xmlns:a16="http://schemas.microsoft.com/office/drawing/2014/main" val="3086966092"/>
                  </a:ext>
                </a:extLst>
              </a:tr>
              <a:tr h="924448">
                <a:tc>
                  <a:txBody>
                    <a:bodyPr/>
                    <a:lstStyle/>
                    <a:p>
                      <a:pPr algn="ctr" latinLnBrk="1"/>
                      <a:r>
                        <a:rPr lang="en-US" altLang="ko-KR" baseline="0" dirty="0"/>
                        <a:t>Genesis</a:t>
                      </a:r>
                      <a:endParaRPr lang="en-US" altLang="ko-KR" dirty="0"/>
                    </a:p>
                  </a:txBody>
                  <a:tcPr anchor="ctr"/>
                </a:tc>
                <a:tc>
                  <a:txBody>
                    <a:bodyPr/>
                    <a:lstStyle/>
                    <a:p>
                      <a:pPr algn="ctr" latinLnBrk="1"/>
                      <a:r>
                        <a:rPr lang="en-US" altLang="ko-KR" dirty="0"/>
                        <a:t>1064</a:t>
                      </a:r>
                      <a:endParaRPr lang="ko-KR" altLang="en-US" dirty="0"/>
                    </a:p>
                  </a:txBody>
                  <a:tcPr anchor="ctr"/>
                </a:tc>
                <a:tc>
                  <a:txBody>
                    <a:bodyPr/>
                    <a:lstStyle/>
                    <a:p>
                      <a:pPr algn="ctr" latinLnBrk="1"/>
                      <a:r>
                        <a:rPr lang="en-US" altLang="ko-KR" dirty="0"/>
                        <a:t>LPS</a:t>
                      </a:r>
                      <a:endParaRPr lang="ko-KR" altLang="en-US" dirty="0"/>
                    </a:p>
                  </a:txBody>
                  <a:tcPr anchor="ctr"/>
                </a:tc>
                <a:tc>
                  <a:txBody>
                    <a:bodyPr/>
                    <a:lstStyle/>
                    <a:p>
                      <a:pPr algn="ctr" latinLnBrk="1"/>
                      <a:r>
                        <a:rPr lang="en-US" altLang="ko-KR" dirty="0"/>
                        <a:t>10mm</a:t>
                      </a:r>
                      <a:endParaRPr lang="ko-KR" altLang="en-US" dirty="0"/>
                    </a:p>
                  </a:txBody>
                  <a:tcPr anchor="ctr"/>
                </a:tc>
                <a:tc>
                  <a:txBody>
                    <a:bodyPr/>
                    <a:lstStyle/>
                    <a:p>
                      <a:pPr algn="ctr" latinLnBrk="1"/>
                      <a:r>
                        <a:rPr lang="en-US" altLang="ko-KR" dirty="0"/>
                        <a:t>3.1J</a:t>
                      </a:r>
                    </a:p>
                  </a:txBody>
                  <a:tcPr anchor="ctr"/>
                </a:tc>
                <a:tc>
                  <a:txBody>
                    <a:bodyPr/>
                    <a:lstStyle/>
                    <a:p>
                      <a:pPr algn="ctr" latinLnBrk="1"/>
                      <a:r>
                        <a:rPr lang="en-US" altLang="ko-KR" dirty="0"/>
                        <a:t>10HZ</a:t>
                      </a:r>
                      <a:endParaRPr lang="ko-KR" altLang="en-US" dirty="0"/>
                    </a:p>
                  </a:txBody>
                  <a:tcPr anchor="ctr"/>
                </a:tc>
                <a:tc>
                  <a:txBody>
                    <a:bodyPr/>
                    <a:lstStyle/>
                    <a:p>
                      <a:pPr algn="ctr" latinLnBrk="1"/>
                      <a:r>
                        <a:rPr lang="en-US" altLang="ko-KR" dirty="0"/>
                        <a:t>0.3ms</a:t>
                      </a:r>
                      <a:endParaRPr lang="ko-KR" altLang="en-US" dirty="0"/>
                    </a:p>
                  </a:txBody>
                  <a:tcPr anchor="ctr"/>
                </a:tc>
                <a:tc>
                  <a:txBody>
                    <a:bodyPr/>
                    <a:lstStyle/>
                    <a:p>
                      <a:pPr algn="ctr" latinLnBrk="1"/>
                      <a:r>
                        <a:rPr lang="en-US" altLang="ko-KR" dirty="0"/>
                        <a:t>3</a:t>
                      </a:r>
                      <a:endParaRPr lang="ko-KR" altLang="en-US" dirty="0"/>
                    </a:p>
                  </a:txBody>
                  <a:tcPr anchor="ctr"/>
                </a:tc>
                <a:tc>
                  <a:txBody>
                    <a:bodyPr/>
                    <a:lstStyle/>
                    <a:p>
                      <a:pPr algn="ctr" latinLnBrk="1"/>
                      <a:r>
                        <a:rPr lang="en-US" altLang="ko-KR" dirty="0"/>
                        <a:t>1</a:t>
                      </a:r>
                      <a:endParaRPr lang="ko-KR" altLang="en-US" dirty="0"/>
                    </a:p>
                  </a:txBody>
                  <a:tcPr anchor="ctr"/>
                </a:tc>
                <a:tc>
                  <a:txBody>
                    <a:bodyPr/>
                    <a:lstStyle/>
                    <a:p>
                      <a:pPr algn="ctr" latinLnBrk="1"/>
                      <a:r>
                        <a:rPr lang="en-US" altLang="ko-KR" dirty="0"/>
                        <a:t>10 ~</a:t>
                      </a:r>
                      <a:endParaRPr lang="ko-KR" altLang="en-US" dirty="0"/>
                    </a:p>
                  </a:txBody>
                  <a:tcPr anchor="ctr"/>
                </a:tc>
                <a:extLst>
                  <a:ext uri="{0D108BD9-81ED-4DB2-BD59-A6C34878D82A}">
                    <a16:rowId xmlns:a16="http://schemas.microsoft.com/office/drawing/2014/main" val="2382361628"/>
                  </a:ext>
                </a:extLst>
              </a:tr>
            </a:tbl>
          </a:graphicData>
        </a:graphic>
      </p:graphicFrame>
      <p:sp>
        <p:nvSpPr>
          <p:cNvPr id="12" name="TextBox 11"/>
          <p:cNvSpPr txBox="1"/>
          <p:nvPr/>
        </p:nvSpPr>
        <p:spPr>
          <a:xfrm>
            <a:off x="223626" y="2332684"/>
            <a:ext cx="11821212" cy="646331"/>
          </a:xfrm>
          <a:prstGeom prst="rect">
            <a:avLst/>
          </a:prstGeom>
          <a:noFill/>
        </p:spPr>
        <p:txBody>
          <a:bodyPr wrap="square" rtlCol="0">
            <a:spAutoFit/>
          </a:bodyPr>
          <a:lstStyle/>
          <a:p>
            <a:pPr marL="285750" indent="-285750">
              <a:buFont typeface="Arial" panose="020B0604020202020204" pitchFamily="34" charset="0"/>
              <a:buChar char="•"/>
            </a:pPr>
            <a:r>
              <a:rPr lang="en-US" altLang="ko-KR" dirty="0">
                <a:latin typeface="Calibri" panose="020F0502020204030204" pitchFamily="34" charset="0"/>
                <a:cs typeface="Calibri" panose="020F0502020204030204" pitchFamily="34" charset="0"/>
              </a:rPr>
              <a:t>Treat Genesis technique before </a:t>
            </a:r>
            <a:r>
              <a:rPr lang="en-US" altLang="ko-KR" dirty="0" err="1">
                <a:latin typeface="Calibri" panose="020F0502020204030204" pitchFamily="34" charset="0"/>
                <a:cs typeface="Calibri" panose="020F0502020204030204" pitchFamily="34" charset="0"/>
              </a:rPr>
              <a:t>melasma</a:t>
            </a:r>
            <a:r>
              <a:rPr lang="en-US" altLang="ko-KR" dirty="0">
                <a:latin typeface="Calibri" panose="020F0502020204030204" pitchFamily="34" charset="0"/>
                <a:cs typeface="Calibri" panose="020F0502020204030204" pitchFamily="34" charset="0"/>
              </a:rPr>
              <a:t> care for dermal environment improvement.</a:t>
            </a:r>
          </a:p>
          <a:p>
            <a:r>
              <a:rPr lang="en-US" altLang="ko-KR" dirty="0">
                <a:latin typeface="Calibri" panose="020F0502020204030204" pitchFamily="34" charset="0"/>
                <a:cs typeface="Calibri" panose="020F0502020204030204" pitchFamily="34" charset="0"/>
              </a:rPr>
              <a:t> </a:t>
            </a:r>
            <a:endParaRPr lang="ko-KR"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131124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표 1"/>
          <p:cNvGraphicFramePr>
            <a:graphicFrameLocks noGrp="1"/>
          </p:cNvGraphicFramePr>
          <p:nvPr>
            <p:extLst>
              <p:ext uri="{D42A27DB-BD31-4B8C-83A1-F6EECF244321}">
                <p14:modId xmlns:p14="http://schemas.microsoft.com/office/powerpoint/2010/main" val="3746301389"/>
              </p:ext>
            </p:extLst>
          </p:nvPr>
        </p:nvGraphicFramePr>
        <p:xfrm>
          <a:off x="223626" y="2873085"/>
          <a:ext cx="11180189" cy="1252445"/>
        </p:xfrm>
        <a:graphic>
          <a:graphicData uri="http://schemas.openxmlformats.org/drawingml/2006/table">
            <a:tbl>
              <a:tblPr firstRow="1" bandRow="1">
                <a:tableStyleId>{5C22544A-7EE6-4342-B048-85BDC9FD1C3A}</a:tableStyleId>
              </a:tblPr>
              <a:tblGrid>
                <a:gridCol w="2352371">
                  <a:extLst>
                    <a:ext uri="{9D8B030D-6E8A-4147-A177-3AD203B41FA5}">
                      <a16:colId xmlns:a16="http://schemas.microsoft.com/office/drawing/2014/main" val="873426387"/>
                    </a:ext>
                  </a:extLst>
                </a:gridCol>
                <a:gridCol w="1095219">
                  <a:extLst>
                    <a:ext uri="{9D8B030D-6E8A-4147-A177-3AD203B41FA5}">
                      <a16:colId xmlns:a16="http://schemas.microsoft.com/office/drawing/2014/main" val="3708013768"/>
                    </a:ext>
                  </a:extLst>
                </a:gridCol>
                <a:gridCol w="1265472">
                  <a:extLst>
                    <a:ext uri="{9D8B030D-6E8A-4147-A177-3AD203B41FA5}">
                      <a16:colId xmlns:a16="http://schemas.microsoft.com/office/drawing/2014/main" val="3709886342"/>
                    </a:ext>
                  </a:extLst>
                </a:gridCol>
                <a:gridCol w="1944618">
                  <a:extLst>
                    <a:ext uri="{9D8B030D-6E8A-4147-A177-3AD203B41FA5}">
                      <a16:colId xmlns:a16="http://schemas.microsoft.com/office/drawing/2014/main" val="1217420904"/>
                    </a:ext>
                  </a:extLst>
                </a:gridCol>
                <a:gridCol w="1474481">
                  <a:extLst>
                    <a:ext uri="{9D8B030D-6E8A-4147-A177-3AD203B41FA5}">
                      <a16:colId xmlns:a16="http://schemas.microsoft.com/office/drawing/2014/main" val="3284950915"/>
                    </a:ext>
                  </a:extLst>
                </a:gridCol>
                <a:gridCol w="771240">
                  <a:extLst>
                    <a:ext uri="{9D8B030D-6E8A-4147-A177-3AD203B41FA5}">
                      <a16:colId xmlns:a16="http://schemas.microsoft.com/office/drawing/2014/main" val="4183664891"/>
                    </a:ext>
                  </a:extLst>
                </a:gridCol>
                <a:gridCol w="1138394">
                  <a:extLst>
                    <a:ext uri="{9D8B030D-6E8A-4147-A177-3AD203B41FA5}">
                      <a16:colId xmlns:a16="http://schemas.microsoft.com/office/drawing/2014/main" val="1117799002"/>
                    </a:ext>
                  </a:extLst>
                </a:gridCol>
                <a:gridCol w="1138394">
                  <a:extLst>
                    <a:ext uri="{9D8B030D-6E8A-4147-A177-3AD203B41FA5}">
                      <a16:colId xmlns:a16="http://schemas.microsoft.com/office/drawing/2014/main" val="139865413"/>
                    </a:ext>
                  </a:extLst>
                </a:gridCol>
              </a:tblGrid>
              <a:tr h="886685">
                <a:tc>
                  <a:txBody>
                    <a:bodyPr/>
                    <a:lstStyle/>
                    <a:p>
                      <a:pPr algn="ctr" latinLnBrk="1"/>
                      <a:r>
                        <a:rPr lang="en-US" altLang="ko-KR" dirty="0"/>
                        <a:t>Wavelength</a:t>
                      </a:r>
                      <a:endParaRPr lang="ko-KR" altLang="en-US" dirty="0"/>
                    </a:p>
                  </a:txBody>
                  <a:tcPr anchor="ctr"/>
                </a:tc>
                <a:tc>
                  <a:txBody>
                    <a:bodyPr/>
                    <a:lstStyle/>
                    <a:p>
                      <a:pPr algn="ctr" latinLnBrk="1"/>
                      <a:r>
                        <a:rPr lang="en-US" altLang="ko-KR" dirty="0"/>
                        <a:t>Mode</a:t>
                      </a:r>
                      <a:endParaRPr lang="ko-KR" altLang="en-US" dirty="0"/>
                    </a:p>
                  </a:txBody>
                  <a:tcPr anchor="ctr"/>
                </a:tc>
                <a:tc>
                  <a:txBody>
                    <a:bodyPr/>
                    <a:lstStyle/>
                    <a:p>
                      <a:pPr algn="ctr" latinLnBrk="1"/>
                      <a:r>
                        <a:rPr lang="en-US" altLang="ko-KR" dirty="0"/>
                        <a:t>Spot Size</a:t>
                      </a:r>
                    </a:p>
                    <a:p>
                      <a:pPr algn="ctr" latinLnBrk="1"/>
                      <a:r>
                        <a:rPr lang="en-US" altLang="ko-KR" dirty="0"/>
                        <a:t>(mm)</a:t>
                      </a:r>
                      <a:endParaRPr lang="ko-KR" altLang="en-US" dirty="0"/>
                    </a:p>
                  </a:txBody>
                  <a:tcPr anchor="ctr"/>
                </a:tc>
                <a:tc>
                  <a:txBody>
                    <a:bodyPr/>
                    <a:lstStyle/>
                    <a:p>
                      <a:pPr algn="ctr" latinLnBrk="1"/>
                      <a:r>
                        <a:rPr lang="en-US" altLang="ko-KR" dirty="0" err="1"/>
                        <a:t>Fluence</a:t>
                      </a:r>
                      <a:endParaRPr lang="en-US" altLang="ko-KR" dirty="0"/>
                    </a:p>
                    <a:p>
                      <a:pPr algn="ctr" latinLnBrk="1"/>
                      <a:r>
                        <a:rPr lang="en-US" altLang="ko-KR" dirty="0"/>
                        <a:t>(J/cm²)</a:t>
                      </a:r>
                      <a:endParaRPr lang="ko-KR" altLang="en-US" dirty="0"/>
                    </a:p>
                  </a:txBody>
                  <a:tcPr anchor="ctr"/>
                </a:tc>
                <a:tc>
                  <a:txBody>
                    <a:bodyPr/>
                    <a:lstStyle/>
                    <a:p>
                      <a:pPr algn="ctr" latinLnBrk="1"/>
                      <a:r>
                        <a:rPr lang="en-US" altLang="ko-KR" dirty="0"/>
                        <a:t>Pulse Rate</a:t>
                      </a:r>
                    </a:p>
                    <a:p>
                      <a:pPr algn="ctr" latinLnBrk="1"/>
                      <a:r>
                        <a:rPr lang="en-US" altLang="ko-KR" dirty="0"/>
                        <a:t>(HZ)</a:t>
                      </a:r>
                    </a:p>
                  </a:txBody>
                  <a:tcPr anchor="ctr"/>
                </a:tc>
                <a:tc>
                  <a:txBody>
                    <a:bodyPr/>
                    <a:lstStyle/>
                    <a:p>
                      <a:pPr algn="ctr" latinLnBrk="1"/>
                      <a:r>
                        <a:rPr lang="en-US" altLang="ko-KR" dirty="0"/>
                        <a:t>Pass</a:t>
                      </a:r>
                      <a:endParaRPr lang="ko-KR" altLang="en-US" dirty="0"/>
                    </a:p>
                  </a:txBody>
                  <a:tcPr anchor="ctr"/>
                </a:tc>
                <a:tc>
                  <a:txBody>
                    <a:bodyPr/>
                    <a:lstStyle/>
                    <a:p>
                      <a:pPr algn="ctr" latinLnBrk="1"/>
                      <a:r>
                        <a:rPr lang="en-US" altLang="ko-KR" dirty="0"/>
                        <a:t>Interval</a:t>
                      </a:r>
                    </a:p>
                    <a:p>
                      <a:pPr algn="ctr" latinLnBrk="1"/>
                      <a:r>
                        <a:rPr lang="en-US" altLang="ko-KR" dirty="0"/>
                        <a:t>(weeks) </a:t>
                      </a:r>
                      <a:endParaRPr lang="ko-KR" altLang="en-US" dirty="0"/>
                    </a:p>
                  </a:txBody>
                  <a:tcPr anchor="ctr"/>
                </a:tc>
                <a:tc>
                  <a:txBody>
                    <a:bodyPr/>
                    <a:lstStyle/>
                    <a:p>
                      <a:pPr algn="ctr" latinLnBrk="1"/>
                      <a:r>
                        <a:rPr lang="en-US" altLang="ko-KR" dirty="0"/>
                        <a:t>Sessions</a:t>
                      </a:r>
                      <a:endParaRPr lang="ko-KR" altLang="en-US" dirty="0"/>
                    </a:p>
                  </a:txBody>
                  <a:tcPr anchor="ctr"/>
                </a:tc>
                <a:extLst>
                  <a:ext uri="{0D108BD9-81ED-4DB2-BD59-A6C34878D82A}">
                    <a16:rowId xmlns:a16="http://schemas.microsoft.com/office/drawing/2014/main" val="3086966092"/>
                  </a:ext>
                </a:extLst>
              </a:tr>
              <a:tr h="342308">
                <a:tc>
                  <a:txBody>
                    <a:bodyPr/>
                    <a:lstStyle/>
                    <a:p>
                      <a:pPr algn="ctr" latinLnBrk="1"/>
                      <a:r>
                        <a:rPr lang="en-US" altLang="ko-KR" dirty="0"/>
                        <a:t>1064nm</a:t>
                      </a:r>
                      <a:endParaRPr lang="ko-KR" altLang="en-US" dirty="0"/>
                    </a:p>
                  </a:txBody>
                  <a:tcPr anchor="ctr"/>
                </a:tc>
                <a:tc>
                  <a:txBody>
                    <a:bodyPr/>
                    <a:lstStyle/>
                    <a:p>
                      <a:pPr algn="ctr" latinLnBrk="1"/>
                      <a:r>
                        <a:rPr lang="en-US" altLang="ko-KR" dirty="0"/>
                        <a:t>QSW</a:t>
                      </a:r>
                      <a:r>
                        <a:rPr lang="en-US" altLang="ko-KR" baseline="0" dirty="0"/>
                        <a:t> P</a:t>
                      </a:r>
                    </a:p>
                  </a:txBody>
                  <a:tcPr anchor="ctr"/>
                </a:tc>
                <a:tc>
                  <a:txBody>
                    <a:bodyPr/>
                    <a:lstStyle/>
                    <a:p>
                      <a:pPr algn="ctr" latinLnBrk="1"/>
                      <a:r>
                        <a:rPr lang="en-US" altLang="ko-KR" dirty="0"/>
                        <a:t> 6</a:t>
                      </a:r>
                      <a:endParaRPr lang="ko-KR" altLang="en-US" dirty="0"/>
                    </a:p>
                  </a:txBody>
                  <a:tcPr anchor="ctr"/>
                </a:tc>
                <a:tc>
                  <a:txBody>
                    <a:bodyPr/>
                    <a:lstStyle/>
                    <a:p>
                      <a:pPr algn="ctr" latinLnBrk="1"/>
                      <a:r>
                        <a:rPr lang="en-US" altLang="ko-KR" baseline="0" dirty="0"/>
                        <a:t>2.1 ~ 2.5J</a:t>
                      </a:r>
                      <a:endParaRPr lang="ko-KR" altLang="en-US" dirty="0"/>
                    </a:p>
                  </a:txBody>
                  <a:tcPr anchor="ctr"/>
                </a:tc>
                <a:tc>
                  <a:txBody>
                    <a:bodyPr/>
                    <a:lstStyle/>
                    <a:p>
                      <a:pPr algn="ctr" latinLnBrk="1"/>
                      <a:r>
                        <a:rPr lang="en-US" altLang="ko-KR" dirty="0"/>
                        <a:t>10</a:t>
                      </a:r>
                      <a:endParaRPr lang="ko-KR" altLang="en-US" dirty="0"/>
                    </a:p>
                  </a:txBody>
                  <a:tcPr anchor="ctr"/>
                </a:tc>
                <a:tc>
                  <a:txBody>
                    <a:bodyPr/>
                    <a:lstStyle/>
                    <a:p>
                      <a:pPr algn="ctr" latinLnBrk="1"/>
                      <a:r>
                        <a:rPr lang="en-US" altLang="ko-KR" dirty="0"/>
                        <a:t>2</a:t>
                      </a:r>
                      <a:r>
                        <a:rPr lang="en-US" altLang="ko-KR" baseline="0" dirty="0"/>
                        <a:t>~3</a:t>
                      </a:r>
                      <a:endParaRPr lang="ko-KR" altLang="en-US" dirty="0"/>
                    </a:p>
                  </a:txBody>
                  <a:tcPr anchor="ctr"/>
                </a:tc>
                <a:tc>
                  <a:txBody>
                    <a:bodyPr/>
                    <a:lstStyle/>
                    <a:p>
                      <a:pPr algn="ctr" latinLnBrk="1"/>
                      <a:r>
                        <a:rPr lang="en-US" altLang="ko-KR" dirty="0"/>
                        <a:t>2</a:t>
                      </a:r>
                      <a:endParaRPr lang="ko-KR" altLang="en-US" dirty="0"/>
                    </a:p>
                  </a:txBody>
                  <a:tcPr anchor="ctr"/>
                </a:tc>
                <a:tc>
                  <a:txBody>
                    <a:bodyPr/>
                    <a:lstStyle/>
                    <a:p>
                      <a:pPr algn="ctr" latinLnBrk="1"/>
                      <a:endParaRPr lang="ko-KR" altLang="en-US" dirty="0"/>
                    </a:p>
                  </a:txBody>
                  <a:tcPr anchor="ctr"/>
                </a:tc>
                <a:extLst>
                  <a:ext uri="{0D108BD9-81ED-4DB2-BD59-A6C34878D82A}">
                    <a16:rowId xmlns:a16="http://schemas.microsoft.com/office/drawing/2014/main" val="2575559284"/>
                  </a:ext>
                </a:extLst>
              </a:tr>
            </a:tbl>
          </a:graphicData>
        </a:graphic>
      </p:graphicFrame>
      <p:sp>
        <p:nvSpPr>
          <p:cNvPr id="3" name="TextBox 2"/>
          <p:cNvSpPr txBox="1"/>
          <p:nvPr/>
        </p:nvSpPr>
        <p:spPr>
          <a:xfrm>
            <a:off x="424207" y="4244921"/>
            <a:ext cx="11180189" cy="369332"/>
          </a:xfrm>
          <a:prstGeom prst="rect">
            <a:avLst/>
          </a:prstGeom>
          <a:noFill/>
        </p:spPr>
        <p:txBody>
          <a:bodyPr wrap="square" rtlCol="0">
            <a:spAutoFit/>
          </a:bodyPr>
          <a:lstStyle/>
          <a:p>
            <a:pPr marL="285750" indent="-285750">
              <a:buFont typeface="Arial" panose="020B0604020202020204" pitchFamily="34" charset="0"/>
              <a:buChar char="•"/>
            </a:pPr>
            <a:r>
              <a:rPr lang="en-US" altLang="ko-KR" dirty="0">
                <a:latin typeface="Calibri" panose="020F0502020204030204" pitchFamily="34" charset="0"/>
                <a:cs typeface="Calibri" panose="020F0502020204030204" pitchFamily="34" charset="0"/>
              </a:rPr>
              <a:t>End point: Slight erythema</a:t>
            </a:r>
          </a:p>
        </p:txBody>
      </p:sp>
      <p:sp>
        <p:nvSpPr>
          <p:cNvPr id="4" name="직사각형 3"/>
          <p:cNvSpPr/>
          <p:nvPr/>
        </p:nvSpPr>
        <p:spPr>
          <a:xfrm>
            <a:off x="0" y="132760"/>
            <a:ext cx="10639719" cy="369332"/>
          </a:xfrm>
          <a:prstGeom prst="rect">
            <a:avLst/>
          </a:prstGeom>
        </p:spPr>
        <p:txBody>
          <a:bodyPr wrap="square">
            <a:spAutoFit/>
          </a:bodyPr>
          <a:lstStyle/>
          <a:p>
            <a:r>
              <a:rPr lang="en-US" altLang="ko-KR" dirty="0">
                <a:latin typeface="Calibri" panose="020F0502020204030204" pitchFamily="34" charset="0"/>
                <a:cs typeface="Calibri" panose="020F0502020204030204" pitchFamily="34" charset="0"/>
              </a:rPr>
              <a:t>* For the patients who had several laser toning and the </a:t>
            </a:r>
            <a:r>
              <a:rPr lang="en-US" altLang="ko-KR" dirty="0" err="1">
                <a:latin typeface="Calibri" panose="020F0502020204030204" pitchFamily="34" charset="0"/>
                <a:cs typeface="Calibri" panose="020F0502020204030204" pitchFamily="34" charset="0"/>
              </a:rPr>
              <a:t>melasma</a:t>
            </a:r>
            <a:r>
              <a:rPr lang="en-US" altLang="ko-KR" dirty="0">
                <a:latin typeface="Calibri" panose="020F0502020204030204" pitchFamily="34" charset="0"/>
                <a:cs typeface="Calibri" panose="020F0502020204030204" pitchFamily="34" charset="0"/>
              </a:rPr>
              <a:t> becomes worsen. </a:t>
            </a:r>
            <a:endParaRPr lang="ko-KR" altLang="en-US" dirty="0">
              <a:latin typeface="Calibri" panose="020F0502020204030204" pitchFamily="34" charset="0"/>
              <a:cs typeface="Calibri" panose="020F0502020204030204" pitchFamily="34" charset="0"/>
            </a:endParaRPr>
          </a:p>
        </p:txBody>
      </p:sp>
      <p:graphicFrame>
        <p:nvGraphicFramePr>
          <p:cNvPr id="6" name="표 5"/>
          <p:cNvGraphicFramePr>
            <a:graphicFrameLocks noGrp="1"/>
          </p:cNvGraphicFramePr>
          <p:nvPr>
            <p:extLst>
              <p:ext uri="{D42A27DB-BD31-4B8C-83A1-F6EECF244321}">
                <p14:modId xmlns:p14="http://schemas.microsoft.com/office/powerpoint/2010/main" val="1293661157"/>
              </p:ext>
            </p:extLst>
          </p:nvPr>
        </p:nvGraphicFramePr>
        <p:xfrm>
          <a:off x="348792" y="523803"/>
          <a:ext cx="11570880" cy="1838848"/>
        </p:xfrm>
        <a:graphic>
          <a:graphicData uri="http://schemas.openxmlformats.org/drawingml/2006/table">
            <a:tbl>
              <a:tblPr firstRow="1" bandRow="1">
                <a:tableStyleId>{5C22544A-7EE6-4342-B048-85BDC9FD1C3A}</a:tableStyleId>
              </a:tblPr>
              <a:tblGrid>
                <a:gridCol w="1708956">
                  <a:extLst>
                    <a:ext uri="{9D8B030D-6E8A-4147-A177-3AD203B41FA5}">
                      <a16:colId xmlns:a16="http://schemas.microsoft.com/office/drawing/2014/main" val="2725197207"/>
                    </a:ext>
                  </a:extLst>
                </a:gridCol>
                <a:gridCol w="1708956">
                  <a:extLst>
                    <a:ext uri="{9D8B030D-6E8A-4147-A177-3AD203B41FA5}">
                      <a16:colId xmlns:a16="http://schemas.microsoft.com/office/drawing/2014/main" val="873426387"/>
                    </a:ext>
                  </a:extLst>
                </a:gridCol>
                <a:gridCol w="795659">
                  <a:extLst>
                    <a:ext uri="{9D8B030D-6E8A-4147-A177-3AD203B41FA5}">
                      <a16:colId xmlns:a16="http://schemas.microsoft.com/office/drawing/2014/main" val="3708013768"/>
                    </a:ext>
                  </a:extLst>
                </a:gridCol>
                <a:gridCol w="1209779">
                  <a:extLst>
                    <a:ext uri="{9D8B030D-6E8A-4147-A177-3AD203B41FA5}">
                      <a16:colId xmlns:a16="http://schemas.microsoft.com/office/drawing/2014/main" val="3709886342"/>
                    </a:ext>
                  </a:extLst>
                </a:gridCol>
                <a:gridCol w="1243341">
                  <a:extLst>
                    <a:ext uri="{9D8B030D-6E8A-4147-A177-3AD203B41FA5}">
                      <a16:colId xmlns:a16="http://schemas.microsoft.com/office/drawing/2014/main" val="1217420904"/>
                    </a:ext>
                  </a:extLst>
                </a:gridCol>
                <a:gridCol w="1192225">
                  <a:extLst>
                    <a:ext uri="{9D8B030D-6E8A-4147-A177-3AD203B41FA5}">
                      <a16:colId xmlns:a16="http://schemas.microsoft.com/office/drawing/2014/main" val="3284950915"/>
                    </a:ext>
                  </a:extLst>
                </a:gridCol>
                <a:gridCol w="1192225">
                  <a:extLst>
                    <a:ext uri="{9D8B030D-6E8A-4147-A177-3AD203B41FA5}">
                      <a16:colId xmlns:a16="http://schemas.microsoft.com/office/drawing/2014/main" val="1165780782"/>
                    </a:ext>
                  </a:extLst>
                </a:gridCol>
                <a:gridCol w="676440">
                  <a:extLst>
                    <a:ext uri="{9D8B030D-6E8A-4147-A177-3AD203B41FA5}">
                      <a16:colId xmlns:a16="http://schemas.microsoft.com/office/drawing/2014/main" val="4183664891"/>
                    </a:ext>
                  </a:extLst>
                </a:gridCol>
                <a:gridCol w="1016277">
                  <a:extLst>
                    <a:ext uri="{9D8B030D-6E8A-4147-A177-3AD203B41FA5}">
                      <a16:colId xmlns:a16="http://schemas.microsoft.com/office/drawing/2014/main" val="1117799002"/>
                    </a:ext>
                  </a:extLst>
                </a:gridCol>
                <a:gridCol w="827022">
                  <a:extLst>
                    <a:ext uri="{9D8B030D-6E8A-4147-A177-3AD203B41FA5}">
                      <a16:colId xmlns:a16="http://schemas.microsoft.com/office/drawing/2014/main" val="166534476"/>
                    </a:ext>
                  </a:extLst>
                </a:gridCol>
              </a:tblGrid>
              <a:tr h="711113">
                <a:tc>
                  <a:txBody>
                    <a:bodyPr/>
                    <a:lstStyle/>
                    <a:p>
                      <a:pPr algn="ctr" latinLnBrk="1"/>
                      <a:endParaRPr lang="ko-KR" altLang="en-US" dirty="0"/>
                    </a:p>
                  </a:txBody>
                  <a:tcPr anchor="ctr"/>
                </a:tc>
                <a:tc>
                  <a:txBody>
                    <a:bodyPr/>
                    <a:lstStyle/>
                    <a:p>
                      <a:pPr algn="ctr" latinLnBrk="1"/>
                      <a:r>
                        <a:rPr lang="en-US" altLang="ko-KR" dirty="0"/>
                        <a:t>Wavelength</a:t>
                      </a:r>
                    </a:p>
                    <a:p>
                      <a:pPr algn="ctr" latinLnBrk="1"/>
                      <a:r>
                        <a:rPr lang="en-US" altLang="ko-KR" dirty="0"/>
                        <a:t>(nm)</a:t>
                      </a:r>
                      <a:endParaRPr lang="ko-KR" altLang="en-US" dirty="0"/>
                    </a:p>
                  </a:txBody>
                  <a:tcPr anchor="ctr"/>
                </a:tc>
                <a:tc>
                  <a:txBody>
                    <a:bodyPr/>
                    <a:lstStyle/>
                    <a:p>
                      <a:pPr algn="ctr" latinLnBrk="1"/>
                      <a:r>
                        <a:rPr lang="en-US" altLang="ko-KR" dirty="0"/>
                        <a:t>Mode</a:t>
                      </a:r>
                      <a:endParaRPr lang="ko-KR" altLang="en-US" dirty="0"/>
                    </a:p>
                  </a:txBody>
                  <a:tcPr anchor="ctr"/>
                </a:tc>
                <a:tc>
                  <a:txBody>
                    <a:bodyPr/>
                    <a:lstStyle/>
                    <a:p>
                      <a:pPr algn="ctr" latinLnBrk="1"/>
                      <a:r>
                        <a:rPr lang="en-US" altLang="ko-KR" dirty="0"/>
                        <a:t>Spot Size</a:t>
                      </a:r>
                    </a:p>
                    <a:p>
                      <a:pPr algn="ctr" latinLnBrk="1"/>
                      <a:r>
                        <a:rPr lang="en-US" altLang="ko-KR" dirty="0"/>
                        <a:t>(mm)</a:t>
                      </a:r>
                      <a:endParaRPr lang="ko-KR" altLang="en-US" dirty="0"/>
                    </a:p>
                  </a:txBody>
                  <a:tcPr anchor="ctr"/>
                </a:tc>
                <a:tc>
                  <a:txBody>
                    <a:bodyPr/>
                    <a:lstStyle/>
                    <a:p>
                      <a:pPr algn="ctr" latinLnBrk="1"/>
                      <a:r>
                        <a:rPr lang="en-US" altLang="ko-KR" dirty="0" err="1"/>
                        <a:t>Fluence</a:t>
                      </a:r>
                      <a:endParaRPr lang="en-US" altLang="ko-KR" dirty="0"/>
                    </a:p>
                    <a:p>
                      <a:pPr algn="ctr" latinLnBrk="1"/>
                      <a:r>
                        <a:rPr lang="en-US" altLang="ko-KR" dirty="0"/>
                        <a:t>(J/cm²)</a:t>
                      </a:r>
                      <a:endParaRPr lang="ko-KR" altLang="en-US" dirty="0"/>
                    </a:p>
                  </a:txBody>
                  <a:tcPr anchor="ctr"/>
                </a:tc>
                <a:tc>
                  <a:txBody>
                    <a:bodyPr/>
                    <a:lstStyle/>
                    <a:p>
                      <a:pPr algn="ctr" latinLnBrk="1"/>
                      <a:r>
                        <a:rPr lang="en-US" altLang="ko-KR" dirty="0"/>
                        <a:t>Pulse Rate</a:t>
                      </a:r>
                    </a:p>
                    <a:p>
                      <a:pPr algn="ctr" latinLnBrk="1"/>
                      <a:r>
                        <a:rPr lang="en-US" altLang="ko-KR" dirty="0"/>
                        <a:t>(HZ)</a:t>
                      </a:r>
                    </a:p>
                  </a:txBody>
                  <a:tcPr anchor="ctr"/>
                </a:tc>
                <a:tc>
                  <a:txBody>
                    <a:bodyPr/>
                    <a:lstStyle/>
                    <a:p>
                      <a:pPr algn="ctr" latinLnBrk="1"/>
                      <a:r>
                        <a:rPr lang="en-US" altLang="ko-KR" dirty="0"/>
                        <a:t>On</a:t>
                      </a:r>
                      <a:r>
                        <a:rPr lang="en-US" altLang="ko-KR" baseline="0" dirty="0"/>
                        <a:t> time</a:t>
                      </a:r>
                      <a:endParaRPr lang="en-US" altLang="ko-KR" dirty="0"/>
                    </a:p>
                  </a:txBody>
                  <a:tcPr anchor="ctr"/>
                </a:tc>
                <a:tc>
                  <a:txBody>
                    <a:bodyPr/>
                    <a:lstStyle/>
                    <a:p>
                      <a:pPr algn="ctr" latinLnBrk="1"/>
                      <a:r>
                        <a:rPr lang="en-US" altLang="ko-KR" dirty="0"/>
                        <a:t>Pass</a:t>
                      </a:r>
                      <a:endParaRPr lang="ko-KR" altLang="en-US" dirty="0"/>
                    </a:p>
                  </a:txBody>
                  <a:tcPr/>
                </a:tc>
                <a:tc>
                  <a:txBody>
                    <a:bodyPr/>
                    <a:lstStyle/>
                    <a:p>
                      <a:pPr algn="ctr" latinLnBrk="1"/>
                      <a:r>
                        <a:rPr lang="en-US" altLang="ko-KR" dirty="0"/>
                        <a:t>Interval</a:t>
                      </a:r>
                    </a:p>
                    <a:p>
                      <a:pPr algn="ctr" latinLnBrk="1"/>
                      <a:r>
                        <a:rPr lang="en-US" altLang="ko-KR" dirty="0"/>
                        <a:t>(weeks) </a:t>
                      </a:r>
                      <a:endParaRPr lang="ko-KR" altLang="en-US" dirty="0"/>
                    </a:p>
                  </a:txBody>
                  <a:tcPr/>
                </a:tc>
                <a:tc>
                  <a:txBody>
                    <a:bodyPr/>
                    <a:lstStyle/>
                    <a:p>
                      <a:pPr algn="ctr" latinLnBrk="1"/>
                      <a:r>
                        <a:rPr lang="en-US" altLang="ko-KR" dirty="0"/>
                        <a:t>Session</a:t>
                      </a:r>
                      <a:endParaRPr lang="ko-KR" altLang="en-US" dirty="0"/>
                    </a:p>
                  </a:txBody>
                  <a:tcPr/>
                </a:tc>
                <a:extLst>
                  <a:ext uri="{0D108BD9-81ED-4DB2-BD59-A6C34878D82A}">
                    <a16:rowId xmlns:a16="http://schemas.microsoft.com/office/drawing/2014/main" val="3086966092"/>
                  </a:ext>
                </a:extLst>
              </a:tr>
              <a:tr h="924448">
                <a:tc>
                  <a:txBody>
                    <a:bodyPr/>
                    <a:lstStyle/>
                    <a:p>
                      <a:pPr algn="ctr" latinLnBrk="1"/>
                      <a:r>
                        <a:rPr lang="en-US" altLang="ko-KR" dirty="0"/>
                        <a:t>Genuine</a:t>
                      </a:r>
                      <a:r>
                        <a:rPr lang="en-US" altLang="ko-KR" baseline="0" dirty="0"/>
                        <a:t> Genesis</a:t>
                      </a:r>
                      <a:endParaRPr lang="en-US" altLang="ko-KR" dirty="0"/>
                    </a:p>
                  </a:txBody>
                  <a:tcPr anchor="ctr"/>
                </a:tc>
                <a:tc>
                  <a:txBody>
                    <a:bodyPr/>
                    <a:lstStyle/>
                    <a:p>
                      <a:pPr algn="ctr" latinLnBrk="1"/>
                      <a:r>
                        <a:rPr lang="en-US" altLang="ko-KR" dirty="0"/>
                        <a:t>1064</a:t>
                      </a:r>
                      <a:endParaRPr lang="ko-KR" altLang="en-US" dirty="0"/>
                    </a:p>
                  </a:txBody>
                  <a:tcPr anchor="ctr"/>
                </a:tc>
                <a:tc>
                  <a:txBody>
                    <a:bodyPr/>
                    <a:lstStyle/>
                    <a:p>
                      <a:pPr algn="ctr" latinLnBrk="1"/>
                      <a:r>
                        <a:rPr lang="en-US" altLang="ko-KR" dirty="0"/>
                        <a:t>LPS</a:t>
                      </a:r>
                      <a:endParaRPr lang="ko-KR" altLang="en-US" dirty="0"/>
                    </a:p>
                  </a:txBody>
                  <a:tcPr anchor="ctr"/>
                </a:tc>
                <a:tc>
                  <a:txBody>
                    <a:bodyPr/>
                    <a:lstStyle/>
                    <a:p>
                      <a:pPr algn="ctr" latinLnBrk="1"/>
                      <a:r>
                        <a:rPr lang="en-US" altLang="ko-KR" dirty="0"/>
                        <a:t>10mm</a:t>
                      </a:r>
                      <a:endParaRPr lang="ko-KR" altLang="en-US" dirty="0"/>
                    </a:p>
                  </a:txBody>
                  <a:tcPr anchor="ctr"/>
                </a:tc>
                <a:tc>
                  <a:txBody>
                    <a:bodyPr/>
                    <a:lstStyle/>
                    <a:p>
                      <a:pPr algn="ctr" latinLnBrk="1"/>
                      <a:r>
                        <a:rPr lang="en-US" altLang="ko-KR" dirty="0"/>
                        <a:t>3.1J</a:t>
                      </a:r>
                    </a:p>
                  </a:txBody>
                  <a:tcPr anchor="ctr"/>
                </a:tc>
                <a:tc>
                  <a:txBody>
                    <a:bodyPr/>
                    <a:lstStyle/>
                    <a:p>
                      <a:pPr algn="ctr" latinLnBrk="1"/>
                      <a:r>
                        <a:rPr lang="en-US" altLang="ko-KR" dirty="0"/>
                        <a:t>10HZ</a:t>
                      </a:r>
                      <a:endParaRPr lang="ko-KR" altLang="en-US" dirty="0"/>
                    </a:p>
                  </a:txBody>
                  <a:tcPr anchor="ctr"/>
                </a:tc>
                <a:tc>
                  <a:txBody>
                    <a:bodyPr/>
                    <a:lstStyle/>
                    <a:p>
                      <a:pPr algn="ctr" latinLnBrk="1"/>
                      <a:r>
                        <a:rPr lang="en-US" altLang="ko-KR" dirty="0"/>
                        <a:t>0.3ms</a:t>
                      </a:r>
                      <a:endParaRPr lang="ko-KR" altLang="en-US" dirty="0"/>
                    </a:p>
                  </a:txBody>
                  <a:tcPr anchor="ctr"/>
                </a:tc>
                <a:tc>
                  <a:txBody>
                    <a:bodyPr/>
                    <a:lstStyle/>
                    <a:p>
                      <a:pPr algn="ctr" latinLnBrk="1"/>
                      <a:r>
                        <a:rPr lang="en-US" altLang="ko-KR" dirty="0"/>
                        <a:t>3</a:t>
                      </a:r>
                      <a:endParaRPr lang="ko-KR" altLang="en-US" dirty="0"/>
                    </a:p>
                  </a:txBody>
                  <a:tcPr anchor="ctr"/>
                </a:tc>
                <a:tc>
                  <a:txBody>
                    <a:bodyPr/>
                    <a:lstStyle/>
                    <a:p>
                      <a:pPr algn="ctr" latinLnBrk="1"/>
                      <a:r>
                        <a:rPr lang="en-US" altLang="ko-KR" dirty="0"/>
                        <a:t>1</a:t>
                      </a:r>
                      <a:endParaRPr lang="ko-KR" altLang="en-US" dirty="0"/>
                    </a:p>
                  </a:txBody>
                  <a:tcPr anchor="ctr"/>
                </a:tc>
                <a:tc>
                  <a:txBody>
                    <a:bodyPr/>
                    <a:lstStyle/>
                    <a:p>
                      <a:pPr algn="ctr" latinLnBrk="1"/>
                      <a:r>
                        <a:rPr lang="en-US" altLang="ko-KR" dirty="0"/>
                        <a:t>10 ~</a:t>
                      </a:r>
                      <a:endParaRPr lang="ko-KR" altLang="en-US" dirty="0"/>
                    </a:p>
                  </a:txBody>
                  <a:tcPr anchor="ctr"/>
                </a:tc>
                <a:extLst>
                  <a:ext uri="{0D108BD9-81ED-4DB2-BD59-A6C34878D82A}">
                    <a16:rowId xmlns:a16="http://schemas.microsoft.com/office/drawing/2014/main" val="2382361628"/>
                  </a:ext>
                </a:extLst>
              </a:tr>
            </a:tbl>
          </a:graphicData>
        </a:graphic>
      </p:graphicFrame>
      <p:sp>
        <p:nvSpPr>
          <p:cNvPr id="7" name="TextBox 6"/>
          <p:cNvSpPr txBox="1"/>
          <p:nvPr/>
        </p:nvSpPr>
        <p:spPr>
          <a:xfrm>
            <a:off x="223626" y="2384362"/>
            <a:ext cx="11821212" cy="369332"/>
          </a:xfrm>
          <a:prstGeom prst="rect">
            <a:avLst/>
          </a:prstGeom>
          <a:noFill/>
        </p:spPr>
        <p:txBody>
          <a:bodyPr wrap="square" rtlCol="0">
            <a:spAutoFit/>
          </a:bodyPr>
          <a:lstStyle/>
          <a:p>
            <a:r>
              <a:rPr lang="en-US" altLang="ko-KR" dirty="0">
                <a:latin typeface="Calibri" panose="020F0502020204030204" pitchFamily="34" charset="0"/>
                <a:cs typeface="Calibri" panose="020F0502020204030204" pitchFamily="34" charset="0"/>
              </a:rPr>
              <a:t>* Treat Genesis technique before </a:t>
            </a:r>
            <a:r>
              <a:rPr lang="en-US" altLang="ko-KR" dirty="0" err="1">
                <a:latin typeface="Calibri" panose="020F0502020204030204" pitchFamily="34" charset="0"/>
                <a:cs typeface="Calibri" panose="020F0502020204030204" pitchFamily="34" charset="0"/>
              </a:rPr>
              <a:t>melasma</a:t>
            </a:r>
            <a:r>
              <a:rPr lang="en-US" altLang="ko-KR" dirty="0">
                <a:latin typeface="Calibri" panose="020F0502020204030204" pitchFamily="34" charset="0"/>
                <a:cs typeface="Calibri" panose="020F0502020204030204" pitchFamily="34" charset="0"/>
              </a:rPr>
              <a:t> care for dermal environment improvement. </a:t>
            </a:r>
            <a:endParaRPr lang="ko-KR"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1155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7962" y="113122"/>
            <a:ext cx="1970202" cy="369332"/>
          </a:xfrm>
          <a:prstGeom prst="rect">
            <a:avLst/>
          </a:prstGeom>
          <a:noFill/>
        </p:spPr>
        <p:txBody>
          <a:bodyPr wrap="square" rtlCol="0">
            <a:spAutoFit/>
          </a:bodyPr>
          <a:lstStyle/>
          <a:p>
            <a:r>
              <a:rPr lang="en-US" altLang="ko-KR" dirty="0">
                <a:latin typeface="Calibri" panose="020F0502020204030204" pitchFamily="34" charset="0"/>
                <a:cs typeface="Calibri" panose="020F0502020204030204" pitchFamily="34" charset="0"/>
              </a:rPr>
              <a:t>One shot toning </a:t>
            </a:r>
            <a:endParaRPr lang="ko-KR" altLang="en-US" dirty="0">
              <a:latin typeface="Calibri" panose="020F0502020204030204" pitchFamily="34" charset="0"/>
              <a:cs typeface="Calibri" panose="020F0502020204030204" pitchFamily="34" charset="0"/>
            </a:endParaRPr>
          </a:p>
        </p:txBody>
      </p:sp>
      <p:graphicFrame>
        <p:nvGraphicFramePr>
          <p:cNvPr id="3" name="표 2"/>
          <p:cNvGraphicFramePr>
            <a:graphicFrameLocks noGrp="1"/>
          </p:cNvGraphicFramePr>
          <p:nvPr>
            <p:extLst>
              <p:ext uri="{D42A27DB-BD31-4B8C-83A1-F6EECF244321}">
                <p14:modId xmlns:p14="http://schemas.microsoft.com/office/powerpoint/2010/main" val="3406319342"/>
              </p:ext>
            </p:extLst>
          </p:nvPr>
        </p:nvGraphicFramePr>
        <p:xfrm>
          <a:off x="197962" y="482454"/>
          <a:ext cx="11726945" cy="4389120"/>
        </p:xfrm>
        <a:graphic>
          <a:graphicData uri="http://schemas.openxmlformats.org/drawingml/2006/table">
            <a:tbl>
              <a:tblPr firstRow="1" bandRow="1">
                <a:tableStyleId>{5C22544A-7EE6-4342-B048-85BDC9FD1C3A}</a:tableStyleId>
              </a:tblPr>
              <a:tblGrid>
                <a:gridCol w="2038501">
                  <a:extLst>
                    <a:ext uri="{9D8B030D-6E8A-4147-A177-3AD203B41FA5}">
                      <a16:colId xmlns:a16="http://schemas.microsoft.com/office/drawing/2014/main" val="23557343"/>
                    </a:ext>
                  </a:extLst>
                </a:gridCol>
                <a:gridCol w="1739470">
                  <a:extLst>
                    <a:ext uri="{9D8B030D-6E8A-4147-A177-3AD203B41FA5}">
                      <a16:colId xmlns:a16="http://schemas.microsoft.com/office/drawing/2014/main" val="3015301626"/>
                    </a:ext>
                  </a:extLst>
                </a:gridCol>
                <a:gridCol w="1248118">
                  <a:extLst>
                    <a:ext uri="{9D8B030D-6E8A-4147-A177-3AD203B41FA5}">
                      <a16:colId xmlns:a16="http://schemas.microsoft.com/office/drawing/2014/main" val="3057906124"/>
                    </a:ext>
                  </a:extLst>
                </a:gridCol>
                <a:gridCol w="1096622">
                  <a:extLst>
                    <a:ext uri="{9D8B030D-6E8A-4147-A177-3AD203B41FA5}">
                      <a16:colId xmlns:a16="http://schemas.microsoft.com/office/drawing/2014/main" val="622723710"/>
                    </a:ext>
                  </a:extLst>
                </a:gridCol>
                <a:gridCol w="1685152">
                  <a:extLst>
                    <a:ext uri="{9D8B030D-6E8A-4147-A177-3AD203B41FA5}">
                      <a16:colId xmlns:a16="http://schemas.microsoft.com/office/drawing/2014/main" val="3204458352"/>
                    </a:ext>
                  </a:extLst>
                </a:gridCol>
                <a:gridCol w="1082107">
                  <a:extLst>
                    <a:ext uri="{9D8B030D-6E8A-4147-A177-3AD203B41FA5}">
                      <a16:colId xmlns:a16="http://schemas.microsoft.com/office/drawing/2014/main" val="1420376489"/>
                    </a:ext>
                  </a:extLst>
                </a:gridCol>
                <a:gridCol w="681432">
                  <a:extLst>
                    <a:ext uri="{9D8B030D-6E8A-4147-A177-3AD203B41FA5}">
                      <a16:colId xmlns:a16="http://schemas.microsoft.com/office/drawing/2014/main" val="895001677"/>
                    </a:ext>
                  </a:extLst>
                </a:gridCol>
                <a:gridCol w="1169042">
                  <a:extLst>
                    <a:ext uri="{9D8B030D-6E8A-4147-A177-3AD203B41FA5}">
                      <a16:colId xmlns:a16="http://schemas.microsoft.com/office/drawing/2014/main" val="2438175195"/>
                    </a:ext>
                  </a:extLst>
                </a:gridCol>
                <a:gridCol w="986501">
                  <a:extLst>
                    <a:ext uri="{9D8B030D-6E8A-4147-A177-3AD203B41FA5}">
                      <a16:colId xmlns:a16="http://schemas.microsoft.com/office/drawing/2014/main" val="1975601860"/>
                    </a:ext>
                  </a:extLst>
                </a:gridCol>
              </a:tblGrid>
              <a:tr h="886685">
                <a:tc>
                  <a:txBody>
                    <a:bodyPr/>
                    <a:lstStyle/>
                    <a:p>
                      <a:pPr algn="ctr" latinLnBrk="1"/>
                      <a:r>
                        <a:rPr lang="en-US" altLang="ko-KR" dirty="0"/>
                        <a:t>Indication</a:t>
                      </a:r>
                      <a:endParaRPr lang="ko-KR" altLang="en-US" dirty="0"/>
                    </a:p>
                  </a:txBody>
                  <a:tcPr anchor="ctr"/>
                </a:tc>
                <a:tc>
                  <a:txBody>
                    <a:bodyPr/>
                    <a:lstStyle/>
                    <a:p>
                      <a:pPr algn="ctr" latinLnBrk="1"/>
                      <a:r>
                        <a:rPr lang="en-US" altLang="ko-KR" dirty="0"/>
                        <a:t>Wavelength</a:t>
                      </a:r>
                      <a:endParaRPr lang="ko-KR" altLang="en-US" dirty="0"/>
                    </a:p>
                  </a:txBody>
                  <a:tcPr anchor="ctr"/>
                </a:tc>
                <a:tc>
                  <a:txBody>
                    <a:bodyPr/>
                    <a:lstStyle/>
                    <a:p>
                      <a:pPr algn="ctr" latinLnBrk="1"/>
                      <a:r>
                        <a:rPr lang="en-US" altLang="ko-KR" dirty="0"/>
                        <a:t>Mode</a:t>
                      </a:r>
                      <a:endParaRPr lang="ko-KR" altLang="en-US" dirty="0"/>
                    </a:p>
                  </a:txBody>
                  <a:tcPr anchor="ctr"/>
                </a:tc>
                <a:tc>
                  <a:txBody>
                    <a:bodyPr/>
                    <a:lstStyle/>
                    <a:p>
                      <a:pPr algn="ctr" latinLnBrk="1"/>
                      <a:r>
                        <a:rPr lang="en-US" altLang="ko-KR" dirty="0"/>
                        <a:t>Spot Size</a:t>
                      </a:r>
                    </a:p>
                    <a:p>
                      <a:pPr algn="ctr" latinLnBrk="1"/>
                      <a:r>
                        <a:rPr lang="en-US" altLang="ko-KR" dirty="0"/>
                        <a:t>(mm)</a:t>
                      </a:r>
                      <a:endParaRPr lang="ko-KR" altLang="en-US" dirty="0"/>
                    </a:p>
                  </a:txBody>
                  <a:tcPr anchor="ctr"/>
                </a:tc>
                <a:tc>
                  <a:txBody>
                    <a:bodyPr/>
                    <a:lstStyle/>
                    <a:p>
                      <a:pPr algn="ctr" latinLnBrk="1"/>
                      <a:r>
                        <a:rPr lang="en-US" altLang="ko-KR" dirty="0" err="1"/>
                        <a:t>Fluence</a:t>
                      </a:r>
                      <a:endParaRPr lang="en-US" altLang="ko-KR" dirty="0"/>
                    </a:p>
                    <a:p>
                      <a:pPr algn="ctr" latinLnBrk="1"/>
                      <a:r>
                        <a:rPr lang="en-US" altLang="ko-KR" dirty="0"/>
                        <a:t>(J/cm²)</a:t>
                      </a:r>
                      <a:endParaRPr lang="ko-KR" altLang="en-US" dirty="0"/>
                    </a:p>
                  </a:txBody>
                  <a:tcPr anchor="ctr"/>
                </a:tc>
                <a:tc>
                  <a:txBody>
                    <a:bodyPr/>
                    <a:lstStyle/>
                    <a:p>
                      <a:pPr algn="ctr" latinLnBrk="1"/>
                      <a:r>
                        <a:rPr lang="en-US" altLang="ko-KR" dirty="0"/>
                        <a:t>Pulse Rate</a:t>
                      </a:r>
                    </a:p>
                    <a:p>
                      <a:pPr algn="ctr" latinLnBrk="1"/>
                      <a:r>
                        <a:rPr lang="en-US" altLang="ko-KR" dirty="0"/>
                        <a:t>(HZ)</a:t>
                      </a:r>
                    </a:p>
                  </a:txBody>
                  <a:tcPr anchor="ctr"/>
                </a:tc>
                <a:tc>
                  <a:txBody>
                    <a:bodyPr/>
                    <a:lstStyle/>
                    <a:p>
                      <a:pPr algn="ctr" latinLnBrk="1"/>
                      <a:r>
                        <a:rPr lang="en-US" altLang="ko-KR" dirty="0"/>
                        <a:t>Pass</a:t>
                      </a:r>
                      <a:endParaRPr lang="ko-KR" altLang="en-US" dirty="0"/>
                    </a:p>
                  </a:txBody>
                  <a:tcPr anchor="ctr"/>
                </a:tc>
                <a:tc>
                  <a:txBody>
                    <a:bodyPr/>
                    <a:lstStyle/>
                    <a:p>
                      <a:pPr algn="ctr" latinLnBrk="1"/>
                      <a:r>
                        <a:rPr lang="en-US" altLang="ko-KR" dirty="0"/>
                        <a:t>Interval</a:t>
                      </a:r>
                    </a:p>
                    <a:p>
                      <a:pPr algn="ctr" latinLnBrk="1"/>
                      <a:r>
                        <a:rPr lang="en-US" altLang="ko-KR" dirty="0"/>
                        <a:t>(weeks) </a:t>
                      </a:r>
                      <a:endParaRPr lang="ko-KR" altLang="en-US" dirty="0"/>
                    </a:p>
                  </a:txBody>
                  <a:tcPr anchor="ctr"/>
                </a:tc>
                <a:tc>
                  <a:txBody>
                    <a:bodyPr/>
                    <a:lstStyle/>
                    <a:p>
                      <a:pPr algn="ctr" latinLnBrk="1"/>
                      <a:r>
                        <a:rPr lang="en-US" altLang="ko-KR" dirty="0"/>
                        <a:t>Sessions</a:t>
                      </a:r>
                      <a:endParaRPr lang="ko-KR" altLang="en-US" dirty="0"/>
                    </a:p>
                  </a:txBody>
                  <a:tcPr anchor="ctr"/>
                </a:tc>
                <a:extLst>
                  <a:ext uri="{0D108BD9-81ED-4DB2-BD59-A6C34878D82A}">
                    <a16:rowId xmlns:a16="http://schemas.microsoft.com/office/drawing/2014/main" val="3918993883"/>
                  </a:ext>
                </a:extLst>
              </a:tr>
              <a:tr h="342308">
                <a:tc>
                  <a:txBody>
                    <a:bodyPr/>
                    <a:lstStyle/>
                    <a:p>
                      <a:pPr algn="ctr" latinLnBrk="1"/>
                      <a:r>
                        <a:rPr lang="en-US" altLang="ko-KR" dirty="0" err="1"/>
                        <a:t>Melasma</a:t>
                      </a:r>
                      <a:endParaRPr lang="ko-KR" altLang="en-US" dirty="0"/>
                    </a:p>
                  </a:txBody>
                  <a:tcPr anchor="ctr"/>
                </a:tc>
                <a:tc rowSpan="5">
                  <a:txBody>
                    <a:bodyPr/>
                    <a:lstStyle/>
                    <a:p>
                      <a:pPr algn="ctr" latinLnBrk="1"/>
                      <a:r>
                        <a:rPr lang="en-US" altLang="ko-KR" dirty="0"/>
                        <a:t>1064nm</a:t>
                      </a:r>
                      <a:endParaRPr lang="ko-KR" altLang="en-US" dirty="0"/>
                    </a:p>
                  </a:txBody>
                  <a:tcPr anchor="ctr"/>
                </a:tc>
                <a:tc rowSpan="5">
                  <a:txBody>
                    <a:bodyPr/>
                    <a:lstStyle/>
                    <a:p>
                      <a:pPr algn="ctr" latinLnBrk="1"/>
                      <a:r>
                        <a:rPr lang="en-US" altLang="ko-KR" dirty="0"/>
                        <a:t>QSW</a:t>
                      </a:r>
                      <a:r>
                        <a:rPr lang="en-US" altLang="ko-KR" baseline="0" dirty="0"/>
                        <a:t> S</a:t>
                      </a:r>
                      <a:endParaRPr lang="ko-KR" altLang="en-US" dirty="0"/>
                    </a:p>
                  </a:txBody>
                  <a:tcPr anchor="ctr"/>
                </a:tc>
                <a:tc rowSpan="5">
                  <a:txBody>
                    <a:bodyPr/>
                    <a:lstStyle/>
                    <a:p>
                      <a:pPr algn="ctr" latinLnBrk="1"/>
                      <a:r>
                        <a:rPr lang="en-US" altLang="ko-KR" dirty="0"/>
                        <a:t> 4</a:t>
                      </a:r>
                      <a:endParaRPr lang="ko-KR" altLang="en-US" dirty="0"/>
                    </a:p>
                  </a:txBody>
                  <a:tcPr anchor="ctr"/>
                </a:tc>
                <a:tc>
                  <a:txBody>
                    <a:bodyPr/>
                    <a:lstStyle/>
                    <a:p>
                      <a:pPr algn="ctr" latinLnBrk="1"/>
                      <a:r>
                        <a:rPr lang="en-US" altLang="ko-KR" baseline="0" dirty="0"/>
                        <a:t>3 ~ 3.5</a:t>
                      </a:r>
                      <a:endParaRPr lang="ko-KR" altLang="en-US" dirty="0"/>
                    </a:p>
                  </a:txBody>
                  <a:tcPr anchor="ctr"/>
                </a:tc>
                <a:tc rowSpan="5">
                  <a:txBody>
                    <a:bodyPr/>
                    <a:lstStyle/>
                    <a:p>
                      <a:pPr algn="ctr" latinLnBrk="1"/>
                      <a:r>
                        <a:rPr lang="en-US" altLang="ko-KR" dirty="0"/>
                        <a:t>1HZ</a:t>
                      </a:r>
                      <a:endParaRPr lang="ko-KR" altLang="en-US" dirty="0"/>
                    </a:p>
                  </a:txBody>
                  <a:tcPr anchor="ctr"/>
                </a:tc>
                <a:tc rowSpan="5">
                  <a:txBody>
                    <a:bodyPr/>
                    <a:lstStyle/>
                    <a:p>
                      <a:pPr algn="ctr" latinLnBrk="1"/>
                      <a:r>
                        <a:rPr lang="en-US" altLang="ko-KR" dirty="0"/>
                        <a:t>1</a:t>
                      </a:r>
                      <a:endParaRPr lang="ko-KR" altLang="en-US" dirty="0"/>
                    </a:p>
                  </a:txBody>
                  <a:tcPr anchor="ctr"/>
                </a:tc>
                <a:tc rowSpan="5">
                  <a:txBody>
                    <a:bodyPr/>
                    <a:lstStyle/>
                    <a:p>
                      <a:pPr algn="ctr" latinLnBrk="1"/>
                      <a:r>
                        <a:rPr lang="en-US" altLang="ko-KR" dirty="0"/>
                        <a:t>2</a:t>
                      </a:r>
                      <a:endParaRPr lang="ko-KR" altLang="en-US" dirty="0"/>
                    </a:p>
                  </a:txBody>
                  <a:tcPr anchor="ctr"/>
                </a:tc>
                <a:tc>
                  <a:txBody>
                    <a:bodyPr/>
                    <a:lstStyle/>
                    <a:p>
                      <a:pPr algn="ctr" latinLnBrk="1"/>
                      <a:endParaRPr lang="ko-KR" altLang="en-US" dirty="0"/>
                    </a:p>
                  </a:txBody>
                  <a:tcPr anchor="ctr"/>
                </a:tc>
                <a:extLst>
                  <a:ext uri="{0D108BD9-81ED-4DB2-BD59-A6C34878D82A}">
                    <a16:rowId xmlns:a16="http://schemas.microsoft.com/office/drawing/2014/main" val="2127963966"/>
                  </a:ext>
                </a:extLst>
              </a:tr>
              <a:tr h="342308">
                <a:tc>
                  <a:txBody>
                    <a:bodyPr/>
                    <a:lstStyle/>
                    <a:p>
                      <a:pPr algn="ctr" latinLnBrk="1"/>
                      <a:r>
                        <a:rPr lang="en-US" altLang="ko-KR" dirty="0" err="1"/>
                        <a:t>Lengtigo</a:t>
                      </a:r>
                      <a:r>
                        <a:rPr lang="en-US" altLang="ko-KR" dirty="0"/>
                        <a:t>, ABNOM</a:t>
                      </a:r>
                      <a:endParaRPr lang="ko-KR" altLang="en-US" dirty="0"/>
                    </a:p>
                  </a:txBody>
                  <a:tcPr anchor="ctr"/>
                </a:tc>
                <a:tc vMerge="1">
                  <a:txBody>
                    <a:bodyPr/>
                    <a:lstStyle/>
                    <a:p>
                      <a:pPr algn="ctr" latinLnBrk="1"/>
                      <a:endParaRPr lang="ko-KR" altLang="en-US" dirty="0"/>
                    </a:p>
                  </a:txBody>
                  <a:tcPr anchor="ctr"/>
                </a:tc>
                <a:tc vMerge="1">
                  <a:txBody>
                    <a:bodyPr/>
                    <a:lstStyle/>
                    <a:p>
                      <a:pPr algn="ctr" latinLnBrk="1"/>
                      <a:endParaRPr lang="ko-KR" altLang="en-US" dirty="0"/>
                    </a:p>
                  </a:txBody>
                  <a:tcPr anchor="ctr"/>
                </a:tc>
                <a:tc vMerge="1">
                  <a:txBody>
                    <a:bodyPr/>
                    <a:lstStyle/>
                    <a:p>
                      <a:pPr algn="ctr" latinLnBrk="1"/>
                      <a:endParaRPr lang="ko-KR" altLang="en-US" dirty="0"/>
                    </a:p>
                  </a:txBody>
                  <a:tcPr anchor="ctr"/>
                </a:tc>
                <a:tc>
                  <a:txBody>
                    <a:bodyPr/>
                    <a:lstStyle/>
                    <a:p>
                      <a:pPr algn="ctr" latinLnBrk="1"/>
                      <a:r>
                        <a:rPr lang="en-US" altLang="ko-KR" dirty="0"/>
                        <a:t>4.5 ~ 5</a:t>
                      </a:r>
                      <a:endParaRPr lang="ko-KR" altLang="en-US" dirty="0"/>
                    </a:p>
                  </a:txBody>
                  <a:tcPr anchor="ctr"/>
                </a:tc>
                <a:tc vMerge="1">
                  <a:txBody>
                    <a:bodyPr/>
                    <a:lstStyle/>
                    <a:p>
                      <a:pPr algn="ctr" latinLnBrk="1"/>
                      <a:endParaRPr lang="ko-KR" altLang="en-US" dirty="0"/>
                    </a:p>
                  </a:txBody>
                  <a:tcPr anchor="ctr"/>
                </a:tc>
                <a:tc vMerge="1">
                  <a:txBody>
                    <a:bodyPr/>
                    <a:lstStyle/>
                    <a:p>
                      <a:pPr algn="ctr" latinLnBrk="1"/>
                      <a:endParaRPr lang="ko-KR" altLang="en-US" dirty="0"/>
                    </a:p>
                  </a:txBody>
                  <a:tcPr anchor="ctr"/>
                </a:tc>
                <a:tc vMerge="1">
                  <a:txBody>
                    <a:bodyPr/>
                    <a:lstStyle/>
                    <a:p>
                      <a:pPr algn="ctr" latinLnBrk="1"/>
                      <a:endParaRPr lang="ko-KR" altLang="en-US" dirty="0"/>
                    </a:p>
                  </a:txBody>
                  <a:tcPr anchor="ctr"/>
                </a:tc>
                <a:tc>
                  <a:txBody>
                    <a:bodyPr/>
                    <a:lstStyle/>
                    <a:p>
                      <a:pPr algn="ctr" latinLnBrk="1"/>
                      <a:endParaRPr lang="ko-KR" altLang="en-US" dirty="0"/>
                    </a:p>
                  </a:txBody>
                  <a:tcPr anchor="ctr"/>
                </a:tc>
                <a:extLst>
                  <a:ext uri="{0D108BD9-81ED-4DB2-BD59-A6C34878D82A}">
                    <a16:rowId xmlns:a16="http://schemas.microsoft.com/office/drawing/2014/main" val="345614104"/>
                  </a:ext>
                </a:extLst>
              </a:tr>
              <a:tr h="342308">
                <a:tc>
                  <a:txBody>
                    <a:bodyPr/>
                    <a:lstStyle/>
                    <a:p>
                      <a:pPr algn="ctr" latinLnBrk="1"/>
                      <a:r>
                        <a:rPr lang="en-US" altLang="ko-KR" dirty="0"/>
                        <a:t>Nevus</a:t>
                      </a:r>
                      <a:r>
                        <a:rPr lang="en-US" altLang="ko-KR" baseline="0" dirty="0"/>
                        <a:t> of Ota</a:t>
                      </a:r>
                      <a:endParaRPr lang="ko-KR" altLang="en-US" dirty="0"/>
                    </a:p>
                  </a:txBody>
                  <a:tcPr anchor="ctr"/>
                </a:tc>
                <a:tc vMerge="1">
                  <a:txBody>
                    <a:bodyPr/>
                    <a:lstStyle/>
                    <a:p>
                      <a:pPr algn="ctr" latinLnBrk="1"/>
                      <a:endParaRPr lang="ko-KR" altLang="en-US" dirty="0"/>
                    </a:p>
                  </a:txBody>
                  <a:tcPr anchor="ctr"/>
                </a:tc>
                <a:tc vMerge="1">
                  <a:txBody>
                    <a:bodyPr/>
                    <a:lstStyle/>
                    <a:p>
                      <a:pPr algn="ctr" latinLnBrk="1"/>
                      <a:endParaRPr lang="ko-KR" altLang="en-US" dirty="0"/>
                    </a:p>
                  </a:txBody>
                  <a:tcPr anchor="ctr"/>
                </a:tc>
                <a:tc vMerge="1">
                  <a:txBody>
                    <a:bodyPr/>
                    <a:lstStyle/>
                    <a:p>
                      <a:pPr algn="ctr" latinLnBrk="1"/>
                      <a:endParaRPr lang="ko-KR" altLang="en-US" dirty="0"/>
                    </a:p>
                  </a:txBody>
                  <a:tcPr anchor="ct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ko-KR" altLang="en-US" sz="1800" b="1" i="0" kern="1200" dirty="0">
                          <a:solidFill>
                            <a:schemeClr val="dk1"/>
                          </a:solidFill>
                          <a:effectLst/>
                          <a:latin typeface="+mn-lt"/>
                          <a:ea typeface="+mn-ea"/>
                          <a:cs typeface="+mn-cs"/>
                        </a:rPr>
                        <a:t>≥</a:t>
                      </a:r>
                      <a:r>
                        <a:rPr lang="en-US" altLang="ko-KR" dirty="0"/>
                        <a:t>6</a:t>
                      </a:r>
                      <a:endParaRPr lang="ko-KR" altLang="en-US" dirty="0"/>
                    </a:p>
                  </a:txBody>
                  <a:tcPr anchor="ctr"/>
                </a:tc>
                <a:tc vMerge="1">
                  <a:txBody>
                    <a:bodyPr/>
                    <a:lstStyle/>
                    <a:p>
                      <a:pPr algn="ctr" latinLnBrk="1"/>
                      <a:endParaRPr lang="ko-KR" altLang="en-US" dirty="0"/>
                    </a:p>
                  </a:txBody>
                  <a:tcPr anchor="ctr"/>
                </a:tc>
                <a:tc vMerge="1">
                  <a:txBody>
                    <a:bodyPr/>
                    <a:lstStyle/>
                    <a:p>
                      <a:pPr algn="ctr" latinLnBrk="1"/>
                      <a:endParaRPr lang="ko-KR" altLang="en-US" dirty="0"/>
                    </a:p>
                  </a:txBody>
                  <a:tcPr anchor="ctr"/>
                </a:tc>
                <a:tc vMerge="1">
                  <a:txBody>
                    <a:bodyPr/>
                    <a:lstStyle/>
                    <a:p>
                      <a:pPr algn="ctr" latinLnBrk="1"/>
                      <a:endParaRPr lang="ko-KR" altLang="en-US" dirty="0"/>
                    </a:p>
                  </a:txBody>
                  <a:tcPr anchor="ctr"/>
                </a:tc>
                <a:tc>
                  <a:txBody>
                    <a:bodyPr/>
                    <a:lstStyle/>
                    <a:p>
                      <a:pPr algn="ctr" latinLnBrk="1"/>
                      <a:endParaRPr lang="ko-KR" altLang="en-US" dirty="0"/>
                    </a:p>
                  </a:txBody>
                  <a:tcPr anchor="ctr"/>
                </a:tc>
                <a:extLst>
                  <a:ext uri="{0D108BD9-81ED-4DB2-BD59-A6C34878D82A}">
                    <a16:rowId xmlns:a16="http://schemas.microsoft.com/office/drawing/2014/main" val="451630750"/>
                  </a:ext>
                </a:extLst>
              </a:tr>
              <a:tr h="342308">
                <a:tc>
                  <a:txBody>
                    <a:bodyPr/>
                    <a:lstStyle/>
                    <a:p>
                      <a:pPr algn="ctr" latinLnBrk="1"/>
                      <a:r>
                        <a:rPr lang="en-US" altLang="ko-KR" dirty="0"/>
                        <a:t>PIH</a:t>
                      </a:r>
                      <a:r>
                        <a:rPr lang="en-US" altLang="ko-KR" baseline="0" dirty="0"/>
                        <a:t> with erythema(inflammation)</a:t>
                      </a:r>
                    </a:p>
                  </a:txBody>
                  <a:tcPr anchor="ctr"/>
                </a:tc>
                <a:tc vMerge="1">
                  <a:txBody>
                    <a:bodyPr/>
                    <a:lstStyle/>
                    <a:p>
                      <a:pPr algn="ctr" latinLnBrk="1"/>
                      <a:endParaRPr lang="ko-KR" altLang="en-US" dirty="0"/>
                    </a:p>
                  </a:txBody>
                  <a:tcPr anchor="ctr"/>
                </a:tc>
                <a:tc vMerge="1">
                  <a:txBody>
                    <a:bodyPr/>
                    <a:lstStyle/>
                    <a:p>
                      <a:pPr algn="ctr" latinLnBrk="1"/>
                      <a:endParaRPr lang="ko-KR" altLang="en-US" dirty="0"/>
                    </a:p>
                  </a:txBody>
                  <a:tcPr anchor="ctr"/>
                </a:tc>
                <a:tc vMerge="1">
                  <a:txBody>
                    <a:bodyPr/>
                    <a:lstStyle/>
                    <a:p>
                      <a:pPr algn="ctr" latinLnBrk="1"/>
                      <a:endParaRPr lang="ko-KR" altLang="en-US" dirty="0"/>
                    </a:p>
                  </a:txBody>
                  <a:tcPr anchor="ctr"/>
                </a:tc>
                <a:tc>
                  <a:txBody>
                    <a:bodyPr/>
                    <a:lstStyle/>
                    <a:p>
                      <a:pPr algn="ctr" latinLnBrk="1"/>
                      <a:r>
                        <a:rPr lang="en-US" altLang="ko-KR" dirty="0"/>
                        <a:t>3 – 3.5</a:t>
                      </a:r>
                      <a:endParaRPr lang="ko-KR" altLang="en-US" dirty="0"/>
                    </a:p>
                  </a:txBody>
                  <a:tcPr anchor="ctr"/>
                </a:tc>
                <a:tc vMerge="1">
                  <a:txBody>
                    <a:bodyPr/>
                    <a:lstStyle/>
                    <a:p>
                      <a:pPr algn="ctr" latinLnBrk="1"/>
                      <a:endParaRPr lang="ko-KR" altLang="en-US" dirty="0"/>
                    </a:p>
                  </a:txBody>
                  <a:tcPr anchor="ctr"/>
                </a:tc>
                <a:tc vMerge="1">
                  <a:txBody>
                    <a:bodyPr/>
                    <a:lstStyle/>
                    <a:p>
                      <a:pPr algn="ctr" latinLnBrk="1"/>
                      <a:endParaRPr lang="ko-KR" altLang="en-US" dirty="0"/>
                    </a:p>
                  </a:txBody>
                  <a:tcPr anchor="ctr"/>
                </a:tc>
                <a:tc vMerge="1">
                  <a:txBody>
                    <a:bodyPr/>
                    <a:lstStyle/>
                    <a:p>
                      <a:pPr algn="ctr" latinLnBrk="1"/>
                      <a:endParaRPr lang="ko-KR" altLang="en-US" dirty="0"/>
                    </a:p>
                  </a:txBody>
                  <a:tcPr anchor="ctr"/>
                </a:tc>
                <a:tc>
                  <a:txBody>
                    <a:bodyPr/>
                    <a:lstStyle/>
                    <a:p>
                      <a:pPr algn="ctr" latinLnBrk="1"/>
                      <a:endParaRPr lang="ko-KR" altLang="en-US" dirty="0"/>
                    </a:p>
                  </a:txBody>
                  <a:tcPr anchor="ctr"/>
                </a:tc>
                <a:extLst>
                  <a:ext uri="{0D108BD9-81ED-4DB2-BD59-A6C34878D82A}">
                    <a16:rowId xmlns:a16="http://schemas.microsoft.com/office/drawing/2014/main" val="3943057979"/>
                  </a:ext>
                </a:extLst>
              </a:tr>
              <a:tr h="342308">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dirty="0"/>
                        <a:t>PIH</a:t>
                      </a:r>
                      <a:r>
                        <a:rPr lang="en-US" altLang="ko-KR" baseline="0" dirty="0"/>
                        <a:t> without erythema(inflammation)</a:t>
                      </a:r>
                    </a:p>
                    <a:p>
                      <a:pPr algn="ctr" latinLnBrk="1"/>
                      <a:endParaRPr lang="ko-KR" altLang="en-US" dirty="0"/>
                    </a:p>
                  </a:txBody>
                  <a:tcPr anchor="ctr"/>
                </a:tc>
                <a:tc vMerge="1">
                  <a:txBody>
                    <a:bodyPr/>
                    <a:lstStyle/>
                    <a:p>
                      <a:pPr algn="ctr" latinLnBrk="1"/>
                      <a:endParaRPr lang="ko-KR" altLang="en-US" dirty="0"/>
                    </a:p>
                  </a:txBody>
                  <a:tcPr anchor="ctr"/>
                </a:tc>
                <a:tc vMerge="1">
                  <a:txBody>
                    <a:bodyPr/>
                    <a:lstStyle/>
                    <a:p>
                      <a:pPr algn="ctr" latinLnBrk="1"/>
                      <a:endParaRPr lang="ko-KR" altLang="en-US" dirty="0"/>
                    </a:p>
                  </a:txBody>
                  <a:tcPr anchor="ctr"/>
                </a:tc>
                <a:tc vMerge="1">
                  <a:txBody>
                    <a:bodyPr/>
                    <a:lstStyle/>
                    <a:p>
                      <a:pPr algn="ctr" latinLnBrk="1"/>
                      <a:endParaRPr lang="ko-KR" altLang="en-US" dirty="0"/>
                    </a:p>
                  </a:txBody>
                  <a:tcPr anchor="ctr"/>
                </a:tc>
                <a:tc>
                  <a:txBody>
                    <a:bodyPr/>
                    <a:lstStyle/>
                    <a:p>
                      <a:pPr algn="ctr" latinLnBrk="1"/>
                      <a:r>
                        <a:rPr lang="en-US" altLang="ko-KR" dirty="0"/>
                        <a:t>4.5 - 5</a:t>
                      </a:r>
                      <a:endParaRPr lang="ko-KR" altLang="en-US" dirty="0"/>
                    </a:p>
                  </a:txBody>
                  <a:tcPr anchor="ctr"/>
                </a:tc>
                <a:tc vMerge="1">
                  <a:txBody>
                    <a:bodyPr/>
                    <a:lstStyle/>
                    <a:p>
                      <a:pPr algn="ctr" latinLnBrk="1"/>
                      <a:endParaRPr lang="ko-KR" altLang="en-US" dirty="0"/>
                    </a:p>
                  </a:txBody>
                  <a:tcPr anchor="ctr"/>
                </a:tc>
                <a:tc vMerge="1">
                  <a:txBody>
                    <a:bodyPr/>
                    <a:lstStyle/>
                    <a:p>
                      <a:pPr algn="ctr" latinLnBrk="1"/>
                      <a:endParaRPr lang="ko-KR" altLang="en-US" dirty="0"/>
                    </a:p>
                  </a:txBody>
                  <a:tcPr anchor="ctr"/>
                </a:tc>
                <a:tc vMerge="1">
                  <a:txBody>
                    <a:bodyPr/>
                    <a:lstStyle/>
                    <a:p>
                      <a:pPr algn="ctr" latinLnBrk="1"/>
                      <a:endParaRPr lang="ko-KR" altLang="en-US" dirty="0"/>
                    </a:p>
                  </a:txBody>
                  <a:tcPr anchor="ctr"/>
                </a:tc>
                <a:tc>
                  <a:txBody>
                    <a:bodyPr/>
                    <a:lstStyle/>
                    <a:p>
                      <a:pPr algn="ctr" latinLnBrk="1"/>
                      <a:endParaRPr lang="ko-KR" altLang="en-US" dirty="0"/>
                    </a:p>
                  </a:txBody>
                  <a:tcPr anchor="ctr"/>
                </a:tc>
                <a:extLst>
                  <a:ext uri="{0D108BD9-81ED-4DB2-BD59-A6C34878D82A}">
                    <a16:rowId xmlns:a16="http://schemas.microsoft.com/office/drawing/2014/main" val="2141650710"/>
                  </a:ext>
                </a:extLst>
              </a:tr>
            </a:tbl>
          </a:graphicData>
        </a:graphic>
      </p:graphicFrame>
      <p:sp>
        <p:nvSpPr>
          <p:cNvPr id="4" name="TextBox 3"/>
          <p:cNvSpPr txBox="1"/>
          <p:nvPr/>
        </p:nvSpPr>
        <p:spPr>
          <a:xfrm>
            <a:off x="366858" y="5084521"/>
            <a:ext cx="9974345" cy="646331"/>
          </a:xfrm>
          <a:prstGeom prst="rect">
            <a:avLst/>
          </a:prstGeom>
          <a:noFill/>
        </p:spPr>
        <p:txBody>
          <a:bodyPr wrap="square" rtlCol="0">
            <a:spAutoFit/>
          </a:bodyPr>
          <a:lstStyle/>
          <a:p>
            <a:r>
              <a:rPr lang="en-US" altLang="ko-KR" dirty="0">
                <a:latin typeface="Calibri" panose="020F0502020204030204" pitchFamily="34" charset="0"/>
                <a:cs typeface="Calibri" panose="020F0502020204030204" pitchFamily="34" charset="0"/>
              </a:rPr>
              <a:t>This is the parameter to break out melanosome without cell damage, it is lower than 4J ~ 6J/cm².</a:t>
            </a:r>
          </a:p>
          <a:p>
            <a:r>
              <a:rPr lang="en-US" altLang="ko-KR" dirty="0">
                <a:latin typeface="Calibri" panose="020F0502020204030204" pitchFamily="34" charset="0"/>
                <a:cs typeface="Calibri" panose="020F0502020204030204" pitchFamily="34" charset="0"/>
              </a:rPr>
              <a:t>In case of tattoo or nevus which is required high power, we use over 6J/cm².</a:t>
            </a:r>
            <a:endParaRPr lang="ko-KR"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214796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직사각형 3"/>
          <p:cNvSpPr/>
          <p:nvPr/>
        </p:nvSpPr>
        <p:spPr>
          <a:xfrm>
            <a:off x="111944" y="0"/>
            <a:ext cx="5466753" cy="369332"/>
          </a:xfrm>
          <a:prstGeom prst="rect">
            <a:avLst/>
          </a:prstGeom>
        </p:spPr>
        <p:txBody>
          <a:bodyPr wrap="none">
            <a:spAutoFit/>
          </a:bodyPr>
          <a:lstStyle/>
          <a:p>
            <a:r>
              <a:rPr lang="en-US" altLang="ko-KR" b="1" dirty="0">
                <a:latin typeface="Calibri" panose="020F0502020204030204" pitchFamily="34" charset="0"/>
                <a:cs typeface="Calibri" panose="020F0502020204030204" pitchFamily="34" charset="0"/>
              </a:rPr>
              <a:t>ABNOM(Acquired Bilateral Nevus of </a:t>
            </a:r>
            <a:r>
              <a:rPr lang="en-US" altLang="ko-KR" b="1" dirty="0" err="1">
                <a:latin typeface="Calibri" panose="020F0502020204030204" pitchFamily="34" charset="0"/>
                <a:cs typeface="Calibri" panose="020F0502020204030204" pitchFamily="34" charset="0"/>
              </a:rPr>
              <a:t>Otal</a:t>
            </a:r>
            <a:r>
              <a:rPr lang="en-US" altLang="ko-KR" b="1" dirty="0">
                <a:latin typeface="Calibri" panose="020F0502020204030204" pitchFamily="34" charset="0"/>
                <a:cs typeface="Calibri" panose="020F0502020204030204" pitchFamily="34" charset="0"/>
              </a:rPr>
              <a:t>-like Macules) </a:t>
            </a:r>
            <a:endParaRPr lang="ko-KR" altLang="en-US" b="1" dirty="0">
              <a:latin typeface="Calibri" panose="020F0502020204030204" pitchFamily="34" charset="0"/>
              <a:cs typeface="Calibri" panose="020F0502020204030204" pitchFamily="34" charset="0"/>
            </a:endParaRPr>
          </a:p>
        </p:txBody>
      </p:sp>
      <p:graphicFrame>
        <p:nvGraphicFramePr>
          <p:cNvPr id="6" name="표 5"/>
          <p:cNvGraphicFramePr>
            <a:graphicFrameLocks noGrp="1"/>
          </p:cNvGraphicFramePr>
          <p:nvPr>
            <p:extLst>
              <p:ext uri="{D42A27DB-BD31-4B8C-83A1-F6EECF244321}">
                <p14:modId xmlns:p14="http://schemas.microsoft.com/office/powerpoint/2010/main" val="3940581222"/>
              </p:ext>
            </p:extLst>
          </p:nvPr>
        </p:nvGraphicFramePr>
        <p:xfrm>
          <a:off x="111944" y="754145"/>
          <a:ext cx="11837975" cy="1331431"/>
        </p:xfrm>
        <a:graphic>
          <a:graphicData uri="http://schemas.openxmlformats.org/drawingml/2006/table">
            <a:tbl>
              <a:tblPr firstRow="1" bandRow="1">
                <a:tableStyleId>{5C22544A-7EE6-4342-B048-85BDC9FD1C3A}</a:tableStyleId>
              </a:tblPr>
              <a:tblGrid>
                <a:gridCol w="2333482">
                  <a:extLst>
                    <a:ext uri="{9D8B030D-6E8A-4147-A177-3AD203B41FA5}">
                      <a16:colId xmlns:a16="http://schemas.microsoft.com/office/drawing/2014/main" val="873426387"/>
                    </a:ext>
                  </a:extLst>
                </a:gridCol>
                <a:gridCol w="1086424">
                  <a:extLst>
                    <a:ext uri="{9D8B030D-6E8A-4147-A177-3AD203B41FA5}">
                      <a16:colId xmlns:a16="http://schemas.microsoft.com/office/drawing/2014/main" val="3708013768"/>
                    </a:ext>
                  </a:extLst>
                </a:gridCol>
                <a:gridCol w="1651883">
                  <a:extLst>
                    <a:ext uri="{9D8B030D-6E8A-4147-A177-3AD203B41FA5}">
                      <a16:colId xmlns:a16="http://schemas.microsoft.com/office/drawing/2014/main" val="3709886342"/>
                    </a:ext>
                  </a:extLst>
                </a:gridCol>
                <a:gridCol w="1894531">
                  <a:extLst>
                    <a:ext uri="{9D8B030D-6E8A-4147-A177-3AD203B41FA5}">
                      <a16:colId xmlns:a16="http://schemas.microsoft.com/office/drawing/2014/main" val="1217420904"/>
                    </a:ext>
                  </a:extLst>
                </a:gridCol>
                <a:gridCol w="1651884">
                  <a:extLst>
                    <a:ext uri="{9D8B030D-6E8A-4147-A177-3AD203B41FA5}">
                      <a16:colId xmlns:a16="http://schemas.microsoft.com/office/drawing/2014/main" val="3284950915"/>
                    </a:ext>
                  </a:extLst>
                </a:gridCol>
                <a:gridCol w="961265">
                  <a:extLst>
                    <a:ext uri="{9D8B030D-6E8A-4147-A177-3AD203B41FA5}">
                      <a16:colId xmlns:a16="http://schemas.microsoft.com/office/drawing/2014/main" val="4183664891"/>
                    </a:ext>
                  </a:extLst>
                </a:gridCol>
                <a:gridCol w="1129253">
                  <a:extLst>
                    <a:ext uri="{9D8B030D-6E8A-4147-A177-3AD203B41FA5}">
                      <a16:colId xmlns:a16="http://schemas.microsoft.com/office/drawing/2014/main" val="1117799002"/>
                    </a:ext>
                  </a:extLst>
                </a:gridCol>
                <a:gridCol w="1129253">
                  <a:extLst>
                    <a:ext uri="{9D8B030D-6E8A-4147-A177-3AD203B41FA5}">
                      <a16:colId xmlns:a16="http://schemas.microsoft.com/office/drawing/2014/main" val="672407200"/>
                    </a:ext>
                  </a:extLst>
                </a:gridCol>
              </a:tblGrid>
              <a:tr h="960591">
                <a:tc>
                  <a:txBody>
                    <a:bodyPr/>
                    <a:lstStyle/>
                    <a:p>
                      <a:pPr algn="ctr" latinLnBrk="1"/>
                      <a:r>
                        <a:rPr lang="en-US" altLang="ko-KR" dirty="0"/>
                        <a:t>Wavelength</a:t>
                      </a:r>
                      <a:endParaRPr lang="ko-KR" altLang="en-US" dirty="0"/>
                    </a:p>
                  </a:txBody>
                  <a:tcPr anchor="ctr"/>
                </a:tc>
                <a:tc>
                  <a:txBody>
                    <a:bodyPr/>
                    <a:lstStyle/>
                    <a:p>
                      <a:pPr algn="ctr" latinLnBrk="1"/>
                      <a:r>
                        <a:rPr lang="en-US" altLang="ko-KR" dirty="0"/>
                        <a:t>Mode</a:t>
                      </a:r>
                      <a:endParaRPr lang="ko-KR" altLang="en-US" dirty="0"/>
                    </a:p>
                  </a:txBody>
                  <a:tcPr anchor="ctr"/>
                </a:tc>
                <a:tc>
                  <a:txBody>
                    <a:bodyPr/>
                    <a:lstStyle/>
                    <a:p>
                      <a:pPr algn="ctr" latinLnBrk="1"/>
                      <a:r>
                        <a:rPr lang="en-US" altLang="ko-KR" dirty="0"/>
                        <a:t>Spot Size</a:t>
                      </a:r>
                    </a:p>
                    <a:p>
                      <a:pPr algn="ctr" latinLnBrk="1"/>
                      <a:r>
                        <a:rPr lang="en-US" altLang="ko-KR" dirty="0"/>
                        <a:t>(mm)</a:t>
                      </a:r>
                      <a:endParaRPr lang="ko-KR" altLang="en-US" dirty="0"/>
                    </a:p>
                  </a:txBody>
                  <a:tcPr anchor="ctr"/>
                </a:tc>
                <a:tc>
                  <a:txBody>
                    <a:bodyPr/>
                    <a:lstStyle/>
                    <a:p>
                      <a:pPr algn="ctr" latinLnBrk="1"/>
                      <a:r>
                        <a:rPr lang="en-US" altLang="ko-KR" dirty="0" err="1"/>
                        <a:t>Fluence</a:t>
                      </a:r>
                      <a:endParaRPr lang="en-US" altLang="ko-KR" dirty="0"/>
                    </a:p>
                    <a:p>
                      <a:pPr algn="ctr" latinLnBrk="1"/>
                      <a:r>
                        <a:rPr lang="en-US" altLang="ko-KR" dirty="0"/>
                        <a:t>(J/cm²)</a:t>
                      </a:r>
                      <a:endParaRPr lang="ko-KR" altLang="en-US" dirty="0"/>
                    </a:p>
                  </a:txBody>
                  <a:tcPr anchor="ctr"/>
                </a:tc>
                <a:tc>
                  <a:txBody>
                    <a:bodyPr/>
                    <a:lstStyle/>
                    <a:p>
                      <a:pPr algn="ctr" latinLnBrk="1"/>
                      <a:r>
                        <a:rPr lang="en-US" altLang="ko-KR" dirty="0"/>
                        <a:t>Pulse Rate</a:t>
                      </a:r>
                    </a:p>
                    <a:p>
                      <a:pPr algn="ctr" latinLnBrk="1"/>
                      <a:r>
                        <a:rPr lang="en-US" altLang="ko-KR" dirty="0"/>
                        <a:t>(HZ)</a:t>
                      </a:r>
                    </a:p>
                  </a:txBody>
                  <a:tcPr anchor="ctr"/>
                </a:tc>
                <a:tc>
                  <a:txBody>
                    <a:bodyPr/>
                    <a:lstStyle/>
                    <a:p>
                      <a:pPr algn="ctr" latinLnBrk="1"/>
                      <a:r>
                        <a:rPr lang="en-US" altLang="ko-KR" dirty="0"/>
                        <a:t>Pass</a:t>
                      </a:r>
                      <a:endParaRPr lang="ko-KR" altLang="en-US" dirty="0"/>
                    </a:p>
                  </a:txBody>
                  <a:tcPr anchor="ctr"/>
                </a:tc>
                <a:tc>
                  <a:txBody>
                    <a:bodyPr/>
                    <a:lstStyle/>
                    <a:p>
                      <a:pPr algn="ctr" latinLnBrk="1"/>
                      <a:r>
                        <a:rPr lang="en-US" altLang="ko-KR" dirty="0"/>
                        <a:t>Interval</a:t>
                      </a:r>
                    </a:p>
                    <a:p>
                      <a:pPr algn="ctr" latinLnBrk="1"/>
                      <a:r>
                        <a:rPr lang="en-US" altLang="ko-KR" dirty="0"/>
                        <a:t>(weeks) </a:t>
                      </a:r>
                      <a:endParaRPr lang="ko-KR" altLang="en-US" dirty="0"/>
                    </a:p>
                  </a:txBody>
                  <a:tcPr anchor="ctr"/>
                </a:tc>
                <a:tc>
                  <a:txBody>
                    <a:bodyPr/>
                    <a:lstStyle/>
                    <a:p>
                      <a:pPr algn="ctr" latinLnBrk="1"/>
                      <a:r>
                        <a:rPr lang="en-US" altLang="ko-KR" dirty="0"/>
                        <a:t>Sessions</a:t>
                      </a:r>
                      <a:endParaRPr lang="ko-KR" altLang="en-US" dirty="0"/>
                    </a:p>
                  </a:txBody>
                  <a:tcPr anchor="ctr"/>
                </a:tc>
                <a:extLst>
                  <a:ext uri="{0D108BD9-81ED-4DB2-BD59-A6C34878D82A}">
                    <a16:rowId xmlns:a16="http://schemas.microsoft.com/office/drawing/2014/main" val="3086966092"/>
                  </a:ext>
                </a:extLst>
              </a:tr>
              <a:tr h="370840">
                <a:tc>
                  <a:txBody>
                    <a:bodyPr/>
                    <a:lstStyle/>
                    <a:p>
                      <a:pPr algn="ctr" latinLnBrk="1"/>
                      <a:r>
                        <a:rPr lang="en-US" altLang="ko-KR" dirty="0"/>
                        <a:t>1064nm</a:t>
                      </a:r>
                      <a:endParaRPr lang="ko-KR" altLang="en-US" dirty="0"/>
                    </a:p>
                  </a:txBody>
                  <a:tcPr anchor="ctr"/>
                </a:tc>
                <a:tc>
                  <a:txBody>
                    <a:bodyPr/>
                    <a:lstStyle/>
                    <a:p>
                      <a:pPr algn="ctr" latinLnBrk="1"/>
                      <a:r>
                        <a:rPr lang="en-US" altLang="ko-KR" dirty="0"/>
                        <a:t>QSW</a:t>
                      </a:r>
                      <a:endParaRPr lang="ko-KR" altLang="en-US" dirty="0"/>
                    </a:p>
                  </a:txBody>
                  <a:tcPr anchor="ctr"/>
                </a:tc>
                <a:tc>
                  <a:txBody>
                    <a:bodyPr/>
                    <a:lstStyle/>
                    <a:p>
                      <a:pPr algn="ctr" latinLnBrk="1"/>
                      <a:r>
                        <a:rPr lang="en-US" altLang="ko-KR" dirty="0"/>
                        <a:t> 4</a:t>
                      </a:r>
                      <a:endParaRPr lang="ko-KR" altLang="en-US" dirty="0"/>
                    </a:p>
                  </a:txBody>
                  <a:tcPr anchor="ctr"/>
                </a:tc>
                <a:tc>
                  <a:txBody>
                    <a:bodyPr/>
                    <a:lstStyle/>
                    <a:p>
                      <a:pPr algn="ctr" latinLnBrk="1"/>
                      <a:r>
                        <a:rPr lang="en-US" altLang="ko-KR" dirty="0"/>
                        <a:t>5.12</a:t>
                      </a:r>
                      <a:r>
                        <a:rPr lang="en-US" altLang="ko-KR" baseline="0" dirty="0"/>
                        <a:t> ~ 5.96</a:t>
                      </a:r>
                      <a:endParaRPr lang="ko-KR" altLang="en-US" dirty="0"/>
                    </a:p>
                  </a:txBody>
                  <a:tcPr anchor="ctr"/>
                </a:tc>
                <a:tc>
                  <a:txBody>
                    <a:bodyPr/>
                    <a:lstStyle/>
                    <a:p>
                      <a:pPr algn="ctr" latinLnBrk="1"/>
                      <a:r>
                        <a:rPr lang="en-US" altLang="ko-KR" dirty="0"/>
                        <a:t>S</a:t>
                      </a:r>
                      <a:endParaRPr lang="ko-KR" altLang="en-US" dirty="0"/>
                    </a:p>
                  </a:txBody>
                  <a:tcPr anchor="ctr"/>
                </a:tc>
                <a:tc>
                  <a:txBody>
                    <a:bodyPr/>
                    <a:lstStyle/>
                    <a:p>
                      <a:pPr algn="ctr" latinLnBrk="1"/>
                      <a:r>
                        <a:rPr lang="en-US" altLang="ko-KR" dirty="0"/>
                        <a:t>1</a:t>
                      </a:r>
                      <a:endParaRPr lang="ko-KR" altLang="en-US" dirty="0"/>
                    </a:p>
                  </a:txBody>
                  <a:tcPr anchor="ctr"/>
                </a:tc>
                <a:tc>
                  <a:txBody>
                    <a:bodyPr/>
                    <a:lstStyle/>
                    <a:p>
                      <a:pPr algn="ctr" latinLnBrk="1"/>
                      <a:r>
                        <a:rPr lang="en-US" altLang="ko-KR" dirty="0"/>
                        <a:t> 3</a:t>
                      </a:r>
                      <a:r>
                        <a:rPr lang="en-US" altLang="ko-KR" baseline="0" dirty="0"/>
                        <a:t> </a:t>
                      </a:r>
                      <a:endParaRPr lang="ko-KR" altLang="en-US" dirty="0"/>
                    </a:p>
                  </a:txBody>
                  <a:tcPr anchor="ctr"/>
                </a:tc>
                <a:tc>
                  <a:txBody>
                    <a:bodyPr/>
                    <a:lstStyle/>
                    <a:p>
                      <a:pPr algn="ctr" latinLnBrk="1"/>
                      <a:r>
                        <a:rPr lang="en-US" altLang="ko-KR" dirty="0"/>
                        <a:t>3</a:t>
                      </a:r>
                      <a:endParaRPr lang="ko-KR" altLang="en-US" dirty="0"/>
                    </a:p>
                  </a:txBody>
                  <a:tcPr anchor="ctr"/>
                </a:tc>
                <a:extLst>
                  <a:ext uri="{0D108BD9-81ED-4DB2-BD59-A6C34878D82A}">
                    <a16:rowId xmlns:a16="http://schemas.microsoft.com/office/drawing/2014/main" val="2575559284"/>
                  </a:ext>
                </a:extLst>
              </a:tr>
            </a:tbl>
          </a:graphicData>
        </a:graphic>
      </p:graphicFrame>
      <p:sp>
        <p:nvSpPr>
          <p:cNvPr id="8" name="TextBox 7"/>
          <p:cNvSpPr txBox="1"/>
          <p:nvPr/>
        </p:nvSpPr>
        <p:spPr>
          <a:xfrm>
            <a:off x="197964" y="2085576"/>
            <a:ext cx="8719793" cy="369332"/>
          </a:xfrm>
          <a:prstGeom prst="rect">
            <a:avLst/>
          </a:prstGeom>
          <a:noFill/>
        </p:spPr>
        <p:txBody>
          <a:bodyPr wrap="square" rtlCol="0">
            <a:spAutoFit/>
          </a:bodyPr>
          <a:lstStyle/>
          <a:p>
            <a:r>
              <a:rPr lang="en-US" altLang="ko-KR" dirty="0">
                <a:latin typeface="Calibri" panose="020F0502020204030204" pitchFamily="34" charset="0"/>
                <a:cs typeface="Calibri" panose="020F0502020204030204" pitchFamily="34" charset="0"/>
              </a:rPr>
              <a:t>*End point: immediate whitening </a:t>
            </a:r>
            <a:endParaRPr lang="ko-KR"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109036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a:stretch>
            <a:fillRect/>
          </a:stretch>
        </p:blipFill>
        <p:spPr>
          <a:xfrm>
            <a:off x="7693154" y="2818614"/>
            <a:ext cx="3642645" cy="3451486"/>
          </a:xfrm>
          <a:prstGeom prst="rect">
            <a:avLst/>
          </a:prstGeom>
        </p:spPr>
      </p:pic>
      <p:pic>
        <p:nvPicPr>
          <p:cNvPr id="3" name="그림 2"/>
          <p:cNvPicPr>
            <a:picLocks noChangeAspect="1"/>
          </p:cNvPicPr>
          <p:nvPr/>
        </p:nvPicPr>
        <p:blipFill>
          <a:blip r:embed="rId3"/>
          <a:stretch>
            <a:fillRect/>
          </a:stretch>
        </p:blipFill>
        <p:spPr>
          <a:xfrm>
            <a:off x="0" y="168603"/>
            <a:ext cx="9658694" cy="2319123"/>
          </a:xfrm>
          <a:prstGeom prst="rect">
            <a:avLst/>
          </a:prstGeom>
        </p:spPr>
      </p:pic>
      <p:pic>
        <p:nvPicPr>
          <p:cNvPr id="4" name="그림 3"/>
          <p:cNvPicPr>
            <a:picLocks noChangeAspect="1"/>
          </p:cNvPicPr>
          <p:nvPr/>
        </p:nvPicPr>
        <p:blipFill>
          <a:blip r:embed="rId4"/>
          <a:stretch>
            <a:fillRect/>
          </a:stretch>
        </p:blipFill>
        <p:spPr>
          <a:xfrm>
            <a:off x="285093" y="2513113"/>
            <a:ext cx="5427550" cy="4062488"/>
          </a:xfrm>
          <a:prstGeom prst="rect">
            <a:avLst/>
          </a:prstGeom>
        </p:spPr>
      </p:pic>
    </p:spTree>
    <p:extLst>
      <p:ext uri="{BB962C8B-B14F-4D97-AF65-F5344CB8AC3E}">
        <p14:creationId xmlns:p14="http://schemas.microsoft.com/office/powerpoint/2010/main" val="554202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0"/>
            <a:ext cx="3195687" cy="369332"/>
          </a:xfrm>
          <a:prstGeom prst="rect">
            <a:avLst/>
          </a:prstGeom>
          <a:noFill/>
        </p:spPr>
        <p:txBody>
          <a:bodyPr wrap="square" rtlCol="0">
            <a:spAutoFit/>
          </a:bodyPr>
          <a:lstStyle/>
          <a:p>
            <a:r>
              <a:rPr lang="en-US" altLang="ko-KR" b="1" dirty="0">
                <a:latin typeface="Calibri" panose="020F0502020204030204" pitchFamily="34" charset="0"/>
                <a:cs typeface="Calibri" panose="020F0502020204030204" pitchFamily="34" charset="0"/>
              </a:rPr>
              <a:t> </a:t>
            </a:r>
            <a:endParaRPr lang="ko-KR" altLang="en-US" b="1" dirty="0">
              <a:latin typeface="Calibri" panose="020F0502020204030204" pitchFamily="34" charset="0"/>
              <a:cs typeface="Calibri" panose="020F0502020204030204" pitchFamily="34" charset="0"/>
            </a:endParaRPr>
          </a:p>
        </p:txBody>
      </p:sp>
      <p:sp>
        <p:nvSpPr>
          <p:cNvPr id="3" name="TextBox 2"/>
          <p:cNvSpPr txBox="1"/>
          <p:nvPr/>
        </p:nvSpPr>
        <p:spPr>
          <a:xfrm>
            <a:off x="0" y="0"/>
            <a:ext cx="3195687" cy="369332"/>
          </a:xfrm>
          <a:prstGeom prst="rect">
            <a:avLst/>
          </a:prstGeom>
          <a:noFill/>
        </p:spPr>
        <p:txBody>
          <a:bodyPr wrap="square" rtlCol="0">
            <a:spAutoFit/>
          </a:bodyPr>
          <a:lstStyle/>
          <a:p>
            <a:r>
              <a:rPr lang="en-US" altLang="ko-KR" b="1" dirty="0">
                <a:latin typeface="Calibri" panose="020F0502020204030204" pitchFamily="34" charset="0"/>
                <a:cs typeface="Calibri" panose="020F0502020204030204" pitchFamily="34" charset="0"/>
              </a:rPr>
              <a:t>Hair bleaching </a:t>
            </a:r>
            <a:endParaRPr lang="ko-KR" altLang="en-US" b="1" dirty="0">
              <a:latin typeface="Calibri" panose="020F0502020204030204" pitchFamily="34" charset="0"/>
              <a:cs typeface="Calibri" panose="020F0502020204030204" pitchFamily="34" charset="0"/>
            </a:endParaRPr>
          </a:p>
        </p:txBody>
      </p:sp>
      <p:graphicFrame>
        <p:nvGraphicFramePr>
          <p:cNvPr id="5" name="표 4"/>
          <p:cNvGraphicFramePr>
            <a:graphicFrameLocks noGrp="1"/>
          </p:cNvGraphicFramePr>
          <p:nvPr>
            <p:extLst>
              <p:ext uri="{D42A27DB-BD31-4B8C-83A1-F6EECF244321}">
                <p14:modId xmlns:p14="http://schemas.microsoft.com/office/powerpoint/2010/main" val="2153322287"/>
              </p:ext>
            </p:extLst>
          </p:nvPr>
        </p:nvGraphicFramePr>
        <p:xfrm>
          <a:off x="448295" y="923827"/>
          <a:ext cx="10816735" cy="1331431"/>
        </p:xfrm>
        <a:graphic>
          <a:graphicData uri="http://schemas.openxmlformats.org/drawingml/2006/table">
            <a:tbl>
              <a:tblPr firstRow="1" bandRow="1">
                <a:tableStyleId>{5C22544A-7EE6-4342-B048-85BDC9FD1C3A}</a:tableStyleId>
              </a:tblPr>
              <a:tblGrid>
                <a:gridCol w="2357019">
                  <a:extLst>
                    <a:ext uri="{9D8B030D-6E8A-4147-A177-3AD203B41FA5}">
                      <a16:colId xmlns:a16="http://schemas.microsoft.com/office/drawing/2014/main" val="873426387"/>
                    </a:ext>
                  </a:extLst>
                </a:gridCol>
                <a:gridCol w="1097383">
                  <a:extLst>
                    <a:ext uri="{9D8B030D-6E8A-4147-A177-3AD203B41FA5}">
                      <a16:colId xmlns:a16="http://schemas.microsoft.com/office/drawing/2014/main" val="3708013768"/>
                    </a:ext>
                  </a:extLst>
                </a:gridCol>
                <a:gridCol w="1668544">
                  <a:extLst>
                    <a:ext uri="{9D8B030D-6E8A-4147-A177-3AD203B41FA5}">
                      <a16:colId xmlns:a16="http://schemas.microsoft.com/office/drawing/2014/main" val="3709886342"/>
                    </a:ext>
                  </a:extLst>
                </a:gridCol>
                <a:gridCol w="1913641">
                  <a:extLst>
                    <a:ext uri="{9D8B030D-6E8A-4147-A177-3AD203B41FA5}">
                      <a16:colId xmlns:a16="http://schemas.microsoft.com/office/drawing/2014/main" val="1217420904"/>
                    </a:ext>
                  </a:extLst>
                </a:gridCol>
                <a:gridCol w="1668545">
                  <a:extLst>
                    <a:ext uri="{9D8B030D-6E8A-4147-A177-3AD203B41FA5}">
                      <a16:colId xmlns:a16="http://schemas.microsoft.com/office/drawing/2014/main" val="3284950915"/>
                    </a:ext>
                  </a:extLst>
                </a:gridCol>
                <a:gridCol w="970961">
                  <a:extLst>
                    <a:ext uri="{9D8B030D-6E8A-4147-A177-3AD203B41FA5}">
                      <a16:colId xmlns:a16="http://schemas.microsoft.com/office/drawing/2014/main" val="4183664891"/>
                    </a:ext>
                  </a:extLst>
                </a:gridCol>
                <a:gridCol w="1140642">
                  <a:extLst>
                    <a:ext uri="{9D8B030D-6E8A-4147-A177-3AD203B41FA5}">
                      <a16:colId xmlns:a16="http://schemas.microsoft.com/office/drawing/2014/main" val="1117799002"/>
                    </a:ext>
                  </a:extLst>
                </a:gridCol>
              </a:tblGrid>
              <a:tr h="960591">
                <a:tc>
                  <a:txBody>
                    <a:bodyPr/>
                    <a:lstStyle/>
                    <a:p>
                      <a:pPr algn="ctr" latinLnBrk="1"/>
                      <a:r>
                        <a:rPr lang="en-US" altLang="ko-KR" dirty="0"/>
                        <a:t>Wavelength</a:t>
                      </a:r>
                      <a:endParaRPr lang="ko-KR" altLang="en-US" dirty="0"/>
                    </a:p>
                  </a:txBody>
                  <a:tcPr anchor="ctr"/>
                </a:tc>
                <a:tc>
                  <a:txBody>
                    <a:bodyPr/>
                    <a:lstStyle/>
                    <a:p>
                      <a:pPr algn="ctr" latinLnBrk="1"/>
                      <a:r>
                        <a:rPr lang="en-US" altLang="ko-KR" dirty="0"/>
                        <a:t>Mode</a:t>
                      </a:r>
                      <a:endParaRPr lang="ko-KR" altLang="en-US" dirty="0"/>
                    </a:p>
                  </a:txBody>
                  <a:tcPr anchor="ctr"/>
                </a:tc>
                <a:tc>
                  <a:txBody>
                    <a:bodyPr/>
                    <a:lstStyle/>
                    <a:p>
                      <a:pPr algn="ctr" latinLnBrk="1"/>
                      <a:r>
                        <a:rPr lang="en-US" altLang="ko-KR" dirty="0"/>
                        <a:t>Spot Size</a:t>
                      </a:r>
                    </a:p>
                    <a:p>
                      <a:pPr algn="ctr" latinLnBrk="1"/>
                      <a:r>
                        <a:rPr lang="en-US" altLang="ko-KR" dirty="0"/>
                        <a:t>(mm)</a:t>
                      </a:r>
                      <a:endParaRPr lang="ko-KR" altLang="en-US" dirty="0"/>
                    </a:p>
                  </a:txBody>
                  <a:tcPr anchor="ctr"/>
                </a:tc>
                <a:tc>
                  <a:txBody>
                    <a:bodyPr/>
                    <a:lstStyle/>
                    <a:p>
                      <a:pPr algn="ctr" latinLnBrk="1"/>
                      <a:r>
                        <a:rPr lang="en-US" altLang="ko-KR" dirty="0" err="1"/>
                        <a:t>Fluence</a:t>
                      </a:r>
                      <a:endParaRPr lang="en-US" altLang="ko-KR" dirty="0"/>
                    </a:p>
                    <a:p>
                      <a:pPr algn="ctr" latinLnBrk="1"/>
                      <a:r>
                        <a:rPr lang="en-US" altLang="ko-KR" dirty="0"/>
                        <a:t>(J/cm²)</a:t>
                      </a:r>
                      <a:endParaRPr lang="ko-KR" altLang="en-US" dirty="0"/>
                    </a:p>
                  </a:txBody>
                  <a:tcPr anchor="ctr"/>
                </a:tc>
                <a:tc>
                  <a:txBody>
                    <a:bodyPr/>
                    <a:lstStyle/>
                    <a:p>
                      <a:pPr algn="ctr" latinLnBrk="1"/>
                      <a:r>
                        <a:rPr lang="en-US" altLang="ko-KR" dirty="0"/>
                        <a:t>Pulse Rate</a:t>
                      </a:r>
                    </a:p>
                    <a:p>
                      <a:pPr algn="ctr" latinLnBrk="1"/>
                      <a:r>
                        <a:rPr lang="en-US" altLang="ko-KR" dirty="0"/>
                        <a:t>(HZ)</a:t>
                      </a:r>
                    </a:p>
                  </a:txBody>
                  <a:tcPr anchor="ctr"/>
                </a:tc>
                <a:tc>
                  <a:txBody>
                    <a:bodyPr/>
                    <a:lstStyle/>
                    <a:p>
                      <a:pPr algn="ctr" latinLnBrk="1"/>
                      <a:r>
                        <a:rPr lang="en-US" altLang="ko-KR" dirty="0"/>
                        <a:t>Pass</a:t>
                      </a:r>
                      <a:endParaRPr lang="ko-KR" altLang="en-US" dirty="0"/>
                    </a:p>
                  </a:txBody>
                  <a:tcPr anchor="ctr"/>
                </a:tc>
                <a:tc>
                  <a:txBody>
                    <a:bodyPr/>
                    <a:lstStyle/>
                    <a:p>
                      <a:pPr algn="ctr" latinLnBrk="1"/>
                      <a:r>
                        <a:rPr lang="en-US" altLang="ko-KR" dirty="0"/>
                        <a:t>Interval</a:t>
                      </a:r>
                    </a:p>
                    <a:p>
                      <a:pPr algn="ctr" latinLnBrk="1"/>
                      <a:r>
                        <a:rPr lang="en-US" altLang="ko-KR" dirty="0"/>
                        <a:t>(weeks) </a:t>
                      </a:r>
                      <a:endParaRPr lang="ko-KR" altLang="en-US" dirty="0"/>
                    </a:p>
                  </a:txBody>
                  <a:tcPr anchor="ctr"/>
                </a:tc>
                <a:extLst>
                  <a:ext uri="{0D108BD9-81ED-4DB2-BD59-A6C34878D82A}">
                    <a16:rowId xmlns:a16="http://schemas.microsoft.com/office/drawing/2014/main" val="3086966092"/>
                  </a:ext>
                </a:extLst>
              </a:tr>
              <a:tr h="370840">
                <a:tc>
                  <a:txBody>
                    <a:bodyPr/>
                    <a:lstStyle/>
                    <a:p>
                      <a:pPr algn="ctr" latinLnBrk="1"/>
                      <a:r>
                        <a:rPr lang="en-US" altLang="ko-KR" dirty="0"/>
                        <a:t>1064nm</a:t>
                      </a:r>
                      <a:endParaRPr lang="ko-KR" altLang="en-US" dirty="0"/>
                    </a:p>
                  </a:txBody>
                  <a:tcPr anchor="ctr"/>
                </a:tc>
                <a:tc>
                  <a:txBody>
                    <a:bodyPr/>
                    <a:lstStyle/>
                    <a:p>
                      <a:pPr algn="ctr" latinLnBrk="1"/>
                      <a:r>
                        <a:rPr lang="en-US" altLang="ko-KR" dirty="0"/>
                        <a:t>QSW</a:t>
                      </a:r>
                      <a:endParaRPr lang="ko-KR" altLang="en-US" dirty="0"/>
                    </a:p>
                  </a:txBody>
                  <a:tcPr anchor="ctr"/>
                </a:tc>
                <a:tc>
                  <a:txBody>
                    <a:bodyPr/>
                    <a:lstStyle/>
                    <a:p>
                      <a:pPr algn="ctr" latinLnBrk="1"/>
                      <a:r>
                        <a:rPr lang="en-US" altLang="ko-KR" dirty="0"/>
                        <a:t> 8</a:t>
                      </a:r>
                      <a:endParaRPr lang="ko-KR" altLang="en-US" dirty="0"/>
                    </a:p>
                  </a:txBody>
                  <a:tcPr anchor="ctr"/>
                </a:tc>
                <a:tc>
                  <a:txBody>
                    <a:bodyPr/>
                    <a:lstStyle/>
                    <a:p>
                      <a:pPr algn="ctr" latinLnBrk="1"/>
                      <a:r>
                        <a:rPr lang="en-US" altLang="ko-KR" dirty="0"/>
                        <a:t>1.0 ~ 1.5</a:t>
                      </a:r>
                      <a:endParaRPr lang="ko-KR" altLang="en-US" dirty="0"/>
                    </a:p>
                  </a:txBody>
                  <a:tcPr anchor="ctr"/>
                </a:tc>
                <a:tc>
                  <a:txBody>
                    <a:bodyPr/>
                    <a:lstStyle/>
                    <a:p>
                      <a:pPr algn="ctr" latinLnBrk="1"/>
                      <a:r>
                        <a:rPr lang="en-US" altLang="ko-KR" dirty="0"/>
                        <a:t>5 – 10</a:t>
                      </a:r>
                      <a:endParaRPr lang="ko-KR" altLang="en-US" dirty="0"/>
                    </a:p>
                  </a:txBody>
                  <a:tcPr anchor="ctr"/>
                </a:tc>
                <a:tc>
                  <a:txBody>
                    <a:bodyPr/>
                    <a:lstStyle/>
                    <a:p>
                      <a:pPr algn="ctr" latinLnBrk="1"/>
                      <a:r>
                        <a:rPr lang="en-US" altLang="ko-KR" dirty="0"/>
                        <a:t>1 -2</a:t>
                      </a:r>
                      <a:endParaRPr lang="ko-KR" altLang="en-US" dirty="0"/>
                    </a:p>
                  </a:txBody>
                  <a:tcPr anchor="ctr"/>
                </a:tc>
                <a:tc>
                  <a:txBody>
                    <a:bodyPr/>
                    <a:lstStyle/>
                    <a:p>
                      <a:pPr algn="ctr" latinLnBrk="1"/>
                      <a:r>
                        <a:rPr lang="en-US" altLang="ko-KR" dirty="0"/>
                        <a:t> 2</a:t>
                      </a:r>
                      <a:r>
                        <a:rPr lang="en-US" altLang="ko-KR" baseline="0" dirty="0"/>
                        <a:t> </a:t>
                      </a:r>
                      <a:endParaRPr lang="ko-KR" altLang="en-US" dirty="0"/>
                    </a:p>
                  </a:txBody>
                  <a:tcPr anchor="ctr"/>
                </a:tc>
                <a:extLst>
                  <a:ext uri="{0D108BD9-81ED-4DB2-BD59-A6C34878D82A}">
                    <a16:rowId xmlns:a16="http://schemas.microsoft.com/office/drawing/2014/main" val="2575559284"/>
                  </a:ext>
                </a:extLst>
              </a:tr>
            </a:tbl>
          </a:graphicData>
        </a:graphic>
      </p:graphicFrame>
      <p:sp>
        <p:nvSpPr>
          <p:cNvPr id="6" name="TextBox 5"/>
          <p:cNvSpPr txBox="1"/>
          <p:nvPr/>
        </p:nvSpPr>
        <p:spPr>
          <a:xfrm>
            <a:off x="678730" y="2639505"/>
            <a:ext cx="10586300" cy="369332"/>
          </a:xfrm>
          <a:prstGeom prst="rect">
            <a:avLst/>
          </a:prstGeom>
          <a:noFill/>
        </p:spPr>
        <p:txBody>
          <a:bodyPr wrap="square" rtlCol="0">
            <a:spAutoFit/>
          </a:bodyPr>
          <a:lstStyle/>
          <a:p>
            <a:r>
              <a:rPr lang="en-US" altLang="ko-KR" dirty="0"/>
              <a:t>End point: immediate bleaching </a:t>
            </a:r>
            <a:endParaRPr lang="ko-KR" altLang="en-US" dirty="0"/>
          </a:p>
        </p:txBody>
      </p:sp>
    </p:spTree>
    <p:extLst>
      <p:ext uri="{BB962C8B-B14F-4D97-AF65-F5344CB8AC3E}">
        <p14:creationId xmlns:p14="http://schemas.microsoft.com/office/powerpoint/2010/main" val="19776561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표 1"/>
          <p:cNvGraphicFramePr>
            <a:graphicFrameLocks noGrp="1"/>
          </p:cNvGraphicFramePr>
          <p:nvPr>
            <p:extLst>
              <p:ext uri="{D42A27DB-BD31-4B8C-83A1-F6EECF244321}">
                <p14:modId xmlns:p14="http://schemas.microsoft.com/office/powerpoint/2010/main" val="2454187141"/>
              </p:ext>
            </p:extLst>
          </p:nvPr>
        </p:nvGraphicFramePr>
        <p:xfrm>
          <a:off x="95445" y="1046375"/>
          <a:ext cx="11837975" cy="1331431"/>
        </p:xfrm>
        <a:graphic>
          <a:graphicData uri="http://schemas.openxmlformats.org/drawingml/2006/table">
            <a:tbl>
              <a:tblPr firstRow="1" bandRow="1">
                <a:tableStyleId>{5C22544A-7EE6-4342-B048-85BDC9FD1C3A}</a:tableStyleId>
              </a:tblPr>
              <a:tblGrid>
                <a:gridCol w="2333482">
                  <a:extLst>
                    <a:ext uri="{9D8B030D-6E8A-4147-A177-3AD203B41FA5}">
                      <a16:colId xmlns:a16="http://schemas.microsoft.com/office/drawing/2014/main" val="873426387"/>
                    </a:ext>
                  </a:extLst>
                </a:gridCol>
                <a:gridCol w="1086424">
                  <a:extLst>
                    <a:ext uri="{9D8B030D-6E8A-4147-A177-3AD203B41FA5}">
                      <a16:colId xmlns:a16="http://schemas.microsoft.com/office/drawing/2014/main" val="3708013768"/>
                    </a:ext>
                  </a:extLst>
                </a:gridCol>
                <a:gridCol w="1651883">
                  <a:extLst>
                    <a:ext uri="{9D8B030D-6E8A-4147-A177-3AD203B41FA5}">
                      <a16:colId xmlns:a16="http://schemas.microsoft.com/office/drawing/2014/main" val="3709886342"/>
                    </a:ext>
                  </a:extLst>
                </a:gridCol>
                <a:gridCol w="1894531">
                  <a:extLst>
                    <a:ext uri="{9D8B030D-6E8A-4147-A177-3AD203B41FA5}">
                      <a16:colId xmlns:a16="http://schemas.microsoft.com/office/drawing/2014/main" val="1217420904"/>
                    </a:ext>
                  </a:extLst>
                </a:gridCol>
                <a:gridCol w="1651884">
                  <a:extLst>
                    <a:ext uri="{9D8B030D-6E8A-4147-A177-3AD203B41FA5}">
                      <a16:colId xmlns:a16="http://schemas.microsoft.com/office/drawing/2014/main" val="3284950915"/>
                    </a:ext>
                  </a:extLst>
                </a:gridCol>
                <a:gridCol w="961265">
                  <a:extLst>
                    <a:ext uri="{9D8B030D-6E8A-4147-A177-3AD203B41FA5}">
                      <a16:colId xmlns:a16="http://schemas.microsoft.com/office/drawing/2014/main" val="4183664891"/>
                    </a:ext>
                  </a:extLst>
                </a:gridCol>
                <a:gridCol w="1129253">
                  <a:extLst>
                    <a:ext uri="{9D8B030D-6E8A-4147-A177-3AD203B41FA5}">
                      <a16:colId xmlns:a16="http://schemas.microsoft.com/office/drawing/2014/main" val="1117799002"/>
                    </a:ext>
                  </a:extLst>
                </a:gridCol>
                <a:gridCol w="1129253">
                  <a:extLst>
                    <a:ext uri="{9D8B030D-6E8A-4147-A177-3AD203B41FA5}">
                      <a16:colId xmlns:a16="http://schemas.microsoft.com/office/drawing/2014/main" val="672407200"/>
                    </a:ext>
                  </a:extLst>
                </a:gridCol>
              </a:tblGrid>
              <a:tr h="960591">
                <a:tc>
                  <a:txBody>
                    <a:bodyPr/>
                    <a:lstStyle/>
                    <a:p>
                      <a:pPr algn="ctr" latinLnBrk="1"/>
                      <a:r>
                        <a:rPr lang="en-US" altLang="ko-KR" dirty="0"/>
                        <a:t>Wavelength</a:t>
                      </a:r>
                      <a:endParaRPr lang="ko-KR" altLang="en-US" dirty="0"/>
                    </a:p>
                  </a:txBody>
                  <a:tcPr anchor="ctr"/>
                </a:tc>
                <a:tc>
                  <a:txBody>
                    <a:bodyPr/>
                    <a:lstStyle/>
                    <a:p>
                      <a:pPr algn="ctr" latinLnBrk="1"/>
                      <a:r>
                        <a:rPr lang="en-US" altLang="ko-KR" dirty="0"/>
                        <a:t>Mode</a:t>
                      </a:r>
                      <a:endParaRPr lang="ko-KR" altLang="en-US" dirty="0"/>
                    </a:p>
                  </a:txBody>
                  <a:tcPr anchor="ctr"/>
                </a:tc>
                <a:tc>
                  <a:txBody>
                    <a:bodyPr/>
                    <a:lstStyle/>
                    <a:p>
                      <a:pPr algn="ctr" latinLnBrk="1"/>
                      <a:r>
                        <a:rPr lang="en-US" altLang="ko-KR" dirty="0"/>
                        <a:t>Spot Size</a:t>
                      </a:r>
                    </a:p>
                    <a:p>
                      <a:pPr algn="ctr" latinLnBrk="1"/>
                      <a:r>
                        <a:rPr lang="en-US" altLang="ko-KR" dirty="0"/>
                        <a:t>(mm)</a:t>
                      </a:r>
                      <a:endParaRPr lang="ko-KR" altLang="en-US" dirty="0"/>
                    </a:p>
                  </a:txBody>
                  <a:tcPr anchor="ctr"/>
                </a:tc>
                <a:tc>
                  <a:txBody>
                    <a:bodyPr/>
                    <a:lstStyle/>
                    <a:p>
                      <a:pPr algn="ctr" latinLnBrk="1"/>
                      <a:r>
                        <a:rPr lang="en-US" altLang="ko-KR" dirty="0" err="1"/>
                        <a:t>Fluence</a:t>
                      </a:r>
                      <a:endParaRPr lang="en-US" altLang="ko-KR" dirty="0"/>
                    </a:p>
                    <a:p>
                      <a:pPr algn="ctr" latinLnBrk="1"/>
                      <a:r>
                        <a:rPr lang="en-US" altLang="ko-KR" dirty="0"/>
                        <a:t>(J/cm²)</a:t>
                      </a:r>
                      <a:endParaRPr lang="ko-KR" altLang="en-US" dirty="0"/>
                    </a:p>
                  </a:txBody>
                  <a:tcPr anchor="ctr"/>
                </a:tc>
                <a:tc>
                  <a:txBody>
                    <a:bodyPr/>
                    <a:lstStyle/>
                    <a:p>
                      <a:pPr algn="ctr" latinLnBrk="1"/>
                      <a:r>
                        <a:rPr lang="en-US" altLang="ko-KR" dirty="0"/>
                        <a:t>Pulse Rate</a:t>
                      </a:r>
                    </a:p>
                    <a:p>
                      <a:pPr algn="ctr" latinLnBrk="1"/>
                      <a:r>
                        <a:rPr lang="en-US" altLang="ko-KR" dirty="0"/>
                        <a:t>(HZ)</a:t>
                      </a:r>
                    </a:p>
                  </a:txBody>
                  <a:tcPr anchor="ctr"/>
                </a:tc>
                <a:tc>
                  <a:txBody>
                    <a:bodyPr/>
                    <a:lstStyle/>
                    <a:p>
                      <a:pPr algn="ctr" latinLnBrk="1"/>
                      <a:r>
                        <a:rPr lang="en-US" altLang="ko-KR" dirty="0"/>
                        <a:t>Pass</a:t>
                      </a:r>
                      <a:endParaRPr lang="ko-KR" altLang="en-US" dirty="0"/>
                    </a:p>
                  </a:txBody>
                  <a:tcPr anchor="ctr"/>
                </a:tc>
                <a:tc>
                  <a:txBody>
                    <a:bodyPr/>
                    <a:lstStyle/>
                    <a:p>
                      <a:pPr algn="ctr" latinLnBrk="1"/>
                      <a:r>
                        <a:rPr lang="en-US" altLang="ko-KR" dirty="0"/>
                        <a:t>Interval</a:t>
                      </a:r>
                    </a:p>
                    <a:p>
                      <a:pPr algn="ctr" latinLnBrk="1"/>
                      <a:r>
                        <a:rPr lang="en-US" altLang="ko-KR" dirty="0"/>
                        <a:t>(weeks) </a:t>
                      </a:r>
                      <a:endParaRPr lang="ko-KR" altLang="en-US" dirty="0"/>
                    </a:p>
                  </a:txBody>
                  <a:tcPr anchor="ctr"/>
                </a:tc>
                <a:tc>
                  <a:txBody>
                    <a:bodyPr/>
                    <a:lstStyle/>
                    <a:p>
                      <a:pPr algn="ctr" latinLnBrk="1"/>
                      <a:r>
                        <a:rPr lang="en-US" altLang="ko-KR" dirty="0"/>
                        <a:t>Sessions</a:t>
                      </a:r>
                      <a:endParaRPr lang="ko-KR" altLang="en-US" dirty="0"/>
                    </a:p>
                  </a:txBody>
                  <a:tcPr anchor="ctr"/>
                </a:tc>
                <a:extLst>
                  <a:ext uri="{0D108BD9-81ED-4DB2-BD59-A6C34878D82A}">
                    <a16:rowId xmlns:a16="http://schemas.microsoft.com/office/drawing/2014/main" val="3086966092"/>
                  </a:ext>
                </a:extLst>
              </a:tr>
              <a:tr h="370840">
                <a:tc>
                  <a:txBody>
                    <a:bodyPr/>
                    <a:lstStyle/>
                    <a:p>
                      <a:pPr algn="ctr" latinLnBrk="1"/>
                      <a:r>
                        <a:rPr lang="en-US" altLang="ko-KR" dirty="0"/>
                        <a:t>1064nm</a:t>
                      </a:r>
                      <a:endParaRPr lang="ko-KR" altLang="en-US" dirty="0"/>
                    </a:p>
                  </a:txBody>
                  <a:tcPr anchor="ctr"/>
                </a:tc>
                <a:tc>
                  <a:txBody>
                    <a:bodyPr/>
                    <a:lstStyle/>
                    <a:p>
                      <a:pPr algn="ctr" latinLnBrk="1"/>
                      <a:r>
                        <a:rPr lang="en-US" altLang="ko-KR" dirty="0"/>
                        <a:t>QSW</a:t>
                      </a:r>
                      <a:endParaRPr lang="ko-KR" altLang="en-US" dirty="0"/>
                    </a:p>
                  </a:txBody>
                  <a:tcPr anchor="ctr"/>
                </a:tc>
                <a:tc>
                  <a:txBody>
                    <a:bodyPr/>
                    <a:lstStyle/>
                    <a:p>
                      <a:pPr algn="ctr" latinLnBrk="1"/>
                      <a:r>
                        <a:rPr lang="en-US" altLang="ko-KR" dirty="0"/>
                        <a:t> 3</a:t>
                      </a:r>
                      <a:endParaRPr lang="ko-KR" altLang="en-US" dirty="0"/>
                    </a:p>
                  </a:txBody>
                  <a:tcPr anchor="ctr"/>
                </a:tc>
                <a:tc>
                  <a:txBody>
                    <a:bodyPr/>
                    <a:lstStyle/>
                    <a:p>
                      <a:pPr algn="ctr" latinLnBrk="1"/>
                      <a:r>
                        <a:rPr lang="en-US" altLang="ko-KR" dirty="0"/>
                        <a:t>8</a:t>
                      </a:r>
                      <a:r>
                        <a:rPr lang="en-US" altLang="ko-KR" baseline="0" dirty="0"/>
                        <a:t> ~ 9.5</a:t>
                      </a:r>
                      <a:endParaRPr lang="ko-KR" altLang="en-US" dirty="0"/>
                    </a:p>
                  </a:txBody>
                  <a:tcPr anchor="ctr"/>
                </a:tc>
                <a:tc>
                  <a:txBody>
                    <a:bodyPr/>
                    <a:lstStyle/>
                    <a:p>
                      <a:pPr algn="ctr" latinLnBrk="1"/>
                      <a:r>
                        <a:rPr lang="en-US" altLang="ko-KR" dirty="0"/>
                        <a:t>S</a:t>
                      </a:r>
                      <a:endParaRPr lang="ko-KR" altLang="en-US" dirty="0"/>
                    </a:p>
                  </a:txBody>
                  <a:tcPr anchor="ctr"/>
                </a:tc>
                <a:tc>
                  <a:txBody>
                    <a:bodyPr/>
                    <a:lstStyle/>
                    <a:p>
                      <a:pPr algn="ctr" latinLnBrk="1"/>
                      <a:r>
                        <a:rPr lang="en-US" altLang="ko-KR" dirty="0"/>
                        <a:t>1</a:t>
                      </a:r>
                      <a:endParaRPr lang="ko-KR" altLang="en-US" dirty="0"/>
                    </a:p>
                  </a:txBody>
                  <a:tcPr anchor="ctr"/>
                </a:tc>
                <a:tc>
                  <a:txBody>
                    <a:bodyPr/>
                    <a:lstStyle/>
                    <a:p>
                      <a:pPr algn="ctr" latinLnBrk="1"/>
                      <a:r>
                        <a:rPr lang="en-US" altLang="ko-KR" dirty="0"/>
                        <a:t> 4</a:t>
                      </a:r>
                      <a:r>
                        <a:rPr lang="en-US" altLang="ko-KR" baseline="0" dirty="0"/>
                        <a:t> ~ 12 </a:t>
                      </a:r>
                      <a:endParaRPr lang="ko-KR" altLang="en-US" dirty="0"/>
                    </a:p>
                  </a:txBody>
                  <a:tcPr anchor="ctr"/>
                </a:tc>
                <a:tc>
                  <a:txBody>
                    <a:bodyPr/>
                    <a:lstStyle/>
                    <a:p>
                      <a:pPr algn="ctr" latinLnBrk="1"/>
                      <a:r>
                        <a:rPr lang="en-US" altLang="ko-KR" dirty="0"/>
                        <a:t>10</a:t>
                      </a:r>
                      <a:endParaRPr lang="ko-KR" altLang="en-US" dirty="0"/>
                    </a:p>
                  </a:txBody>
                  <a:tcPr anchor="ctr"/>
                </a:tc>
                <a:extLst>
                  <a:ext uri="{0D108BD9-81ED-4DB2-BD59-A6C34878D82A}">
                    <a16:rowId xmlns:a16="http://schemas.microsoft.com/office/drawing/2014/main" val="2575559284"/>
                  </a:ext>
                </a:extLst>
              </a:tr>
            </a:tbl>
          </a:graphicData>
        </a:graphic>
      </p:graphicFrame>
      <p:sp>
        <p:nvSpPr>
          <p:cNvPr id="4" name="TextBox 3"/>
          <p:cNvSpPr txBox="1"/>
          <p:nvPr/>
        </p:nvSpPr>
        <p:spPr>
          <a:xfrm>
            <a:off x="190890" y="2573516"/>
            <a:ext cx="6947555" cy="2862322"/>
          </a:xfrm>
          <a:prstGeom prst="rect">
            <a:avLst/>
          </a:prstGeom>
          <a:noFill/>
        </p:spPr>
        <p:txBody>
          <a:bodyPr wrap="square" rtlCol="0">
            <a:spAutoFit/>
          </a:bodyPr>
          <a:lstStyle/>
          <a:p>
            <a:r>
              <a:rPr lang="en-US" altLang="ko-KR" dirty="0">
                <a:latin typeface="Calibri" panose="020F0502020204030204" pitchFamily="34" charset="0"/>
                <a:cs typeface="Calibri" panose="020F0502020204030204" pitchFamily="34" charset="0"/>
              </a:rPr>
              <a:t>Anesthesia: eutectic mixture of 2.5% lidocaine HCI, 2.5% </a:t>
            </a:r>
            <a:r>
              <a:rPr lang="en-US" altLang="ko-KR" dirty="0" err="1">
                <a:latin typeface="Calibri" panose="020F0502020204030204" pitchFamily="34" charset="0"/>
                <a:cs typeface="Calibri" panose="020F0502020204030204" pitchFamily="34" charset="0"/>
              </a:rPr>
              <a:t>prilocaine</a:t>
            </a:r>
            <a:r>
              <a:rPr lang="en-US" altLang="ko-KR" dirty="0">
                <a:latin typeface="Calibri" panose="020F0502020204030204" pitchFamily="34" charset="0"/>
                <a:cs typeface="Calibri" panose="020F0502020204030204" pitchFamily="34" charset="0"/>
              </a:rPr>
              <a:t>, </a:t>
            </a:r>
            <a:r>
              <a:rPr lang="en-US" altLang="ko-KR" dirty="0" err="1">
                <a:latin typeface="Calibri" panose="020F0502020204030204" pitchFamily="34" charset="0"/>
                <a:cs typeface="Calibri" panose="020F0502020204030204" pitchFamily="34" charset="0"/>
              </a:rPr>
              <a:t>Emla</a:t>
            </a:r>
            <a:endParaRPr lang="en-US" altLang="ko-KR" dirty="0">
              <a:latin typeface="Calibri" panose="020F0502020204030204" pitchFamily="34" charset="0"/>
              <a:cs typeface="Calibri" panose="020F0502020204030204" pitchFamily="34" charset="0"/>
            </a:endParaRPr>
          </a:p>
          <a:p>
            <a:r>
              <a:rPr lang="en-US" altLang="ko-KR" dirty="0">
                <a:latin typeface="Calibri" panose="020F0502020204030204" pitchFamily="34" charset="0"/>
                <a:cs typeface="Calibri" panose="020F0502020204030204" pitchFamily="34" charset="0"/>
              </a:rPr>
              <a:t>Endpoint: immediate whitening </a:t>
            </a:r>
          </a:p>
          <a:p>
            <a:r>
              <a:rPr lang="en-US" altLang="ko-KR" dirty="0">
                <a:latin typeface="Calibri" panose="020F0502020204030204" pitchFamily="34" charset="0"/>
                <a:cs typeface="Calibri" panose="020F0502020204030204" pitchFamily="34" charset="0"/>
              </a:rPr>
              <a:t>Energy should reduced if tissue bleeding was prominent</a:t>
            </a:r>
          </a:p>
          <a:p>
            <a:r>
              <a:rPr lang="en-US" altLang="ko-KR" dirty="0">
                <a:latin typeface="Calibri" panose="020F0502020204030204" pitchFamily="34" charset="0"/>
                <a:cs typeface="Calibri" panose="020F0502020204030204" pitchFamily="34" charset="0"/>
              </a:rPr>
              <a:t>Interval: 4 ~ 12 weeks depending on the degree of post-laser hyperpigmentation(PIH). </a:t>
            </a:r>
          </a:p>
          <a:p>
            <a:r>
              <a:rPr lang="en-US" altLang="ko-KR" dirty="0">
                <a:latin typeface="Calibri" panose="020F0502020204030204" pitchFamily="34" charset="0"/>
                <a:cs typeface="Calibri" panose="020F0502020204030204" pitchFamily="34" charset="0"/>
              </a:rPr>
              <a:t>Post care: Topical </a:t>
            </a:r>
            <a:r>
              <a:rPr lang="en-US" altLang="ko-KR" dirty="0" err="1">
                <a:latin typeface="Calibri" panose="020F0502020204030204" pitchFamily="34" charset="0"/>
                <a:cs typeface="Calibri" panose="020F0502020204030204" pitchFamily="34" charset="0"/>
              </a:rPr>
              <a:t>mupirocin</a:t>
            </a:r>
            <a:r>
              <a:rPr lang="en-US" altLang="ko-KR" dirty="0">
                <a:latin typeface="Calibri" panose="020F0502020204030204" pitchFamily="34" charset="0"/>
                <a:cs typeface="Calibri" panose="020F0502020204030204" pitchFamily="34" charset="0"/>
              </a:rPr>
              <a:t> ointment </a:t>
            </a:r>
          </a:p>
          <a:p>
            <a:r>
              <a:rPr lang="en-US" altLang="ko-KR" dirty="0">
                <a:latin typeface="Calibri" panose="020F0502020204030204" pitchFamily="34" charset="0"/>
                <a:cs typeface="Calibri" panose="020F0502020204030204" pitchFamily="34" charset="0"/>
              </a:rPr>
              <a:t>                   </a:t>
            </a:r>
            <a:r>
              <a:rPr lang="en-US" altLang="ko-KR" dirty="0" err="1">
                <a:latin typeface="Calibri" panose="020F0502020204030204" pitchFamily="34" charset="0"/>
                <a:cs typeface="Calibri" panose="020F0502020204030204" pitchFamily="34" charset="0"/>
              </a:rPr>
              <a:t>Sunblocking</a:t>
            </a:r>
            <a:r>
              <a:rPr lang="en-US" altLang="ko-KR" dirty="0">
                <a:latin typeface="Calibri" panose="020F0502020204030204" pitchFamily="34" charset="0"/>
                <a:cs typeface="Calibri" panose="020F0502020204030204" pitchFamily="34" charset="0"/>
              </a:rPr>
              <a:t> agents</a:t>
            </a:r>
          </a:p>
          <a:p>
            <a:r>
              <a:rPr lang="en-US" altLang="ko-KR" dirty="0">
                <a:latin typeface="Calibri" panose="020F0502020204030204" pitchFamily="34" charset="0"/>
                <a:cs typeface="Calibri" panose="020F0502020204030204" pitchFamily="34" charset="0"/>
              </a:rPr>
              <a:t>PIH occurred: </a:t>
            </a:r>
            <a:r>
              <a:rPr lang="en-US" altLang="ko-KR" dirty="0" err="1">
                <a:latin typeface="Calibri" panose="020F0502020204030204" pitchFamily="34" charset="0"/>
                <a:cs typeface="Calibri" panose="020F0502020204030204" pitchFamily="34" charset="0"/>
              </a:rPr>
              <a:t>Depigmentary</a:t>
            </a:r>
            <a:r>
              <a:rPr lang="en-US" altLang="ko-KR" dirty="0">
                <a:latin typeface="Calibri" panose="020F0502020204030204" pitchFamily="34" charset="0"/>
                <a:cs typeface="Calibri" panose="020F0502020204030204" pitchFamily="34" charset="0"/>
              </a:rPr>
              <a:t> cream, such as 4% hydroquinone creams</a:t>
            </a:r>
          </a:p>
          <a:p>
            <a:r>
              <a:rPr lang="en-US" altLang="ko-KR" dirty="0">
                <a:latin typeface="Calibri" panose="020F0502020204030204" pitchFamily="34" charset="0"/>
                <a:cs typeface="Calibri" panose="020F0502020204030204" pitchFamily="34" charset="0"/>
              </a:rPr>
              <a:t>Instruction: The patients were instructed to keep away from the sun. </a:t>
            </a:r>
          </a:p>
          <a:p>
            <a:endParaRPr lang="ko-KR" altLang="en-US" dirty="0">
              <a:latin typeface="Calibri" panose="020F0502020204030204" pitchFamily="34" charset="0"/>
              <a:cs typeface="Calibri" panose="020F0502020204030204" pitchFamily="34" charset="0"/>
            </a:endParaRPr>
          </a:p>
        </p:txBody>
      </p:sp>
      <p:sp>
        <p:nvSpPr>
          <p:cNvPr id="6" name="TextBox 5"/>
          <p:cNvSpPr txBox="1"/>
          <p:nvPr/>
        </p:nvSpPr>
        <p:spPr>
          <a:xfrm>
            <a:off x="95445" y="65988"/>
            <a:ext cx="7672242" cy="369332"/>
          </a:xfrm>
          <a:prstGeom prst="rect">
            <a:avLst/>
          </a:prstGeom>
          <a:noFill/>
        </p:spPr>
        <p:txBody>
          <a:bodyPr wrap="square" rtlCol="0">
            <a:spAutoFit/>
          </a:bodyPr>
          <a:lstStyle/>
          <a:p>
            <a:r>
              <a:rPr lang="en-US" altLang="ko-KR" dirty="0">
                <a:latin typeface="Calibri" panose="020F0502020204030204" pitchFamily="34" charset="0"/>
                <a:cs typeface="Calibri" panose="020F0502020204030204" pitchFamily="34" charset="0"/>
              </a:rPr>
              <a:t>Parameter of Acquired Bilateral Nevus of Ota-like Macules</a:t>
            </a:r>
            <a:endParaRPr lang="ko-KR" altLang="en-US" dirty="0">
              <a:latin typeface="Calibri" panose="020F0502020204030204" pitchFamily="34" charset="0"/>
              <a:cs typeface="Calibri" panose="020F0502020204030204" pitchFamily="34" charset="0"/>
            </a:endParaRPr>
          </a:p>
        </p:txBody>
      </p:sp>
      <p:sp>
        <p:nvSpPr>
          <p:cNvPr id="8" name="TextBox 7"/>
          <p:cNvSpPr txBox="1"/>
          <p:nvPr/>
        </p:nvSpPr>
        <p:spPr>
          <a:xfrm>
            <a:off x="3073139" y="6410227"/>
            <a:ext cx="9209988" cy="369332"/>
          </a:xfrm>
          <a:prstGeom prst="rect">
            <a:avLst/>
          </a:prstGeom>
          <a:noFill/>
        </p:spPr>
        <p:txBody>
          <a:bodyPr wrap="square" rtlCol="0">
            <a:spAutoFit/>
          </a:bodyPr>
          <a:lstStyle/>
          <a:p>
            <a:r>
              <a:rPr lang="en-US" altLang="ko-KR" dirty="0">
                <a:latin typeface="Calibri" panose="020F0502020204030204" pitchFamily="34" charset="0"/>
                <a:cs typeface="Calibri" panose="020F0502020204030204" pitchFamily="34" charset="0"/>
              </a:rPr>
              <a:t>Source from “Q-Switched </a:t>
            </a:r>
            <a:r>
              <a:rPr lang="en-US" altLang="ko-KR" dirty="0" err="1">
                <a:latin typeface="Calibri" panose="020F0502020204030204" pitchFamily="34" charset="0"/>
                <a:cs typeface="Calibri" panose="020F0502020204030204" pitchFamily="34" charset="0"/>
              </a:rPr>
              <a:t>Nd:YAG</a:t>
            </a:r>
            <a:r>
              <a:rPr lang="en-US" altLang="ko-KR" dirty="0">
                <a:latin typeface="Calibri" panose="020F0502020204030204" pitchFamily="34" charset="0"/>
                <a:cs typeface="Calibri" panose="020F0502020204030204" pitchFamily="34" charset="0"/>
              </a:rPr>
              <a:t> Laser Therapy of Acquired Bilateral Nevus of Ota-like Macules</a:t>
            </a:r>
            <a:endParaRPr lang="ko-KR"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032799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5445" y="65988"/>
            <a:ext cx="7672242" cy="369332"/>
          </a:xfrm>
          <a:prstGeom prst="rect">
            <a:avLst/>
          </a:prstGeom>
          <a:noFill/>
        </p:spPr>
        <p:txBody>
          <a:bodyPr wrap="square" rtlCol="0">
            <a:spAutoFit/>
          </a:bodyPr>
          <a:lstStyle/>
          <a:p>
            <a:r>
              <a:rPr lang="en-US" altLang="ko-KR" b="1" dirty="0" err="1">
                <a:latin typeface="Calibri" panose="020F0502020204030204" pitchFamily="34" charset="0"/>
                <a:cs typeface="Calibri" panose="020F0502020204030204" pitchFamily="34" charset="0"/>
              </a:rPr>
              <a:t>Xantelasma</a:t>
            </a:r>
            <a:endParaRPr lang="ko-KR" altLang="en-US" b="1" dirty="0">
              <a:latin typeface="Calibri" panose="020F0502020204030204" pitchFamily="34" charset="0"/>
              <a:cs typeface="Calibri" panose="020F0502020204030204" pitchFamily="34" charset="0"/>
            </a:endParaRPr>
          </a:p>
        </p:txBody>
      </p:sp>
      <p:pic>
        <p:nvPicPr>
          <p:cNvPr id="3" name="그림 2"/>
          <p:cNvPicPr>
            <a:picLocks noChangeAspect="1"/>
          </p:cNvPicPr>
          <p:nvPr/>
        </p:nvPicPr>
        <p:blipFill rotWithShape="1">
          <a:blip r:embed="rId2"/>
          <a:srcRect t="2830" r="37171" b="3207"/>
          <a:stretch/>
        </p:blipFill>
        <p:spPr>
          <a:xfrm>
            <a:off x="326721" y="1695230"/>
            <a:ext cx="3464169" cy="1723293"/>
          </a:xfrm>
          <a:prstGeom prst="rect">
            <a:avLst/>
          </a:prstGeom>
        </p:spPr>
      </p:pic>
      <p:sp>
        <p:nvSpPr>
          <p:cNvPr id="4" name="TextBox 3"/>
          <p:cNvSpPr txBox="1"/>
          <p:nvPr/>
        </p:nvSpPr>
        <p:spPr>
          <a:xfrm>
            <a:off x="336063" y="3563742"/>
            <a:ext cx="6197600" cy="369332"/>
          </a:xfrm>
          <a:prstGeom prst="rect">
            <a:avLst/>
          </a:prstGeom>
          <a:noFill/>
        </p:spPr>
        <p:txBody>
          <a:bodyPr wrap="square" rtlCol="0">
            <a:spAutoFit/>
          </a:bodyPr>
          <a:lstStyle/>
          <a:p>
            <a:r>
              <a:rPr lang="en-US" altLang="ko-KR" dirty="0">
                <a:latin typeface="Calibri" panose="020F0502020204030204" pitchFamily="34" charset="0"/>
                <a:cs typeface="Calibri" panose="020F0502020204030204" pitchFamily="34" charset="0"/>
              </a:rPr>
              <a:t>Exact cause for </a:t>
            </a:r>
            <a:r>
              <a:rPr lang="en-US" altLang="ko-KR" dirty="0" err="1">
                <a:latin typeface="Calibri" panose="020F0502020204030204" pitchFamily="34" charset="0"/>
                <a:cs typeface="Calibri" panose="020F0502020204030204" pitchFamily="34" charset="0"/>
              </a:rPr>
              <a:t>Xantelasma</a:t>
            </a:r>
            <a:r>
              <a:rPr lang="en-US" altLang="ko-KR" dirty="0">
                <a:latin typeface="Calibri" panose="020F0502020204030204" pitchFamily="34" charset="0"/>
                <a:cs typeface="Calibri" panose="020F0502020204030204" pitchFamily="34" charset="0"/>
              </a:rPr>
              <a:t> is unknown. </a:t>
            </a:r>
            <a:endParaRPr lang="ko-KR" altLang="en-US" dirty="0">
              <a:latin typeface="Calibri" panose="020F0502020204030204" pitchFamily="34" charset="0"/>
              <a:cs typeface="Calibri" panose="020F0502020204030204" pitchFamily="34" charset="0"/>
            </a:endParaRPr>
          </a:p>
        </p:txBody>
      </p:sp>
      <p:pic>
        <p:nvPicPr>
          <p:cNvPr id="9" name="그림 8"/>
          <p:cNvPicPr>
            <a:picLocks noChangeAspect="1"/>
          </p:cNvPicPr>
          <p:nvPr/>
        </p:nvPicPr>
        <p:blipFill rotWithShape="1">
          <a:blip r:embed="rId3"/>
          <a:srcRect l="67104" t="2725" r="1753" b="3315"/>
          <a:stretch/>
        </p:blipFill>
        <p:spPr>
          <a:xfrm>
            <a:off x="3892063" y="1695230"/>
            <a:ext cx="1705707" cy="1711569"/>
          </a:xfrm>
          <a:prstGeom prst="rect">
            <a:avLst/>
          </a:prstGeom>
        </p:spPr>
      </p:pic>
      <p:sp>
        <p:nvSpPr>
          <p:cNvPr id="10" name="TextBox 9"/>
          <p:cNvSpPr txBox="1"/>
          <p:nvPr/>
        </p:nvSpPr>
        <p:spPr>
          <a:xfrm>
            <a:off x="6869723" y="1012839"/>
            <a:ext cx="4085492" cy="646331"/>
          </a:xfrm>
          <a:prstGeom prst="rect">
            <a:avLst/>
          </a:prstGeom>
          <a:noFill/>
        </p:spPr>
        <p:txBody>
          <a:bodyPr wrap="square" rtlCol="0">
            <a:spAutoFit/>
          </a:bodyPr>
          <a:lstStyle/>
          <a:p>
            <a:pPr algn="ctr"/>
            <a:r>
              <a:rPr lang="en-US" altLang="ko-KR" dirty="0">
                <a:latin typeface="Calibri" panose="020F0502020204030204" pitchFamily="34" charset="0"/>
                <a:cs typeface="Calibri" panose="020F0502020204030204" pitchFamily="34" charset="0"/>
              </a:rPr>
              <a:t>Cholesterol is chronically leaked from the blood vessel </a:t>
            </a:r>
            <a:endParaRPr lang="ko-KR" altLang="en-US" dirty="0">
              <a:latin typeface="Calibri" panose="020F0502020204030204" pitchFamily="34" charset="0"/>
              <a:cs typeface="Calibri" panose="020F0502020204030204" pitchFamily="34" charset="0"/>
            </a:endParaRPr>
          </a:p>
        </p:txBody>
      </p:sp>
      <p:sp>
        <p:nvSpPr>
          <p:cNvPr id="11" name="TextBox 10"/>
          <p:cNvSpPr txBox="1"/>
          <p:nvPr/>
        </p:nvSpPr>
        <p:spPr>
          <a:xfrm>
            <a:off x="7719646" y="2181328"/>
            <a:ext cx="3182815" cy="369332"/>
          </a:xfrm>
          <a:prstGeom prst="rect">
            <a:avLst/>
          </a:prstGeom>
          <a:noFill/>
        </p:spPr>
        <p:txBody>
          <a:bodyPr wrap="square" rtlCol="0">
            <a:spAutoFit/>
          </a:bodyPr>
          <a:lstStyle/>
          <a:p>
            <a:r>
              <a:rPr lang="en-US" altLang="ko-KR" dirty="0">
                <a:latin typeface="Calibri" panose="020F0502020204030204" pitchFamily="34" charset="0"/>
                <a:cs typeface="Calibri" panose="020F0502020204030204" pitchFamily="34" charset="0"/>
              </a:rPr>
              <a:t>Accumulated in the dermis </a:t>
            </a:r>
            <a:endParaRPr lang="ko-KR" altLang="en-US" dirty="0">
              <a:latin typeface="Calibri" panose="020F0502020204030204" pitchFamily="34" charset="0"/>
              <a:cs typeface="Calibri" panose="020F0502020204030204" pitchFamily="34" charset="0"/>
            </a:endParaRPr>
          </a:p>
        </p:txBody>
      </p:sp>
      <p:sp>
        <p:nvSpPr>
          <p:cNvPr id="12" name="TextBox 11"/>
          <p:cNvSpPr txBox="1"/>
          <p:nvPr/>
        </p:nvSpPr>
        <p:spPr>
          <a:xfrm>
            <a:off x="7602415" y="3072818"/>
            <a:ext cx="3182815" cy="369332"/>
          </a:xfrm>
          <a:prstGeom prst="rect">
            <a:avLst/>
          </a:prstGeom>
          <a:noFill/>
        </p:spPr>
        <p:txBody>
          <a:bodyPr wrap="square" rtlCol="0">
            <a:spAutoFit/>
          </a:bodyPr>
          <a:lstStyle/>
          <a:p>
            <a:r>
              <a:rPr lang="en-US" altLang="ko-KR" dirty="0">
                <a:latin typeface="Calibri" panose="020F0502020204030204" pitchFamily="34" charset="0"/>
                <a:cs typeface="Calibri" panose="020F0502020204030204" pitchFamily="34" charset="0"/>
              </a:rPr>
              <a:t>Appeared in the skin surface</a:t>
            </a:r>
            <a:endParaRPr lang="ko-KR" altLang="en-US" dirty="0">
              <a:latin typeface="Calibri" panose="020F0502020204030204" pitchFamily="34" charset="0"/>
              <a:cs typeface="Calibri" panose="020F0502020204030204" pitchFamily="34" charset="0"/>
            </a:endParaRPr>
          </a:p>
        </p:txBody>
      </p:sp>
      <p:sp>
        <p:nvSpPr>
          <p:cNvPr id="13" name="아래쪽 화살표 12"/>
          <p:cNvSpPr/>
          <p:nvPr/>
        </p:nvSpPr>
        <p:spPr>
          <a:xfrm>
            <a:off x="8856785" y="1846385"/>
            <a:ext cx="193430" cy="21687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아래쪽 화살표 13"/>
          <p:cNvSpPr/>
          <p:nvPr/>
        </p:nvSpPr>
        <p:spPr>
          <a:xfrm>
            <a:off x="8856785" y="2668726"/>
            <a:ext cx="181707" cy="2743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10776241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a:stretch>
            <a:fillRect/>
          </a:stretch>
        </p:blipFill>
        <p:spPr>
          <a:xfrm>
            <a:off x="662238" y="995655"/>
            <a:ext cx="3478077" cy="2977321"/>
          </a:xfrm>
          <a:prstGeom prst="rect">
            <a:avLst/>
          </a:prstGeom>
        </p:spPr>
      </p:pic>
      <p:sp>
        <p:nvSpPr>
          <p:cNvPr id="3" name="TextBox 2"/>
          <p:cNvSpPr txBox="1"/>
          <p:nvPr/>
        </p:nvSpPr>
        <p:spPr>
          <a:xfrm>
            <a:off x="1213826" y="4084709"/>
            <a:ext cx="2374900" cy="646331"/>
          </a:xfrm>
          <a:prstGeom prst="rect">
            <a:avLst/>
          </a:prstGeom>
          <a:noFill/>
        </p:spPr>
        <p:txBody>
          <a:bodyPr wrap="square" rtlCol="0">
            <a:spAutoFit/>
          </a:bodyPr>
          <a:lstStyle/>
          <a:p>
            <a:r>
              <a:rPr lang="en-US" altLang="ko-KR" dirty="0">
                <a:latin typeface="Calibri" panose="020F0502020204030204" pitchFamily="34" charset="0"/>
                <a:cs typeface="Calibri" panose="020F0502020204030204" pitchFamily="34" charset="0"/>
              </a:rPr>
              <a:t>Blood vessel from heart works like a pipe </a:t>
            </a:r>
            <a:endParaRPr lang="ko-KR" altLang="en-US" dirty="0">
              <a:latin typeface="Calibri" panose="020F0502020204030204" pitchFamily="34" charset="0"/>
              <a:cs typeface="Calibri" panose="020F0502020204030204" pitchFamily="34" charset="0"/>
            </a:endParaRPr>
          </a:p>
        </p:txBody>
      </p:sp>
      <p:pic>
        <p:nvPicPr>
          <p:cNvPr id="5" name="그림 4"/>
          <p:cNvPicPr>
            <a:picLocks noChangeAspect="1"/>
          </p:cNvPicPr>
          <p:nvPr/>
        </p:nvPicPr>
        <p:blipFill rotWithShape="1">
          <a:blip r:embed="rId3"/>
          <a:srcRect r="39822"/>
          <a:stretch/>
        </p:blipFill>
        <p:spPr>
          <a:xfrm>
            <a:off x="6051892" y="1153151"/>
            <a:ext cx="4367969" cy="2662328"/>
          </a:xfrm>
          <a:prstGeom prst="rect">
            <a:avLst/>
          </a:prstGeom>
        </p:spPr>
      </p:pic>
      <p:sp>
        <p:nvSpPr>
          <p:cNvPr id="7" name="TextBox 6"/>
          <p:cNvSpPr txBox="1"/>
          <p:nvPr/>
        </p:nvSpPr>
        <p:spPr>
          <a:xfrm>
            <a:off x="6241561" y="4146295"/>
            <a:ext cx="4178300" cy="646331"/>
          </a:xfrm>
          <a:prstGeom prst="rect">
            <a:avLst/>
          </a:prstGeom>
          <a:noFill/>
        </p:spPr>
        <p:txBody>
          <a:bodyPr wrap="square" rtlCol="0">
            <a:spAutoFit/>
          </a:bodyPr>
          <a:lstStyle/>
          <a:p>
            <a:r>
              <a:rPr lang="en-US" altLang="ko-KR" dirty="0">
                <a:latin typeface="Calibri" panose="020F0502020204030204" pitchFamily="34" charset="0"/>
                <a:cs typeface="Calibri" panose="020F0502020204030204" pitchFamily="34" charset="0"/>
              </a:rPr>
              <a:t>Capillaries has high vascular permeability </a:t>
            </a:r>
          </a:p>
          <a:p>
            <a:endParaRPr lang="ko-KR" altLang="en-US" dirty="0">
              <a:latin typeface="Calibri" panose="020F0502020204030204" pitchFamily="34" charset="0"/>
              <a:cs typeface="Calibri" panose="020F0502020204030204" pitchFamily="34" charset="0"/>
            </a:endParaRPr>
          </a:p>
        </p:txBody>
      </p:sp>
      <p:sp>
        <p:nvSpPr>
          <p:cNvPr id="4" name="TextBox 3"/>
          <p:cNvSpPr txBox="1"/>
          <p:nvPr/>
        </p:nvSpPr>
        <p:spPr>
          <a:xfrm>
            <a:off x="6218042" y="3030415"/>
            <a:ext cx="1091297" cy="369332"/>
          </a:xfrm>
          <a:prstGeom prst="rect">
            <a:avLst/>
          </a:prstGeom>
          <a:noFill/>
        </p:spPr>
        <p:txBody>
          <a:bodyPr wrap="square" rtlCol="0">
            <a:spAutoFit/>
          </a:bodyPr>
          <a:lstStyle/>
          <a:p>
            <a:r>
              <a:rPr lang="en-US" altLang="ko-KR" dirty="0">
                <a:latin typeface="Calibri" panose="020F0502020204030204" pitchFamily="34" charset="0"/>
                <a:cs typeface="Calibri" panose="020F0502020204030204" pitchFamily="34" charset="0"/>
              </a:rPr>
              <a:t>nutrient </a:t>
            </a:r>
            <a:endParaRPr lang="ko-KR" altLang="en-US" dirty="0">
              <a:latin typeface="Calibri" panose="020F0502020204030204" pitchFamily="34" charset="0"/>
              <a:cs typeface="Calibri" panose="020F0502020204030204" pitchFamily="34" charset="0"/>
            </a:endParaRPr>
          </a:p>
        </p:txBody>
      </p:sp>
      <p:sp>
        <p:nvSpPr>
          <p:cNvPr id="8" name="TextBox 7"/>
          <p:cNvSpPr txBox="1"/>
          <p:nvPr/>
        </p:nvSpPr>
        <p:spPr>
          <a:xfrm>
            <a:off x="7227654" y="2901461"/>
            <a:ext cx="1091297" cy="369332"/>
          </a:xfrm>
          <a:prstGeom prst="rect">
            <a:avLst/>
          </a:prstGeom>
          <a:noFill/>
        </p:spPr>
        <p:txBody>
          <a:bodyPr wrap="square" rtlCol="0">
            <a:spAutoFit/>
          </a:bodyPr>
          <a:lstStyle/>
          <a:p>
            <a:r>
              <a:rPr lang="en-US" altLang="ko-KR" dirty="0">
                <a:latin typeface="Calibri" panose="020F0502020204030204" pitchFamily="34" charset="0"/>
                <a:cs typeface="Calibri" panose="020F0502020204030204" pitchFamily="34" charset="0"/>
              </a:rPr>
              <a:t>oxygen</a:t>
            </a:r>
            <a:endParaRPr lang="ko-KR" altLang="en-US" dirty="0">
              <a:latin typeface="Calibri" panose="020F0502020204030204" pitchFamily="34" charset="0"/>
              <a:cs typeface="Calibri" panose="020F0502020204030204" pitchFamily="34" charset="0"/>
            </a:endParaRPr>
          </a:p>
        </p:txBody>
      </p:sp>
      <p:sp>
        <p:nvSpPr>
          <p:cNvPr id="6" name="TextBox 5"/>
          <p:cNvSpPr txBox="1"/>
          <p:nvPr/>
        </p:nvSpPr>
        <p:spPr>
          <a:xfrm>
            <a:off x="8235876" y="3399747"/>
            <a:ext cx="808478" cy="369332"/>
          </a:xfrm>
          <a:prstGeom prst="rect">
            <a:avLst/>
          </a:prstGeom>
          <a:noFill/>
        </p:spPr>
        <p:txBody>
          <a:bodyPr wrap="square" rtlCol="0">
            <a:spAutoFit/>
          </a:bodyPr>
          <a:lstStyle/>
          <a:p>
            <a:r>
              <a:rPr lang="en-US" altLang="ko-KR" dirty="0">
                <a:latin typeface="Calibri" panose="020F0502020204030204" pitchFamily="34" charset="0"/>
                <a:cs typeface="Calibri" panose="020F0502020204030204" pitchFamily="34" charset="0"/>
              </a:rPr>
              <a:t>CO2</a:t>
            </a:r>
            <a:endParaRPr lang="ko-KR" altLang="en-US" dirty="0">
              <a:latin typeface="Calibri" panose="020F0502020204030204" pitchFamily="34" charset="0"/>
              <a:cs typeface="Calibri" panose="020F0502020204030204" pitchFamily="34" charset="0"/>
            </a:endParaRPr>
          </a:p>
        </p:txBody>
      </p:sp>
      <p:sp>
        <p:nvSpPr>
          <p:cNvPr id="9" name="TextBox 8"/>
          <p:cNvSpPr txBox="1"/>
          <p:nvPr/>
        </p:nvSpPr>
        <p:spPr>
          <a:xfrm>
            <a:off x="8996128" y="3399747"/>
            <a:ext cx="1230923" cy="369332"/>
          </a:xfrm>
          <a:prstGeom prst="rect">
            <a:avLst/>
          </a:prstGeom>
          <a:noFill/>
        </p:spPr>
        <p:txBody>
          <a:bodyPr wrap="square" rtlCol="0">
            <a:spAutoFit/>
          </a:bodyPr>
          <a:lstStyle/>
          <a:p>
            <a:r>
              <a:rPr lang="en-US" altLang="ko-KR" dirty="0">
                <a:latin typeface="Calibri" panose="020F0502020204030204" pitchFamily="34" charset="0"/>
                <a:cs typeface="Calibri" panose="020F0502020204030204" pitchFamily="34" charset="0"/>
              </a:rPr>
              <a:t>residue</a:t>
            </a:r>
            <a:endParaRPr lang="ko-KR" altLang="en-US" dirty="0">
              <a:latin typeface="Calibri" panose="020F0502020204030204" pitchFamily="34" charset="0"/>
              <a:cs typeface="Calibri" panose="020F0502020204030204" pitchFamily="34" charset="0"/>
            </a:endParaRPr>
          </a:p>
        </p:txBody>
      </p:sp>
      <p:sp>
        <p:nvSpPr>
          <p:cNvPr id="10" name="TextBox 9"/>
          <p:cNvSpPr txBox="1"/>
          <p:nvPr/>
        </p:nvSpPr>
        <p:spPr>
          <a:xfrm>
            <a:off x="7895492" y="1722451"/>
            <a:ext cx="1196470" cy="369332"/>
          </a:xfrm>
          <a:prstGeom prst="rect">
            <a:avLst/>
          </a:prstGeom>
          <a:solidFill>
            <a:schemeClr val="bg1"/>
          </a:solidFill>
        </p:spPr>
        <p:txBody>
          <a:bodyPr wrap="square" rtlCol="0">
            <a:spAutoFit/>
          </a:bodyPr>
          <a:lstStyle/>
          <a:p>
            <a:r>
              <a:rPr lang="en-US" altLang="ko-KR" dirty="0">
                <a:latin typeface="Calibri" panose="020F0502020204030204" pitchFamily="34" charset="0"/>
                <a:cs typeface="Calibri" panose="020F0502020204030204" pitchFamily="34" charset="0"/>
              </a:rPr>
              <a:t>capillaries</a:t>
            </a:r>
            <a:endParaRPr lang="ko-KR"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641533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그림 6"/>
          <p:cNvPicPr>
            <a:picLocks noChangeAspect="1"/>
          </p:cNvPicPr>
          <p:nvPr/>
        </p:nvPicPr>
        <p:blipFill>
          <a:blip r:embed="rId2"/>
          <a:stretch>
            <a:fillRect/>
          </a:stretch>
        </p:blipFill>
        <p:spPr>
          <a:xfrm>
            <a:off x="442591" y="2351901"/>
            <a:ext cx="3608709" cy="2863018"/>
          </a:xfrm>
          <a:prstGeom prst="rect">
            <a:avLst/>
          </a:prstGeom>
        </p:spPr>
      </p:pic>
      <p:sp>
        <p:nvSpPr>
          <p:cNvPr id="8" name="TextBox 7"/>
          <p:cNvSpPr txBox="1"/>
          <p:nvPr/>
        </p:nvSpPr>
        <p:spPr>
          <a:xfrm>
            <a:off x="83027" y="691634"/>
            <a:ext cx="9817100" cy="369332"/>
          </a:xfrm>
          <a:prstGeom prst="rect">
            <a:avLst/>
          </a:prstGeom>
          <a:noFill/>
        </p:spPr>
        <p:txBody>
          <a:bodyPr wrap="square" rtlCol="0">
            <a:spAutoFit/>
          </a:bodyPr>
          <a:lstStyle/>
          <a:p>
            <a:r>
              <a:rPr lang="en-US" altLang="ko-KR" dirty="0">
                <a:latin typeface="Calibri" panose="020F0502020204030204" pitchFamily="34" charset="0"/>
                <a:cs typeface="Calibri" panose="020F0502020204030204" pitchFamily="34" charset="0"/>
              </a:rPr>
              <a:t>1. When the cholesterol rate is higher than normal in the blood it can be easily leaked out</a:t>
            </a:r>
            <a:endParaRPr lang="ko-KR" altLang="en-US" dirty="0">
              <a:latin typeface="Calibri" panose="020F0502020204030204" pitchFamily="34" charset="0"/>
              <a:cs typeface="Calibri" panose="020F0502020204030204" pitchFamily="34" charset="0"/>
            </a:endParaRPr>
          </a:p>
        </p:txBody>
      </p:sp>
      <p:sp>
        <p:nvSpPr>
          <p:cNvPr id="9" name="TextBox 8"/>
          <p:cNvSpPr txBox="1"/>
          <p:nvPr/>
        </p:nvSpPr>
        <p:spPr>
          <a:xfrm>
            <a:off x="0" y="0"/>
            <a:ext cx="2387600" cy="369332"/>
          </a:xfrm>
          <a:prstGeom prst="rect">
            <a:avLst/>
          </a:prstGeom>
          <a:noFill/>
        </p:spPr>
        <p:txBody>
          <a:bodyPr wrap="square" rtlCol="0">
            <a:spAutoFit/>
          </a:bodyPr>
          <a:lstStyle/>
          <a:p>
            <a:r>
              <a:rPr lang="en-US" altLang="ko-KR" b="1" dirty="0">
                <a:latin typeface="Calibri" panose="020F0502020204030204" pitchFamily="34" charset="0"/>
                <a:cs typeface="Calibri" panose="020F0502020204030204" pitchFamily="34" charset="0"/>
              </a:rPr>
              <a:t>Cause</a:t>
            </a:r>
            <a:endParaRPr lang="ko-KR" altLang="en-US" b="1" dirty="0">
              <a:latin typeface="Calibri" panose="020F0502020204030204" pitchFamily="34" charset="0"/>
              <a:cs typeface="Calibri" panose="020F0502020204030204" pitchFamily="34" charset="0"/>
            </a:endParaRPr>
          </a:p>
        </p:txBody>
      </p:sp>
      <p:sp>
        <p:nvSpPr>
          <p:cNvPr id="10" name="TextBox 9"/>
          <p:cNvSpPr txBox="1"/>
          <p:nvPr/>
        </p:nvSpPr>
        <p:spPr>
          <a:xfrm>
            <a:off x="0" y="1383268"/>
            <a:ext cx="9817100" cy="646331"/>
          </a:xfrm>
          <a:prstGeom prst="rect">
            <a:avLst/>
          </a:prstGeom>
          <a:noFill/>
        </p:spPr>
        <p:txBody>
          <a:bodyPr wrap="square" rtlCol="0">
            <a:spAutoFit/>
          </a:bodyPr>
          <a:lstStyle/>
          <a:p>
            <a:r>
              <a:rPr lang="en-US" altLang="ko-KR" dirty="0">
                <a:latin typeface="Calibri" panose="020F0502020204030204" pitchFamily="34" charset="0"/>
                <a:cs typeface="Calibri" panose="020F0502020204030204" pitchFamily="34" charset="0"/>
              </a:rPr>
              <a:t>2. Habit: When the people continually rub the eyes. </a:t>
            </a:r>
          </a:p>
          <a:p>
            <a:r>
              <a:rPr lang="en-US" altLang="ko-KR" dirty="0">
                <a:latin typeface="Calibri" panose="020F0502020204030204" pitchFamily="34" charset="0"/>
                <a:cs typeface="Calibri" panose="020F0502020204030204" pitchFamily="34" charset="0"/>
              </a:rPr>
              <a:t>    generate inflammation</a:t>
            </a:r>
            <a:r>
              <a:rPr lang="ko-KR" altLang="en-US" dirty="0">
                <a:latin typeface="Calibri" panose="020F0502020204030204" pitchFamily="34" charset="0"/>
                <a:cs typeface="Calibri" panose="020F0502020204030204" pitchFamily="34" charset="0"/>
              </a:rPr>
              <a:t> </a:t>
            </a:r>
            <a:r>
              <a:rPr lang="en-US" altLang="ko-KR" dirty="0">
                <a:latin typeface="Calibri" panose="020F0502020204030204" pitchFamily="34" charset="0"/>
                <a:cs typeface="Calibri" panose="020F0502020204030204" pitchFamily="34" charset="0"/>
              </a:rPr>
              <a:t>-&gt; vascular permeability is higher -&gt; chronically oils leaked out from the vessel </a:t>
            </a:r>
          </a:p>
        </p:txBody>
      </p:sp>
      <p:sp>
        <p:nvSpPr>
          <p:cNvPr id="11" name="TextBox 10"/>
          <p:cNvSpPr txBox="1"/>
          <p:nvPr/>
        </p:nvSpPr>
        <p:spPr>
          <a:xfrm>
            <a:off x="171927" y="5765800"/>
            <a:ext cx="4192909" cy="369332"/>
          </a:xfrm>
          <a:prstGeom prst="rect">
            <a:avLst/>
          </a:prstGeom>
          <a:noFill/>
        </p:spPr>
        <p:txBody>
          <a:bodyPr wrap="square" rtlCol="0">
            <a:spAutoFit/>
          </a:bodyPr>
          <a:lstStyle/>
          <a:p>
            <a:r>
              <a:rPr lang="en-US" altLang="ko-KR" dirty="0">
                <a:latin typeface="Calibri" panose="020F0502020204030204" pitchFamily="34" charset="0"/>
                <a:cs typeface="Calibri" panose="020F0502020204030204" pitchFamily="34" charset="0"/>
              </a:rPr>
              <a:t>3. Genetic reason </a:t>
            </a:r>
            <a:endParaRPr lang="ko-KR"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29691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2684" y="1105877"/>
            <a:ext cx="8750300" cy="1477328"/>
          </a:xfrm>
          <a:prstGeom prst="rect">
            <a:avLst/>
          </a:prstGeom>
          <a:noFill/>
        </p:spPr>
        <p:txBody>
          <a:bodyPr wrap="square" rtlCol="0">
            <a:spAutoFit/>
          </a:bodyPr>
          <a:lstStyle/>
          <a:p>
            <a:pPr marL="342900" indent="-342900">
              <a:buAutoNum type="arabicPeriod"/>
            </a:pPr>
            <a:r>
              <a:rPr lang="en-US" altLang="ko-KR" b="1" dirty="0">
                <a:latin typeface="Calibri" panose="020F0502020204030204" pitchFamily="34" charset="0"/>
                <a:cs typeface="Calibri" panose="020F0502020204030204" pitchFamily="34" charset="0"/>
              </a:rPr>
              <a:t>Surgery</a:t>
            </a:r>
          </a:p>
          <a:p>
            <a:pPr marL="342900" indent="-342900">
              <a:buAutoNum type="arabicPeriod"/>
            </a:pPr>
            <a:endParaRPr lang="en-US" altLang="ko-KR" b="1" dirty="0">
              <a:latin typeface="Calibri" panose="020F0502020204030204" pitchFamily="34" charset="0"/>
              <a:cs typeface="Calibri" panose="020F0502020204030204" pitchFamily="34" charset="0"/>
            </a:endParaRPr>
          </a:p>
          <a:p>
            <a:pPr marL="342900" indent="-342900">
              <a:buAutoNum type="arabicPeriod" startAt="2"/>
            </a:pPr>
            <a:r>
              <a:rPr lang="en-US" altLang="ko-KR" b="1" dirty="0">
                <a:latin typeface="Calibri" panose="020F0502020204030204" pitchFamily="34" charset="0"/>
                <a:cs typeface="Calibri" panose="020F0502020204030204" pitchFamily="34" charset="0"/>
              </a:rPr>
              <a:t>CO2 Laser: vaporization</a:t>
            </a:r>
          </a:p>
          <a:p>
            <a:endParaRPr lang="en-US" altLang="ko-KR" b="1" dirty="0">
              <a:latin typeface="Calibri" panose="020F0502020204030204" pitchFamily="34" charset="0"/>
              <a:cs typeface="Calibri" panose="020F0502020204030204" pitchFamily="34" charset="0"/>
            </a:endParaRPr>
          </a:p>
          <a:p>
            <a:r>
              <a:rPr lang="en-US" altLang="ko-KR" b="1" dirty="0">
                <a:latin typeface="Calibri" panose="020F0502020204030204" pitchFamily="34" charset="0"/>
                <a:cs typeface="Calibri" panose="020F0502020204030204" pitchFamily="34" charset="0"/>
              </a:rPr>
              <a:t>3.    </a:t>
            </a:r>
            <a:r>
              <a:rPr lang="en-US" altLang="ko-KR" b="1" dirty="0" err="1">
                <a:latin typeface="Calibri" panose="020F0502020204030204" pitchFamily="34" charset="0"/>
                <a:cs typeface="Calibri" panose="020F0502020204030204" pitchFamily="34" charset="0"/>
              </a:rPr>
              <a:t>Nd:Yag</a:t>
            </a:r>
            <a:r>
              <a:rPr lang="en-US" altLang="ko-KR" b="1" dirty="0">
                <a:latin typeface="Calibri" panose="020F0502020204030204" pitchFamily="34" charset="0"/>
                <a:cs typeface="Calibri" panose="020F0502020204030204" pitchFamily="34" charset="0"/>
              </a:rPr>
              <a:t> laser 1064nm  </a:t>
            </a:r>
            <a:endParaRPr lang="ko-KR" altLang="en-US" b="1" dirty="0">
              <a:latin typeface="Calibri" panose="020F0502020204030204" pitchFamily="34" charset="0"/>
              <a:cs typeface="Calibri" panose="020F0502020204030204" pitchFamily="34" charset="0"/>
            </a:endParaRPr>
          </a:p>
        </p:txBody>
      </p:sp>
      <p:sp>
        <p:nvSpPr>
          <p:cNvPr id="4" name="TextBox 3"/>
          <p:cNvSpPr txBox="1"/>
          <p:nvPr/>
        </p:nvSpPr>
        <p:spPr>
          <a:xfrm>
            <a:off x="70339" y="0"/>
            <a:ext cx="4589584" cy="369332"/>
          </a:xfrm>
          <a:prstGeom prst="rect">
            <a:avLst/>
          </a:prstGeom>
          <a:noFill/>
        </p:spPr>
        <p:txBody>
          <a:bodyPr wrap="square" rtlCol="0">
            <a:spAutoFit/>
          </a:bodyPr>
          <a:lstStyle/>
          <a:p>
            <a:r>
              <a:rPr lang="en-US" altLang="ko-KR" dirty="0">
                <a:latin typeface="Calibri" panose="020F0502020204030204" pitchFamily="34" charset="0"/>
                <a:cs typeface="Calibri" panose="020F0502020204030204" pitchFamily="34" charset="0"/>
              </a:rPr>
              <a:t>3 different approaches </a:t>
            </a:r>
            <a:endParaRPr lang="ko-KR"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467277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69144" y="1462876"/>
            <a:ext cx="916912" cy="369332"/>
          </a:xfrm>
          <a:prstGeom prst="rect">
            <a:avLst/>
          </a:prstGeom>
          <a:solidFill>
            <a:schemeClr val="accent4">
              <a:lumMod val="60000"/>
              <a:lumOff val="40000"/>
            </a:schemeClr>
          </a:solidFill>
        </p:spPr>
        <p:txBody>
          <a:bodyPr wrap="square" rtlCol="0">
            <a:spAutoFit/>
          </a:bodyPr>
          <a:lstStyle/>
          <a:p>
            <a:pPr algn="ctr"/>
            <a:r>
              <a:rPr lang="en-US" altLang="ko-KR" dirty="0">
                <a:solidFill>
                  <a:schemeClr val="accent1">
                    <a:lumMod val="75000"/>
                  </a:schemeClr>
                </a:solidFill>
                <a:latin typeface="Calibri" panose="020F0502020204030204" pitchFamily="34" charset="0"/>
                <a:cs typeface="Calibri" panose="020F0502020204030204" pitchFamily="34" charset="0"/>
              </a:rPr>
              <a:t>Benign </a:t>
            </a:r>
            <a:endParaRPr lang="ko-KR" altLang="en-US" dirty="0">
              <a:solidFill>
                <a:schemeClr val="accent1">
                  <a:lumMod val="75000"/>
                </a:schemeClr>
              </a:solidFill>
              <a:latin typeface="Calibri" panose="020F0502020204030204" pitchFamily="34" charset="0"/>
              <a:cs typeface="Calibri" panose="020F0502020204030204" pitchFamily="34" charset="0"/>
            </a:endParaRPr>
          </a:p>
        </p:txBody>
      </p:sp>
      <p:sp>
        <p:nvSpPr>
          <p:cNvPr id="3" name="TextBox 2"/>
          <p:cNvSpPr txBox="1"/>
          <p:nvPr/>
        </p:nvSpPr>
        <p:spPr>
          <a:xfrm>
            <a:off x="6705600" y="1462876"/>
            <a:ext cx="1727200" cy="369332"/>
          </a:xfrm>
          <a:prstGeom prst="rect">
            <a:avLst/>
          </a:prstGeom>
          <a:solidFill>
            <a:schemeClr val="accent4">
              <a:lumMod val="60000"/>
              <a:lumOff val="40000"/>
            </a:schemeClr>
          </a:solidFill>
        </p:spPr>
        <p:txBody>
          <a:bodyPr wrap="square" rtlCol="0">
            <a:spAutoFit/>
          </a:bodyPr>
          <a:lstStyle/>
          <a:p>
            <a:pPr algn="ctr"/>
            <a:r>
              <a:rPr lang="en-US" altLang="ko-KR" dirty="0">
                <a:solidFill>
                  <a:srgbClr val="FF0000"/>
                </a:solidFill>
                <a:latin typeface="Calibri" panose="020F0502020204030204" pitchFamily="34" charset="0"/>
                <a:cs typeface="Calibri" panose="020F0502020204030204" pitchFamily="34" charset="0"/>
              </a:rPr>
              <a:t>Malignant </a:t>
            </a:r>
            <a:endParaRPr lang="ko-KR" altLang="en-US" dirty="0">
              <a:solidFill>
                <a:srgbClr val="FF0000"/>
              </a:solidFill>
              <a:latin typeface="Calibri" panose="020F0502020204030204" pitchFamily="34" charset="0"/>
              <a:cs typeface="Calibri" panose="020F0502020204030204" pitchFamily="34" charset="0"/>
            </a:endParaRPr>
          </a:p>
        </p:txBody>
      </p:sp>
      <p:sp>
        <p:nvSpPr>
          <p:cNvPr id="4" name="TextBox 3"/>
          <p:cNvSpPr txBox="1"/>
          <p:nvPr/>
        </p:nvSpPr>
        <p:spPr>
          <a:xfrm>
            <a:off x="3926114" y="2540001"/>
            <a:ext cx="2002971" cy="646331"/>
          </a:xfrm>
          <a:prstGeom prst="rect">
            <a:avLst/>
          </a:prstGeom>
          <a:solidFill>
            <a:schemeClr val="accent6">
              <a:lumMod val="40000"/>
              <a:lumOff val="60000"/>
            </a:schemeClr>
          </a:solidFill>
        </p:spPr>
        <p:txBody>
          <a:bodyPr wrap="square" rtlCol="0">
            <a:spAutoFit/>
          </a:bodyPr>
          <a:lstStyle/>
          <a:p>
            <a:pPr algn="ctr"/>
            <a:r>
              <a:rPr lang="en-US" altLang="ko-KR" dirty="0">
                <a:latin typeface="Calibri" panose="020F0502020204030204" pitchFamily="34" charset="0"/>
                <a:cs typeface="Calibri" panose="020F0502020204030204" pitchFamily="34" charset="0"/>
              </a:rPr>
              <a:t>Recurrence rate</a:t>
            </a:r>
          </a:p>
          <a:p>
            <a:pPr algn="ctr"/>
            <a:r>
              <a:rPr lang="en-US" altLang="ko-KR" dirty="0">
                <a:latin typeface="Calibri" panose="020F0502020204030204" pitchFamily="34" charset="0"/>
                <a:cs typeface="Calibri" panose="020F0502020204030204" pitchFamily="34" charset="0"/>
              </a:rPr>
              <a:t> is high  </a:t>
            </a:r>
            <a:endParaRPr lang="ko-KR" altLang="en-US" dirty="0">
              <a:latin typeface="Calibri" panose="020F0502020204030204" pitchFamily="34" charset="0"/>
              <a:cs typeface="Calibri" panose="020F0502020204030204" pitchFamily="34" charset="0"/>
            </a:endParaRPr>
          </a:p>
        </p:txBody>
      </p:sp>
      <p:sp>
        <p:nvSpPr>
          <p:cNvPr id="5" name="TextBox 4"/>
          <p:cNvSpPr txBox="1"/>
          <p:nvPr/>
        </p:nvSpPr>
        <p:spPr>
          <a:xfrm>
            <a:off x="6567714" y="2547258"/>
            <a:ext cx="2002971" cy="646331"/>
          </a:xfrm>
          <a:prstGeom prst="rect">
            <a:avLst/>
          </a:prstGeom>
          <a:solidFill>
            <a:schemeClr val="accent6">
              <a:lumMod val="40000"/>
              <a:lumOff val="60000"/>
            </a:schemeClr>
          </a:solidFill>
        </p:spPr>
        <p:txBody>
          <a:bodyPr wrap="square" rtlCol="0">
            <a:spAutoFit/>
          </a:bodyPr>
          <a:lstStyle/>
          <a:p>
            <a:pPr algn="ctr"/>
            <a:r>
              <a:rPr lang="en-US" altLang="ko-KR" dirty="0">
                <a:latin typeface="Calibri" panose="020F0502020204030204" pitchFamily="34" charset="0"/>
                <a:cs typeface="Calibri" panose="020F0502020204030204" pitchFamily="34" charset="0"/>
              </a:rPr>
              <a:t>Recurrence rate</a:t>
            </a:r>
          </a:p>
          <a:p>
            <a:pPr algn="ctr"/>
            <a:r>
              <a:rPr lang="en-US" altLang="ko-KR" dirty="0">
                <a:latin typeface="Calibri" panose="020F0502020204030204" pitchFamily="34" charset="0"/>
                <a:cs typeface="Calibri" panose="020F0502020204030204" pitchFamily="34" charset="0"/>
              </a:rPr>
              <a:t> is low</a:t>
            </a:r>
            <a:endParaRPr lang="ko-KR" altLang="en-US" dirty="0">
              <a:latin typeface="Calibri" panose="020F0502020204030204" pitchFamily="34" charset="0"/>
              <a:cs typeface="Calibri" panose="020F0502020204030204" pitchFamily="34" charset="0"/>
            </a:endParaRPr>
          </a:p>
        </p:txBody>
      </p:sp>
      <p:sp>
        <p:nvSpPr>
          <p:cNvPr id="6" name="타원 5"/>
          <p:cNvSpPr/>
          <p:nvPr/>
        </p:nvSpPr>
        <p:spPr>
          <a:xfrm>
            <a:off x="3991429" y="1197429"/>
            <a:ext cx="1937656" cy="97245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타원 6"/>
          <p:cNvSpPr/>
          <p:nvPr/>
        </p:nvSpPr>
        <p:spPr>
          <a:xfrm>
            <a:off x="3958771" y="2384194"/>
            <a:ext cx="1937656" cy="97245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TextBox 7"/>
          <p:cNvSpPr txBox="1"/>
          <p:nvPr/>
        </p:nvSpPr>
        <p:spPr>
          <a:xfrm>
            <a:off x="95445" y="65988"/>
            <a:ext cx="7672242" cy="369332"/>
          </a:xfrm>
          <a:prstGeom prst="rect">
            <a:avLst/>
          </a:prstGeom>
          <a:noFill/>
        </p:spPr>
        <p:txBody>
          <a:bodyPr wrap="square" rtlCol="0">
            <a:spAutoFit/>
          </a:bodyPr>
          <a:lstStyle/>
          <a:p>
            <a:r>
              <a:rPr lang="en-US" altLang="ko-KR" b="1" dirty="0">
                <a:latin typeface="Calibri" panose="020F0502020204030204" pitchFamily="34" charset="0"/>
                <a:cs typeface="Calibri" panose="020F0502020204030204" pitchFamily="34" charset="0"/>
              </a:rPr>
              <a:t>4 factors should be considered for decision of treatment way</a:t>
            </a:r>
            <a:endParaRPr lang="ko-KR" altLang="en-US"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244830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그림 5"/>
          <p:cNvPicPr>
            <a:picLocks noChangeAspect="1"/>
          </p:cNvPicPr>
          <p:nvPr/>
        </p:nvPicPr>
        <p:blipFill>
          <a:blip r:embed="rId2"/>
          <a:stretch>
            <a:fillRect/>
          </a:stretch>
        </p:blipFill>
        <p:spPr>
          <a:xfrm>
            <a:off x="1802788" y="1561916"/>
            <a:ext cx="3741442" cy="2802470"/>
          </a:xfrm>
          <a:prstGeom prst="rect">
            <a:avLst/>
          </a:prstGeom>
        </p:spPr>
      </p:pic>
      <p:pic>
        <p:nvPicPr>
          <p:cNvPr id="9" name="그림 8"/>
          <p:cNvPicPr>
            <a:picLocks noChangeAspect="1"/>
          </p:cNvPicPr>
          <p:nvPr/>
        </p:nvPicPr>
        <p:blipFill>
          <a:blip r:embed="rId3"/>
          <a:stretch>
            <a:fillRect/>
          </a:stretch>
        </p:blipFill>
        <p:spPr>
          <a:xfrm>
            <a:off x="5734710" y="1561916"/>
            <a:ext cx="4218181" cy="2807008"/>
          </a:xfrm>
          <a:prstGeom prst="rect">
            <a:avLst/>
          </a:prstGeom>
        </p:spPr>
      </p:pic>
      <p:sp>
        <p:nvSpPr>
          <p:cNvPr id="10" name="TextBox 9"/>
          <p:cNvSpPr txBox="1"/>
          <p:nvPr/>
        </p:nvSpPr>
        <p:spPr>
          <a:xfrm>
            <a:off x="95445" y="65988"/>
            <a:ext cx="7672242" cy="369332"/>
          </a:xfrm>
          <a:prstGeom prst="rect">
            <a:avLst/>
          </a:prstGeom>
          <a:noFill/>
        </p:spPr>
        <p:txBody>
          <a:bodyPr wrap="square" rtlCol="0">
            <a:spAutoFit/>
          </a:bodyPr>
          <a:lstStyle/>
          <a:p>
            <a:r>
              <a:rPr lang="en-US" altLang="ko-KR" b="1" dirty="0">
                <a:latin typeface="Calibri" panose="020F0502020204030204" pitchFamily="34" charset="0"/>
                <a:cs typeface="Calibri" panose="020F0502020204030204" pitchFamily="34" charset="0"/>
              </a:rPr>
              <a:t>Recurrence rate of </a:t>
            </a:r>
            <a:r>
              <a:rPr lang="en-US" altLang="ko-KR" b="1" dirty="0" err="1">
                <a:latin typeface="Calibri" panose="020F0502020204030204" pitchFamily="34" charset="0"/>
                <a:cs typeface="Calibri" panose="020F0502020204030204" pitchFamily="34" charset="0"/>
              </a:rPr>
              <a:t>Xantelasma</a:t>
            </a:r>
            <a:r>
              <a:rPr lang="en-US" altLang="ko-KR" b="1" dirty="0">
                <a:latin typeface="Calibri" panose="020F0502020204030204" pitchFamily="34" charset="0"/>
                <a:cs typeface="Calibri" panose="020F0502020204030204" pitchFamily="34" charset="0"/>
              </a:rPr>
              <a:t> is very high </a:t>
            </a:r>
            <a:endParaRPr lang="ko-KR" altLang="en-US"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415565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55278" y="2145993"/>
            <a:ext cx="2479430" cy="830997"/>
          </a:xfrm>
          <a:prstGeom prst="rect">
            <a:avLst/>
          </a:prstGeom>
          <a:noFill/>
        </p:spPr>
        <p:txBody>
          <a:bodyPr wrap="square" rtlCol="0">
            <a:spAutoFit/>
          </a:bodyPr>
          <a:lstStyle/>
          <a:p>
            <a:pPr algn="ctr"/>
            <a:r>
              <a:rPr lang="en-US" altLang="ko-KR" sz="2400" b="1" dirty="0">
                <a:latin typeface="Calibri" panose="020F0502020204030204" pitchFamily="34" charset="0"/>
                <a:cs typeface="Calibri" panose="020F0502020204030204" pitchFamily="34" charset="0"/>
              </a:rPr>
              <a:t>Medical treatment </a:t>
            </a:r>
            <a:endParaRPr lang="ko-KR" altLang="en-US" sz="2400" b="1" dirty="0">
              <a:latin typeface="Calibri" panose="020F0502020204030204" pitchFamily="34" charset="0"/>
              <a:cs typeface="Calibri" panose="020F0502020204030204" pitchFamily="34" charset="0"/>
            </a:endParaRPr>
          </a:p>
        </p:txBody>
      </p:sp>
      <p:sp>
        <p:nvSpPr>
          <p:cNvPr id="4" name="TextBox 3"/>
          <p:cNvSpPr txBox="1"/>
          <p:nvPr/>
        </p:nvSpPr>
        <p:spPr>
          <a:xfrm>
            <a:off x="6822831" y="2145992"/>
            <a:ext cx="4038599" cy="830997"/>
          </a:xfrm>
          <a:prstGeom prst="rect">
            <a:avLst/>
          </a:prstGeom>
          <a:noFill/>
        </p:spPr>
        <p:txBody>
          <a:bodyPr wrap="square" rtlCol="0">
            <a:spAutoFit/>
          </a:bodyPr>
          <a:lstStyle/>
          <a:p>
            <a:pPr algn="ctr"/>
            <a:r>
              <a:rPr lang="en-US" altLang="ko-KR" sz="2400" b="1" dirty="0">
                <a:latin typeface="Calibri" panose="020F0502020204030204" pitchFamily="34" charset="0"/>
                <a:cs typeface="Calibri" panose="020F0502020204030204" pitchFamily="34" charset="0"/>
              </a:rPr>
              <a:t>It can’t guaranty Permanent result </a:t>
            </a:r>
            <a:endParaRPr lang="ko-KR" altLang="en-US" sz="2400" b="1" dirty="0">
              <a:latin typeface="Calibri" panose="020F0502020204030204" pitchFamily="34" charset="0"/>
              <a:cs typeface="Calibri" panose="020F0502020204030204" pitchFamily="34" charset="0"/>
            </a:endParaRPr>
          </a:p>
        </p:txBody>
      </p:sp>
      <p:sp>
        <p:nvSpPr>
          <p:cNvPr id="5" name="오른쪽 화살표 4"/>
          <p:cNvSpPr/>
          <p:nvPr/>
        </p:nvSpPr>
        <p:spPr>
          <a:xfrm>
            <a:off x="5316415" y="2561492"/>
            <a:ext cx="844062" cy="3195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TextBox 6"/>
          <p:cNvSpPr txBox="1"/>
          <p:nvPr/>
        </p:nvSpPr>
        <p:spPr>
          <a:xfrm>
            <a:off x="4982308" y="3229708"/>
            <a:ext cx="2028092" cy="369332"/>
          </a:xfrm>
          <a:prstGeom prst="rect">
            <a:avLst/>
          </a:prstGeom>
          <a:noFill/>
        </p:spPr>
        <p:txBody>
          <a:bodyPr wrap="square" rtlCol="0">
            <a:spAutoFit/>
          </a:bodyPr>
          <a:lstStyle/>
          <a:p>
            <a:r>
              <a:rPr lang="en-US" altLang="ko-KR" dirty="0">
                <a:latin typeface="Calibri" panose="020F0502020204030204" pitchFamily="34" charset="0"/>
                <a:cs typeface="Calibri" panose="020F0502020204030204" pitchFamily="34" charset="0"/>
              </a:rPr>
              <a:t>Due to cholesterol, </a:t>
            </a:r>
          </a:p>
        </p:txBody>
      </p:sp>
      <p:sp>
        <p:nvSpPr>
          <p:cNvPr id="8" name="TextBox 7"/>
          <p:cNvSpPr txBox="1"/>
          <p:nvPr/>
        </p:nvSpPr>
        <p:spPr>
          <a:xfrm>
            <a:off x="4513384" y="3667092"/>
            <a:ext cx="4384431" cy="369332"/>
          </a:xfrm>
          <a:prstGeom prst="rect">
            <a:avLst/>
          </a:prstGeom>
          <a:noFill/>
        </p:spPr>
        <p:txBody>
          <a:bodyPr wrap="square" rtlCol="0">
            <a:spAutoFit/>
          </a:bodyPr>
          <a:lstStyle/>
          <a:p>
            <a:r>
              <a:rPr lang="en-US" altLang="ko-KR" dirty="0">
                <a:latin typeface="Calibri" panose="020F0502020204030204" pitchFamily="34" charset="0"/>
                <a:cs typeface="Calibri" panose="020F0502020204030204" pitchFamily="34" charset="0"/>
              </a:rPr>
              <a:t>It has a high recurrence rate.</a:t>
            </a:r>
            <a:endParaRPr lang="ko-KR"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52069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1+#ppt_w/2"/>
                                          </p:val>
                                        </p:tav>
                                        <p:tav tm="100000">
                                          <p:val>
                                            <p:strVal val="#ppt_x"/>
                                          </p:val>
                                        </p:tav>
                                      </p:tavLst>
                                    </p:anim>
                                    <p:anim calcmode="lin" valueType="num">
                                      <p:cBhvr additive="base">
                                        <p:cTn id="30"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mph" presetSubtype="0" fill="hold" grpId="1" nodeType="clickEffect">
                                  <p:stCondLst>
                                    <p:cond delay="0"/>
                                  </p:stCondLst>
                                  <p:childTnLst>
                                    <p:anim calcmode="discrete" valueType="str">
                                      <p:cBhvr override="childStyle">
                                        <p:cTn id="34" dur="2000" fill="hold"/>
                                        <p:tgtEl>
                                          <p:spTgt spid="4"/>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cTn>
                              </p:par>
                            </p:childTnLst>
                          </p:cTn>
                        </p:par>
                      </p:childTnLst>
                    </p:cTn>
                  </p:par>
                  <p:par>
                    <p:cTn id="35" fill="hold">
                      <p:stCondLst>
                        <p:cond delay="indefinite"/>
                      </p:stCondLst>
                      <p:childTnLst>
                        <p:par>
                          <p:cTn id="36" fill="hold">
                            <p:stCondLst>
                              <p:cond delay="0"/>
                            </p:stCondLst>
                            <p:childTnLst>
                              <p:par>
                                <p:cTn id="37" presetID="6" presetClass="emph" presetSubtype="0" fill="hold" grpId="2" nodeType="clickEffect">
                                  <p:stCondLst>
                                    <p:cond delay="0"/>
                                  </p:stCondLst>
                                  <p:childTnLst>
                                    <p:animScale>
                                      <p:cBhvr>
                                        <p:cTn id="38"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4" grpId="1"/>
      <p:bldP spid="4" grpId="2"/>
      <p:bldP spid="5" grpId="0" animBg="1"/>
      <p:bldP spid="7" grpId="0"/>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25877" y="983216"/>
            <a:ext cx="7613521" cy="646331"/>
          </a:xfrm>
          <a:prstGeom prst="rect">
            <a:avLst/>
          </a:prstGeom>
          <a:noFill/>
        </p:spPr>
        <p:txBody>
          <a:bodyPr wrap="square" rtlCol="0">
            <a:spAutoFit/>
          </a:bodyPr>
          <a:lstStyle/>
          <a:p>
            <a:r>
              <a:rPr lang="en-US" altLang="ko-KR" dirty="0">
                <a:latin typeface="Calibri" panose="020F0502020204030204" pitchFamily="34" charset="0"/>
                <a:cs typeface="Calibri" panose="020F0502020204030204" pitchFamily="34" charset="0"/>
              </a:rPr>
              <a:t> only one time is available.</a:t>
            </a:r>
          </a:p>
          <a:p>
            <a:r>
              <a:rPr lang="en-US" altLang="ko-KR" dirty="0">
                <a:latin typeface="Calibri" panose="020F0502020204030204" pitchFamily="34" charset="0"/>
                <a:cs typeface="Calibri" panose="020F0502020204030204" pitchFamily="34" charset="0"/>
              </a:rPr>
              <a:t>If the incision and suture is repeated, it change the eye shape.   </a:t>
            </a:r>
            <a:endParaRPr lang="ko-KR" altLang="en-US" dirty="0">
              <a:latin typeface="Calibri" panose="020F0502020204030204" pitchFamily="34" charset="0"/>
              <a:cs typeface="Calibri" panose="020F0502020204030204" pitchFamily="34" charset="0"/>
            </a:endParaRPr>
          </a:p>
        </p:txBody>
      </p:sp>
      <p:pic>
        <p:nvPicPr>
          <p:cNvPr id="4" name="그림 3"/>
          <p:cNvPicPr>
            <a:picLocks noChangeAspect="1"/>
          </p:cNvPicPr>
          <p:nvPr/>
        </p:nvPicPr>
        <p:blipFill>
          <a:blip r:embed="rId2"/>
          <a:stretch>
            <a:fillRect/>
          </a:stretch>
        </p:blipFill>
        <p:spPr>
          <a:xfrm>
            <a:off x="411284" y="644769"/>
            <a:ext cx="2253402" cy="2128213"/>
          </a:xfrm>
          <a:prstGeom prst="rect">
            <a:avLst/>
          </a:prstGeom>
        </p:spPr>
      </p:pic>
      <p:pic>
        <p:nvPicPr>
          <p:cNvPr id="14" name="그림 13"/>
          <p:cNvPicPr>
            <a:picLocks noChangeAspect="1"/>
          </p:cNvPicPr>
          <p:nvPr/>
        </p:nvPicPr>
        <p:blipFill>
          <a:blip r:embed="rId3"/>
          <a:stretch>
            <a:fillRect/>
          </a:stretch>
        </p:blipFill>
        <p:spPr>
          <a:xfrm>
            <a:off x="411284" y="3229538"/>
            <a:ext cx="3320230" cy="2231630"/>
          </a:xfrm>
          <a:prstGeom prst="rect">
            <a:avLst/>
          </a:prstGeom>
        </p:spPr>
      </p:pic>
      <p:pic>
        <p:nvPicPr>
          <p:cNvPr id="16" name="그림 15"/>
          <p:cNvPicPr>
            <a:picLocks noChangeAspect="1"/>
          </p:cNvPicPr>
          <p:nvPr/>
        </p:nvPicPr>
        <p:blipFill>
          <a:blip r:embed="rId4"/>
          <a:stretch>
            <a:fillRect/>
          </a:stretch>
        </p:blipFill>
        <p:spPr>
          <a:xfrm>
            <a:off x="6131480" y="3229538"/>
            <a:ext cx="4120351" cy="2160871"/>
          </a:xfrm>
          <a:prstGeom prst="rect">
            <a:avLst/>
          </a:prstGeom>
        </p:spPr>
      </p:pic>
      <p:sp>
        <p:nvSpPr>
          <p:cNvPr id="17" name="TextBox 16"/>
          <p:cNvSpPr txBox="1"/>
          <p:nvPr/>
        </p:nvSpPr>
        <p:spPr>
          <a:xfrm>
            <a:off x="10439398" y="3358335"/>
            <a:ext cx="2514600" cy="369332"/>
          </a:xfrm>
          <a:prstGeom prst="rect">
            <a:avLst/>
          </a:prstGeom>
          <a:noFill/>
        </p:spPr>
        <p:txBody>
          <a:bodyPr wrap="square" rtlCol="0">
            <a:spAutoFit/>
          </a:bodyPr>
          <a:lstStyle/>
          <a:p>
            <a:r>
              <a:rPr lang="en-US" altLang="ko-KR" dirty="0" err="1">
                <a:latin typeface="Calibri" panose="020F0502020204030204" pitchFamily="34" charset="0"/>
                <a:cs typeface="Calibri" panose="020F0502020204030204" pitchFamily="34" charset="0"/>
              </a:rPr>
              <a:t>ectropion</a:t>
            </a:r>
            <a:endParaRPr lang="ko-KR" altLang="en-US" dirty="0">
              <a:latin typeface="Calibri" panose="020F0502020204030204" pitchFamily="34" charset="0"/>
              <a:cs typeface="Calibri" panose="020F0502020204030204" pitchFamily="34" charset="0"/>
            </a:endParaRPr>
          </a:p>
        </p:txBody>
      </p:sp>
      <p:sp>
        <p:nvSpPr>
          <p:cNvPr id="18" name="TextBox 17"/>
          <p:cNvSpPr txBox="1"/>
          <p:nvPr/>
        </p:nvSpPr>
        <p:spPr>
          <a:xfrm>
            <a:off x="0" y="47159"/>
            <a:ext cx="3467464" cy="369332"/>
          </a:xfrm>
          <a:prstGeom prst="rect">
            <a:avLst/>
          </a:prstGeom>
          <a:noFill/>
        </p:spPr>
        <p:txBody>
          <a:bodyPr wrap="square" rtlCol="0">
            <a:spAutoFit/>
          </a:bodyPr>
          <a:lstStyle/>
          <a:p>
            <a:r>
              <a:rPr lang="en-US" altLang="ko-KR" b="1" dirty="0">
                <a:latin typeface="Calibri" panose="020F0502020204030204" pitchFamily="34" charset="0"/>
                <a:cs typeface="Calibri" panose="020F0502020204030204" pitchFamily="34" charset="0"/>
              </a:rPr>
              <a:t>Side effect of Surgery</a:t>
            </a:r>
            <a:endParaRPr lang="ko-KR" altLang="en-US" b="1" dirty="0">
              <a:latin typeface="Calibri" panose="020F0502020204030204" pitchFamily="34" charset="0"/>
              <a:cs typeface="Calibri" panose="020F0502020204030204" pitchFamily="34" charset="0"/>
            </a:endParaRPr>
          </a:p>
        </p:txBody>
      </p:sp>
      <p:sp>
        <p:nvSpPr>
          <p:cNvPr id="19" name="TextBox 18"/>
          <p:cNvSpPr txBox="1"/>
          <p:nvPr/>
        </p:nvSpPr>
        <p:spPr>
          <a:xfrm>
            <a:off x="3992323" y="3543001"/>
            <a:ext cx="7613521" cy="369332"/>
          </a:xfrm>
          <a:prstGeom prst="rect">
            <a:avLst/>
          </a:prstGeom>
          <a:noFill/>
        </p:spPr>
        <p:txBody>
          <a:bodyPr wrap="square" rtlCol="0">
            <a:spAutoFit/>
          </a:bodyPr>
          <a:lstStyle/>
          <a:p>
            <a:r>
              <a:rPr lang="en-US" altLang="ko-KR" dirty="0">
                <a:latin typeface="Calibri" panose="020F0502020204030204" pitchFamily="34" charset="0"/>
                <a:cs typeface="Calibri" panose="020F0502020204030204" pitchFamily="34" charset="0"/>
              </a:rPr>
              <a:t> Leave suture scar</a:t>
            </a:r>
            <a:endParaRPr lang="ko-KR"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315391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p:cNvPicPr>
            <a:picLocks noChangeAspect="1"/>
          </p:cNvPicPr>
          <p:nvPr/>
        </p:nvPicPr>
        <p:blipFill>
          <a:blip r:embed="rId2"/>
          <a:stretch>
            <a:fillRect/>
          </a:stretch>
        </p:blipFill>
        <p:spPr>
          <a:xfrm>
            <a:off x="344680" y="852298"/>
            <a:ext cx="2634412" cy="941639"/>
          </a:xfrm>
          <a:prstGeom prst="rect">
            <a:avLst/>
          </a:prstGeom>
        </p:spPr>
      </p:pic>
      <p:sp>
        <p:nvSpPr>
          <p:cNvPr id="4" name="TextBox 3"/>
          <p:cNvSpPr txBox="1"/>
          <p:nvPr/>
        </p:nvSpPr>
        <p:spPr>
          <a:xfrm>
            <a:off x="3104242" y="953785"/>
            <a:ext cx="7634515" cy="646331"/>
          </a:xfrm>
          <a:prstGeom prst="rect">
            <a:avLst/>
          </a:prstGeom>
          <a:noFill/>
        </p:spPr>
        <p:txBody>
          <a:bodyPr wrap="square" rtlCol="0">
            <a:spAutoFit/>
          </a:bodyPr>
          <a:lstStyle/>
          <a:p>
            <a:r>
              <a:rPr lang="en-US" altLang="ko-KR" dirty="0">
                <a:latin typeface="Calibri" panose="020F0502020204030204" pitchFamily="34" charset="0"/>
                <a:cs typeface="Calibri" panose="020F0502020204030204" pitchFamily="34" charset="0"/>
              </a:rPr>
              <a:t>Fan shape: the normal tissue should be injected.</a:t>
            </a:r>
          </a:p>
          <a:p>
            <a:r>
              <a:rPr lang="en-US" altLang="ko-KR" dirty="0">
                <a:latin typeface="Calibri" panose="020F0502020204030204" pitchFamily="34" charset="0"/>
                <a:cs typeface="Calibri" panose="020F0502020204030204" pitchFamily="34" charset="0"/>
              </a:rPr>
              <a:t> </a:t>
            </a:r>
            <a:endParaRPr lang="ko-KR" altLang="en-US" dirty="0">
              <a:latin typeface="Calibri" panose="020F0502020204030204" pitchFamily="34" charset="0"/>
              <a:cs typeface="Calibri" panose="020F0502020204030204" pitchFamily="34" charset="0"/>
            </a:endParaRPr>
          </a:p>
        </p:txBody>
      </p:sp>
      <p:pic>
        <p:nvPicPr>
          <p:cNvPr id="5" name="그림 4"/>
          <p:cNvPicPr>
            <a:picLocks noChangeAspect="1"/>
          </p:cNvPicPr>
          <p:nvPr/>
        </p:nvPicPr>
        <p:blipFill>
          <a:blip r:embed="rId3"/>
          <a:stretch>
            <a:fillRect/>
          </a:stretch>
        </p:blipFill>
        <p:spPr>
          <a:xfrm>
            <a:off x="284807" y="4581733"/>
            <a:ext cx="2694285" cy="1529483"/>
          </a:xfrm>
          <a:prstGeom prst="rect">
            <a:avLst/>
          </a:prstGeom>
        </p:spPr>
      </p:pic>
      <p:pic>
        <p:nvPicPr>
          <p:cNvPr id="7" name="그림 6"/>
          <p:cNvPicPr>
            <a:picLocks noChangeAspect="1"/>
          </p:cNvPicPr>
          <p:nvPr/>
        </p:nvPicPr>
        <p:blipFill>
          <a:blip r:embed="rId4"/>
          <a:stretch>
            <a:fillRect/>
          </a:stretch>
        </p:blipFill>
        <p:spPr>
          <a:xfrm>
            <a:off x="344680" y="2432938"/>
            <a:ext cx="2503780" cy="1458724"/>
          </a:xfrm>
          <a:prstGeom prst="rect">
            <a:avLst/>
          </a:prstGeom>
        </p:spPr>
      </p:pic>
      <p:sp>
        <p:nvSpPr>
          <p:cNvPr id="8" name="TextBox 7"/>
          <p:cNvSpPr txBox="1"/>
          <p:nvPr/>
        </p:nvSpPr>
        <p:spPr>
          <a:xfrm>
            <a:off x="3104242" y="2666445"/>
            <a:ext cx="6037943" cy="369332"/>
          </a:xfrm>
          <a:prstGeom prst="rect">
            <a:avLst/>
          </a:prstGeom>
          <a:noFill/>
        </p:spPr>
        <p:txBody>
          <a:bodyPr wrap="square" rtlCol="0">
            <a:spAutoFit/>
          </a:bodyPr>
          <a:lstStyle/>
          <a:p>
            <a:r>
              <a:rPr lang="en-US" altLang="ko-KR" dirty="0">
                <a:latin typeface="Calibri" panose="020F0502020204030204" pitchFamily="34" charset="0"/>
                <a:cs typeface="Calibri" panose="020F0502020204030204" pitchFamily="34" charset="0"/>
              </a:rPr>
              <a:t>The boundary is not clear. </a:t>
            </a:r>
            <a:endParaRPr lang="ko-KR" altLang="en-US" dirty="0">
              <a:latin typeface="Calibri" panose="020F0502020204030204" pitchFamily="34" charset="0"/>
              <a:cs typeface="Calibri" panose="020F0502020204030204" pitchFamily="34" charset="0"/>
            </a:endParaRPr>
          </a:p>
        </p:txBody>
      </p:sp>
      <p:sp>
        <p:nvSpPr>
          <p:cNvPr id="9" name="TextBox 8"/>
          <p:cNvSpPr txBox="1"/>
          <p:nvPr/>
        </p:nvSpPr>
        <p:spPr>
          <a:xfrm>
            <a:off x="105228" y="56243"/>
            <a:ext cx="7975600" cy="369332"/>
          </a:xfrm>
          <a:prstGeom prst="rect">
            <a:avLst/>
          </a:prstGeom>
          <a:noFill/>
        </p:spPr>
        <p:txBody>
          <a:bodyPr wrap="square" rtlCol="0">
            <a:spAutoFit/>
          </a:bodyPr>
          <a:lstStyle/>
          <a:p>
            <a:r>
              <a:rPr lang="en-US" altLang="ko-KR" b="1" dirty="0">
                <a:latin typeface="Calibri" panose="020F0502020204030204" pitchFamily="34" charset="0"/>
                <a:cs typeface="Calibri" panose="020F0502020204030204" pitchFamily="34" charset="0"/>
              </a:rPr>
              <a:t>Limit of surgery due to the shape of </a:t>
            </a:r>
            <a:r>
              <a:rPr lang="en-US" altLang="ko-KR" b="1" dirty="0" err="1">
                <a:latin typeface="Calibri" panose="020F0502020204030204" pitchFamily="34" charset="0"/>
                <a:cs typeface="Calibri" panose="020F0502020204030204" pitchFamily="34" charset="0"/>
              </a:rPr>
              <a:t>xantelasma</a:t>
            </a:r>
            <a:r>
              <a:rPr lang="en-US" altLang="ko-KR" b="1" dirty="0">
                <a:latin typeface="Calibri" panose="020F0502020204030204" pitchFamily="34" charset="0"/>
                <a:cs typeface="Calibri" panose="020F0502020204030204" pitchFamily="34" charset="0"/>
              </a:rPr>
              <a:t> </a:t>
            </a:r>
            <a:endParaRPr lang="ko-KR" altLang="en-US" b="1" dirty="0">
              <a:latin typeface="Calibri" panose="020F0502020204030204" pitchFamily="34" charset="0"/>
              <a:cs typeface="Calibri" panose="020F0502020204030204" pitchFamily="34" charset="0"/>
            </a:endParaRPr>
          </a:p>
        </p:txBody>
      </p:sp>
      <p:sp>
        <p:nvSpPr>
          <p:cNvPr id="10" name="TextBox 9"/>
          <p:cNvSpPr txBox="1"/>
          <p:nvPr/>
        </p:nvSpPr>
        <p:spPr>
          <a:xfrm>
            <a:off x="3104242" y="5161808"/>
            <a:ext cx="5203372" cy="369332"/>
          </a:xfrm>
          <a:prstGeom prst="rect">
            <a:avLst/>
          </a:prstGeom>
          <a:noFill/>
        </p:spPr>
        <p:txBody>
          <a:bodyPr wrap="square" rtlCol="0">
            <a:spAutoFit/>
          </a:bodyPr>
          <a:lstStyle/>
          <a:p>
            <a:r>
              <a:rPr lang="en-US" altLang="ko-KR" dirty="0">
                <a:latin typeface="Calibri" panose="020F0502020204030204" pitchFamily="34" charset="0"/>
                <a:cs typeface="Calibri" panose="020F0502020204030204" pitchFamily="34" charset="0"/>
              </a:rPr>
              <a:t>It is located widely around of eyes. </a:t>
            </a:r>
            <a:endParaRPr lang="ko-KR"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52302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38451"/>
            <a:ext cx="5099901" cy="369332"/>
          </a:xfrm>
          <a:prstGeom prst="rect">
            <a:avLst/>
          </a:prstGeom>
          <a:noFill/>
        </p:spPr>
        <p:txBody>
          <a:bodyPr wrap="square" rtlCol="0">
            <a:spAutoFit/>
          </a:bodyPr>
          <a:lstStyle/>
          <a:p>
            <a:r>
              <a:rPr lang="en-US" altLang="ko-KR" b="1" dirty="0">
                <a:latin typeface="Calibri" panose="020F0502020204030204" pitchFamily="34" charset="0"/>
                <a:cs typeface="Calibri" panose="020F0502020204030204" pitchFamily="34" charset="0"/>
              </a:rPr>
              <a:t>Scar &amp; Rejuvenation combination care</a:t>
            </a:r>
            <a:endParaRPr lang="ko-KR" altLang="en-US" b="1" dirty="0">
              <a:latin typeface="Calibri" panose="020F0502020204030204" pitchFamily="34" charset="0"/>
              <a:cs typeface="Calibri" panose="020F0502020204030204" pitchFamily="34" charset="0"/>
            </a:endParaRPr>
          </a:p>
        </p:txBody>
      </p:sp>
      <p:graphicFrame>
        <p:nvGraphicFramePr>
          <p:cNvPr id="3" name="표 2"/>
          <p:cNvGraphicFramePr>
            <a:graphicFrameLocks noGrp="1"/>
          </p:cNvGraphicFramePr>
          <p:nvPr>
            <p:extLst>
              <p:ext uri="{D42A27DB-BD31-4B8C-83A1-F6EECF244321}">
                <p14:modId xmlns:p14="http://schemas.microsoft.com/office/powerpoint/2010/main" val="338250287"/>
              </p:ext>
            </p:extLst>
          </p:nvPr>
        </p:nvGraphicFramePr>
        <p:xfrm>
          <a:off x="354028" y="556181"/>
          <a:ext cx="11570880" cy="6035040"/>
        </p:xfrm>
        <a:graphic>
          <a:graphicData uri="http://schemas.openxmlformats.org/drawingml/2006/table">
            <a:tbl>
              <a:tblPr firstRow="1" bandRow="1">
                <a:tableStyleId>{5C22544A-7EE6-4342-B048-85BDC9FD1C3A}</a:tableStyleId>
              </a:tblPr>
              <a:tblGrid>
                <a:gridCol w="1905269">
                  <a:extLst>
                    <a:ext uri="{9D8B030D-6E8A-4147-A177-3AD203B41FA5}">
                      <a16:colId xmlns:a16="http://schemas.microsoft.com/office/drawing/2014/main" val="2725197207"/>
                    </a:ext>
                  </a:extLst>
                </a:gridCol>
                <a:gridCol w="1905269">
                  <a:extLst>
                    <a:ext uri="{9D8B030D-6E8A-4147-A177-3AD203B41FA5}">
                      <a16:colId xmlns:a16="http://schemas.microsoft.com/office/drawing/2014/main" val="873426387"/>
                    </a:ext>
                  </a:extLst>
                </a:gridCol>
                <a:gridCol w="887058">
                  <a:extLst>
                    <a:ext uri="{9D8B030D-6E8A-4147-A177-3AD203B41FA5}">
                      <a16:colId xmlns:a16="http://schemas.microsoft.com/office/drawing/2014/main" val="3708013768"/>
                    </a:ext>
                  </a:extLst>
                </a:gridCol>
                <a:gridCol w="1348750">
                  <a:extLst>
                    <a:ext uri="{9D8B030D-6E8A-4147-A177-3AD203B41FA5}">
                      <a16:colId xmlns:a16="http://schemas.microsoft.com/office/drawing/2014/main" val="3709886342"/>
                    </a:ext>
                  </a:extLst>
                </a:gridCol>
                <a:gridCol w="1546870">
                  <a:extLst>
                    <a:ext uri="{9D8B030D-6E8A-4147-A177-3AD203B41FA5}">
                      <a16:colId xmlns:a16="http://schemas.microsoft.com/office/drawing/2014/main" val="1217420904"/>
                    </a:ext>
                  </a:extLst>
                </a:gridCol>
                <a:gridCol w="1348751">
                  <a:extLst>
                    <a:ext uri="{9D8B030D-6E8A-4147-A177-3AD203B41FA5}">
                      <a16:colId xmlns:a16="http://schemas.microsoft.com/office/drawing/2014/main" val="3284950915"/>
                    </a:ext>
                  </a:extLst>
                </a:gridCol>
                <a:gridCol w="784865">
                  <a:extLst>
                    <a:ext uri="{9D8B030D-6E8A-4147-A177-3AD203B41FA5}">
                      <a16:colId xmlns:a16="http://schemas.microsoft.com/office/drawing/2014/main" val="4183664891"/>
                    </a:ext>
                  </a:extLst>
                </a:gridCol>
                <a:gridCol w="922024">
                  <a:extLst>
                    <a:ext uri="{9D8B030D-6E8A-4147-A177-3AD203B41FA5}">
                      <a16:colId xmlns:a16="http://schemas.microsoft.com/office/drawing/2014/main" val="1117799002"/>
                    </a:ext>
                  </a:extLst>
                </a:gridCol>
                <a:gridCol w="922024">
                  <a:extLst>
                    <a:ext uri="{9D8B030D-6E8A-4147-A177-3AD203B41FA5}">
                      <a16:colId xmlns:a16="http://schemas.microsoft.com/office/drawing/2014/main" val="166534476"/>
                    </a:ext>
                  </a:extLst>
                </a:gridCol>
              </a:tblGrid>
              <a:tr h="601624">
                <a:tc>
                  <a:txBody>
                    <a:bodyPr/>
                    <a:lstStyle/>
                    <a:p>
                      <a:pPr algn="ctr" latinLnBrk="1"/>
                      <a:endParaRPr lang="ko-KR" altLang="en-US" dirty="0"/>
                    </a:p>
                  </a:txBody>
                  <a:tcPr/>
                </a:tc>
                <a:tc>
                  <a:txBody>
                    <a:bodyPr/>
                    <a:lstStyle/>
                    <a:p>
                      <a:pPr algn="ctr" latinLnBrk="1"/>
                      <a:r>
                        <a:rPr lang="en-US" altLang="ko-KR" dirty="0"/>
                        <a:t>Wavelength</a:t>
                      </a:r>
                    </a:p>
                    <a:p>
                      <a:pPr algn="ctr" latinLnBrk="1"/>
                      <a:r>
                        <a:rPr lang="en-US" altLang="ko-KR" dirty="0"/>
                        <a:t>(nm)</a:t>
                      </a:r>
                      <a:endParaRPr lang="ko-KR" altLang="en-US" dirty="0"/>
                    </a:p>
                  </a:txBody>
                  <a:tcPr anchor="ctr"/>
                </a:tc>
                <a:tc>
                  <a:txBody>
                    <a:bodyPr/>
                    <a:lstStyle/>
                    <a:p>
                      <a:pPr algn="ctr" latinLnBrk="1"/>
                      <a:r>
                        <a:rPr lang="en-US" altLang="ko-KR" dirty="0"/>
                        <a:t>Mode</a:t>
                      </a:r>
                      <a:endParaRPr lang="ko-KR" altLang="en-US" dirty="0"/>
                    </a:p>
                  </a:txBody>
                  <a:tcPr anchor="ctr"/>
                </a:tc>
                <a:tc>
                  <a:txBody>
                    <a:bodyPr/>
                    <a:lstStyle/>
                    <a:p>
                      <a:pPr algn="ctr" latinLnBrk="1"/>
                      <a:r>
                        <a:rPr lang="en-US" altLang="ko-KR" dirty="0"/>
                        <a:t>Spot Size</a:t>
                      </a:r>
                    </a:p>
                    <a:p>
                      <a:pPr algn="ctr" latinLnBrk="1"/>
                      <a:r>
                        <a:rPr lang="en-US" altLang="ko-KR" dirty="0"/>
                        <a:t>(mm)</a:t>
                      </a:r>
                      <a:endParaRPr lang="ko-KR" altLang="en-US" dirty="0"/>
                    </a:p>
                  </a:txBody>
                  <a:tcPr anchor="ctr"/>
                </a:tc>
                <a:tc>
                  <a:txBody>
                    <a:bodyPr/>
                    <a:lstStyle/>
                    <a:p>
                      <a:pPr algn="ctr" latinLnBrk="1"/>
                      <a:r>
                        <a:rPr lang="en-US" altLang="ko-KR" dirty="0" err="1"/>
                        <a:t>Fluence</a:t>
                      </a:r>
                      <a:endParaRPr lang="en-US" altLang="ko-KR" dirty="0"/>
                    </a:p>
                    <a:p>
                      <a:pPr algn="ctr" latinLnBrk="1"/>
                      <a:r>
                        <a:rPr lang="en-US" altLang="ko-KR" dirty="0"/>
                        <a:t>(J/cm²)</a:t>
                      </a:r>
                      <a:endParaRPr lang="ko-KR" altLang="en-US" dirty="0"/>
                    </a:p>
                  </a:txBody>
                  <a:tcPr anchor="ctr"/>
                </a:tc>
                <a:tc>
                  <a:txBody>
                    <a:bodyPr/>
                    <a:lstStyle/>
                    <a:p>
                      <a:pPr algn="ctr" latinLnBrk="1"/>
                      <a:r>
                        <a:rPr lang="en-US" altLang="ko-KR" dirty="0"/>
                        <a:t>Pulse Rate</a:t>
                      </a:r>
                    </a:p>
                    <a:p>
                      <a:pPr algn="ctr" latinLnBrk="1"/>
                      <a:r>
                        <a:rPr lang="en-US" altLang="ko-KR" dirty="0"/>
                        <a:t>(HZ)</a:t>
                      </a:r>
                    </a:p>
                  </a:txBody>
                  <a:tcPr anchor="ctr"/>
                </a:tc>
                <a:tc>
                  <a:txBody>
                    <a:bodyPr/>
                    <a:lstStyle/>
                    <a:p>
                      <a:pPr algn="ctr" latinLnBrk="1"/>
                      <a:r>
                        <a:rPr lang="en-US" altLang="ko-KR" dirty="0"/>
                        <a:t>Pass</a:t>
                      </a:r>
                      <a:endParaRPr lang="ko-KR" altLang="en-US" dirty="0"/>
                    </a:p>
                  </a:txBody>
                  <a:tcPr anchor="ctr"/>
                </a:tc>
                <a:tc>
                  <a:txBody>
                    <a:bodyPr/>
                    <a:lstStyle/>
                    <a:p>
                      <a:pPr algn="ctr" latinLnBrk="1"/>
                      <a:r>
                        <a:rPr lang="en-US" altLang="ko-KR" sz="1600" dirty="0"/>
                        <a:t>Interval(weeks)</a:t>
                      </a:r>
                      <a:r>
                        <a:rPr lang="en-US" altLang="ko-KR" dirty="0"/>
                        <a:t> </a:t>
                      </a:r>
                      <a:endParaRPr lang="ko-KR" altLang="en-US" dirty="0"/>
                    </a:p>
                  </a:txBody>
                  <a:tcPr anchor="ctr"/>
                </a:tc>
                <a:tc>
                  <a:txBody>
                    <a:bodyPr/>
                    <a:lstStyle/>
                    <a:p>
                      <a:pPr algn="ctr" latinLnBrk="1"/>
                      <a:r>
                        <a:rPr lang="en-US" altLang="ko-KR" dirty="0"/>
                        <a:t>Session</a:t>
                      </a:r>
                      <a:endParaRPr lang="ko-KR" altLang="en-US" dirty="0"/>
                    </a:p>
                  </a:txBody>
                  <a:tcPr anchor="ctr"/>
                </a:tc>
                <a:extLst>
                  <a:ext uri="{0D108BD9-81ED-4DB2-BD59-A6C34878D82A}">
                    <a16:rowId xmlns:a16="http://schemas.microsoft.com/office/drawing/2014/main" val="3086966092"/>
                  </a:ext>
                </a:extLst>
              </a:tr>
              <a:tr h="352163">
                <a:tc gridSpan="9">
                  <a:txBody>
                    <a:bodyPr/>
                    <a:lstStyle/>
                    <a:p>
                      <a:pPr algn="ctr" latinLnBrk="1"/>
                      <a:r>
                        <a:rPr lang="en-US" altLang="ko-KR" dirty="0"/>
                        <a:t>Initial</a:t>
                      </a:r>
                      <a:r>
                        <a:rPr lang="en-US" altLang="ko-KR" baseline="0" dirty="0"/>
                        <a:t> overall tightening </a:t>
                      </a:r>
                      <a:endParaRPr lang="ko-KR" altLang="en-US" dirty="0"/>
                    </a:p>
                  </a:txBody>
                  <a:tcPr anchor="ctr"/>
                </a:tc>
                <a:tc hMerge="1">
                  <a:txBody>
                    <a:bodyPr/>
                    <a:lstStyle/>
                    <a:p>
                      <a:pPr algn="ctr" latinLnBrk="1"/>
                      <a:endParaRPr lang="ko-KR" altLang="en-US" dirty="0"/>
                    </a:p>
                  </a:txBody>
                  <a:tcPr/>
                </a:tc>
                <a:tc hMerge="1">
                  <a:txBody>
                    <a:bodyPr/>
                    <a:lstStyle/>
                    <a:p>
                      <a:pPr algn="ctr" latinLnBrk="1"/>
                      <a:endParaRPr lang="ko-KR" altLang="en-US" dirty="0"/>
                    </a:p>
                  </a:txBody>
                  <a:tcPr/>
                </a:tc>
                <a:tc hMerge="1">
                  <a:txBody>
                    <a:bodyPr/>
                    <a:lstStyle/>
                    <a:p>
                      <a:pPr algn="ctr" latinLnBrk="1"/>
                      <a:endParaRPr lang="ko-KR" altLang="en-US" dirty="0"/>
                    </a:p>
                  </a:txBody>
                  <a:tcPr/>
                </a:tc>
                <a:tc hMerge="1">
                  <a:txBody>
                    <a:bodyPr/>
                    <a:lstStyle/>
                    <a:p>
                      <a:pPr algn="ctr" latinLnBrk="1"/>
                      <a:endParaRPr lang="ko-KR" altLang="en-US" dirty="0"/>
                    </a:p>
                  </a:txBody>
                  <a:tcPr/>
                </a:tc>
                <a:tc hMerge="1">
                  <a:txBody>
                    <a:bodyPr/>
                    <a:lstStyle/>
                    <a:p>
                      <a:pPr algn="ctr" latinLnBrk="1"/>
                      <a:endParaRPr lang="ko-KR" altLang="en-US" dirty="0"/>
                    </a:p>
                  </a:txBody>
                  <a:tcPr/>
                </a:tc>
                <a:tc hMerge="1">
                  <a:txBody>
                    <a:bodyPr/>
                    <a:lstStyle/>
                    <a:p>
                      <a:pPr algn="ctr" latinLnBrk="1"/>
                      <a:endParaRPr lang="ko-KR" altLang="en-US" dirty="0"/>
                    </a:p>
                  </a:txBody>
                  <a:tcPr/>
                </a:tc>
                <a:tc hMerge="1">
                  <a:txBody>
                    <a:bodyPr/>
                    <a:lstStyle/>
                    <a:p>
                      <a:pPr algn="ctr" latinLnBrk="1"/>
                      <a:endParaRPr lang="ko-KR" altLang="en-US" dirty="0"/>
                    </a:p>
                  </a:txBody>
                  <a:tcPr/>
                </a:tc>
                <a:tc hMerge="1">
                  <a:txBody>
                    <a:bodyPr/>
                    <a:lstStyle/>
                    <a:p>
                      <a:pPr algn="ctr" latinLnBrk="1"/>
                      <a:endParaRPr lang="ko-KR" altLang="en-US" dirty="0"/>
                    </a:p>
                  </a:txBody>
                  <a:tcPr/>
                </a:tc>
                <a:extLst>
                  <a:ext uri="{0D108BD9-81ED-4DB2-BD59-A6C34878D82A}">
                    <a16:rowId xmlns:a16="http://schemas.microsoft.com/office/drawing/2014/main" val="1797915491"/>
                  </a:ext>
                </a:extLst>
              </a:tr>
              <a:tr h="1408654">
                <a:tc>
                  <a:txBody>
                    <a:bodyPr/>
                    <a:lstStyle/>
                    <a:p>
                      <a:pPr algn="ctr" latinLnBrk="1"/>
                      <a:r>
                        <a:rPr lang="en-US" altLang="ko-KR" dirty="0"/>
                        <a:t>Basic</a:t>
                      </a:r>
                      <a:r>
                        <a:rPr lang="en-US" altLang="ko-KR" baseline="0" dirty="0"/>
                        <a:t> </a:t>
                      </a:r>
                    </a:p>
                    <a:p>
                      <a:pPr algn="ctr" latinLnBrk="1"/>
                      <a:r>
                        <a:rPr lang="en-US" altLang="ko-KR" baseline="0" dirty="0"/>
                        <a:t>(treat with this parameter first  before focused care) </a:t>
                      </a:r>
                      <a:endParaRPr lang="ko-KR" altLang="en-US" dirty="0"/>
                    </a:p>
                  </a:txBody>
                  <a:tcPr anchor="ctr"/>
                </a:tc>
                <a:tc>
                  <a:txBody>
                    <a:bodyPr/>
                    <a:lstStyle/>
                    <a:p>
                      <a:pPr algn="ctr" latinLnBrk="1"/>
                      <a:r>
                        <a:rPr lang="en-US" altLang="ko-KR" dirty="0"/>
                        <a:t>1064</a:t>
                      </a:r>
                      <a:endParaRPr lang="ko-KR" altLang="en-US" dirty="0"/>
                    </a:p>
                  </a:txBody>
                  <a:tcPr anchor="ctr"/>
                </a:tc>
                <a:tc>
                  <a:txBody>
                    <a:bodyPr/>
                    <a:lstStyle/>
                    <a:p>
                      <a:pPr algn="ctr" latinLnBrk="1"/>
                      <a:r>
                        <a:rPr lang="en-US" altLang="ko-KR" dirty="0"/>
                        <a:t>PDP</a:t>
                      </a:r>
                      <a:endParaRPr lang="ko-KR" altLang="en-US" dirty="0"/>
                    </a:p>
                  </a:txBody>
                  <a:tcPr anchor="ctr"/>
                </a:tc>
                <a:tc>
                  <a:txBody>
                    <a:bodyPr/>
                    <a:lstStyle/>
                    <a:p>
                      <a:pPr algn="ctr" latinLnBrk="1"/>
                      <a:r>
                        <a:rPr lang="en-US" altLang="ko-KR" dirty="0"/>
                        <a:t>10</a:t>
                      </a:r>
                      <a:endParaRPr lang="ko-KR" altLang="en-US" dirty="0"/>
                    </a:p>
                  </a:txBody>
                  <a:tcPr anchor="ctr"/>
                </a:tc>
                <a:tc>
                  <a:txBody>
                    <a:bodyPr/>
                    <a:lstStyle/>
                    <a:p>
                      <a:pPr algn="ctr" latinLnBrk="1"/>
                      <a:endParaRPr lang="ko-KR" altLang="en-US" dirty="0"/>
                    </a:p>
                  </a:txBody>
                  <a:tcPr anchor="ctr"/>
                </a:tc>
                <a:tc>
                  <a:txBody>
                    <a:bodyPr/>
                    <a:lstStyle/>
                    <a:p>
                      <a:pPr algn="ctr" latinLnBrk="1"/>
                      <a:r>
                        <a:rPr lang="en-US" altLang="ko-KR" dirty="0"/>
                        <a:t>10</a:t>
                      </a:r>
                      <a:endParaRPr lang="ko-KR" altLang="en-US" dirty="0"/>
                    </a:p>
                  </a:txBody>
                  <a:tcPr anchor="ctr"/>
                </a:tc>
                <a:tc>
                  <a:txBody>
                    <a:bodyPr/>
                    <a:lstStyle/>
                    <a:p>
                      <a:pPr algn="ctr" latinLnBrk="1"/>
                      <a:r>
                        <a:rPr lang="en-US" altLang="ko-KR" dirty="0"/>
                        <a:t>2 ~ 3</a:t>
                      </a:r>
                      <a:endParaRPr lang="ko-KR" altLang="en-US" dirty="0"/>
                    </a:p>
                  </a:txBody>
                  <a:tcPr anchor="ctr"/>
                </a:tc>
                <a:tc>
                  <a:txBody>
                    <a:bodyPr/>
                    <a:lstStyle/>
                    <a:p>
                      <a:pPr algn="ctr" latinLnBrk="1"/>
                      <a:r>
                        <a:rPr lang="en-US" altLang="ko-KR" dirty="0"/>
                        <a:t>1</a:t>
                      </a:r>
                      <a:endParaRPr lang="ko-KR" altLang="en-US" dirty="0"/>
                    </a:p>
                  </a:txBody>
                  <a:tcPr anchor="ctr"/>
                </a:tc>
                <a:tc>
                  <a:txBody>
                    <a:bodyPr/>
                    <a:lstStyle/>
                    <a:p>
                      <a:pPr algn="ctr" latinLnBrk="1"/>
                      <a:r>
                        <a:rPr lang="en-US" altLang="ko-KR" dirty="0"/>
                        <a:t>10 ~ </a:t>
                      </a:r>
                      <a:endParaRPr lang="ko-KR" altLang="en-US" dirty="0"/>
                    </a:p>
                  </a:txBody>
                  <a:tcPr anchor="ctr"/>
                </a:tc>
                <a:extLst>
                  <a:ext uri="{0D108BD9-81ED-4DB2-BD59-A6C34878D82A}">
                    <a16:rowId xmlns:a16="http://schemas.microsoft.com/office/drawing/2014/main" val="4067416679"/>
                  </a:ext>
                </a:extLst>
              </a:tr>
              <a:tr h="352163">
                <a:tc gridSpan="9">
                  <a:txBody>
                    <a:bodyPr/>
                    <a:lstStyle/>
                    <a:p>
                      <a:pPr algn="ctr" latinLnBrk="1"/>
                      <a:r>
                        <a:rPr lang="en-US" altLang="ko-KR" dirty="0"/>
                        <a:t>Focused</a:t>
                      </a:r>
                      <a:r>
                        <a:rPr lang="en-US" altLang="ko-KR" baseline="0" dirty="0"/>
                        <a:t> care </a:t>
                      </a:r>
                      <a:endParaRPr lang="ko-KR" altLang="en-US" dirty="0"/>
                    </a:p>
                  </a:txBody>
                  <a:tcPr anchor="ctr"/>
                </a:tc>
                <a:tc hMerge="1">
                  <a:txBody>
                    <a:bodyPr/>
                    <a:lstStyle/>
                    <a:p>
                      <a:pPr algn="ctr" latinLnBrk="1"/>
                      <a:endParaRPr lang="ko-KR" altLang="en-US" dirty="0"/>
                    </a:p>
                  </a:txBody>
                  <a:tcPr/>
                </a:tc>
                <a:tc hMerge="1">
                  <a:txBody>
                    <a:bodyPr/>
                    <a:lstStyle/>
                    <a:p>
                      <a:pPr algn="ctr" latinLnBrk="1"/>
                      <a:endParaRPr lang="ko-KR" altLang="en-US" dirty="0"/>
                    </a:p>
                  </a:txBody>
                  <a:tcPr/>
                </a:tc>
                <a:tc hMerge="1">
                  <a:txBody>
                    <a:bodyPr/>
                    <a:lstStyle/>
                    <a:p>
                      <a:pPr algn="ctr" latinLnBrk="1"/>
                      <a:endParaRPr lang="ko-KR" altLang="en-US" dirty="0"/>
                    </a:p>
                  </a:txBody>
                  <a:tcPr/>
                </a:tc>
                <a:tc hMerge="1">
                  <a:txBody>
                    <a:bodyPr/>
                    <a:lstStyle/>
                    <a:p>
                      <a:pPr algn="ctr" latinLnBrk="1"/>
                      <a:endParaRPr lang="ko-KR" altLang="en-US" dirty="0"/>
                    </a:p>
                  </a:txBody>
                  <a:tcPr/>
                </a:tc>
                <a:tc hMerge="1">
                  <a:txBody>
                    <a:bodyPr/>
                    <a:lstStyle/>
                    <a:p>
                      <a:pPr algn="ctr" latinLnBrk="1"/>
                      <a:endParaRPr lang="ko-KR" altLang="en-US" dirty="0"/>
                    </a:p>
                  </a:txBody>
                  <a:tcPr/>
                </a:tc>
                <a:tc hMerge="1">
                  <a:txBody>
                    <a:bodyPr/>
                    <a:lstStyle/>
                    <a:p>
                      <a:pPr algn="ctr" latinLnBrk="1"/>
                      <a:endParaRPr lang="ko-KR" altLang="en-US" dirty="0"/>
                    </a:p>
                  </a:txBody>
                  <a:tcPr/>
                </a:tc>
                <a:tc hMerge="1">
                  <a:txBody>
                    <a:bodyPr/>
                    <a:lstStyle/>
                    <a:p>
                      <a:pPr algn="ctr" latinLnBrk="1"/>
                      <a:endParaRPr lang="ko-KR" altLang="en-US" dirty="0"/>
                    </a:p>
                  </a:txBody>
                  <a:tcPr/>
                </a:tc>
                <a:tc hMerge="1">
                  <a:txBody>
                    <a:bodyPr/>
                    <a:lstStyle/>
                    <a:p>
                      <a:pPr algn="ctr" latinLnBrk="1"/>
                      <a:endParaRPr lang="ko-KR" altLang="en-US" dirty="0"/>
                    </a:p>
                  </a:txBody>
                  <a:tcPr/>
                </a:tc>
                <a:extLst>
                  <a:ext uri="{0D108BD9-81ED-4DB2-BD59-A6C34878D82A}">
                    <a16:rowId xmlns:a16="http://schemas.microsoft.com/office/drawing/2014/main" val="1279021653"/>
                  </a:ext>
                </a:extLst>
              </a:tr>
              <a:tr h="616286">
                <a:tc>
                  <a:txBody>
                    <a:bodyPr/>
                    <a:lstStyle/>
                    <a:p>
                      <a:pPr algn="ctr" latinLnBrk="1"/>
                      <a:r>
                        <a:rPr lang="en-US" altLang="ko-KR" dirty="0"/>
                        <a:t>Overall</a:t>
                      </a:r>
                      <a:r>
                        <a:rPr lang="en-US" altLang="ko-KR" baseline="0" dirty="0"/>
                        <a:t> skin rejuvenation</a:t>
                      </a:r>
                      <a:endParaRPr lang="ko-KR" altLang="en-US" dirty="0"/>
                    </a:p>
                  </a:txBody>
                  <a:tcPr anchor="ctr"/>
                </a:tc>
                <a:tc>
                  <a:txBody>
                    <a:bodyPr/>
                    <a:lstStyle/>
                    <a:p>
                      <a:pPr algn="ctr" latinLnBrk="1"/>
                      <a:r>
                        <a:rPr lang="en-US" altLang="ko-KR" dirty="0"/>
                        <a:t>1064</a:t>
                      </a:r>
                      <a:endParaRPr lang="ko-KR" altLang="en-US" dirty="0"/>
                    </a:p>
                  </a:txBody>
                  <a:tcPr anchor="ctr"/>
                </a:tc>
                <a:tc>
                  <a:txBody>
                    <a:bodyPr/>
                    <a:lstStyle/>
                    <a:p>
                      <a:pPr algn="ctr" latinLnBrk="1"/>
                      <a:r>
                        <a:rPr lang="en-US" altLang="ko-KR" dirty="0"/>
                        <a:t>QSW</a:t>
                      </a:r>
                      <a:endParaRPr lang="ko-KR" altLang="en-US" dirty="0"/>
                    </a:p>
                  </a:txBody>
                  <a:tcPr anchor="ctr"/>
                </a:tc>
                <a:tc>
                  <a:txBody>
                    <a:bodyPr/>
                    <a:lstStyle/>
                    <a:p>
                      <a:pPr algn="ctr" latinLnBrk="1"/>
                      <a:r>
                        <a:rPr lang="en-US" altLang="ko-KR" dirty="0"/>
                        <a:t>MLA</a:t>
                      </a:r>
                      <a:r>
                        <a:rPr lang="en-US" altLang="ko-KR" baseline="0" dirty="0"/>
                        <a:t> 10mm</a:t>
                      </a:r>
                      <a:endParaRPr lang="ko-KR" altLang="en-US" dirty="0"/>
                    </a:p>
                  </a:txBody>
                  <a:tcPr anchor="ctr"/>
                </a:tc>
                <a:tc>
                  <a:txBody>
                    <a:bodyPr/>
                    <a:lstStyle/>
                    <a:p>
                      <a:pPr algn="ctr" latinLnBrk="1"/>
                      <a:r>
                        <a:rPr lang="en-US" altLang="ko-KR" dirty="0"/>
                        <a:t>0.53</a:t>
                      </a:r>
                      <a:r>
                        <a:rPr lang="en-US" altLang="ko-KR" baseline="0" dirty="0"/>
                        <a:t> ~ 0.63</a:t>
                      </a:r>
                      <a:endParaRPr lang="ko-KR" altLang="en-US" dirty="0"/>
                    </a:p>
                  </a:txBody>
                  <a:tcPr anchor="ctr"/>
                </a:tc>
                <a:tc>
                  <a:txBody>
                    <a:bodyPr/>
                    <a:lstStyle/>
                    <a:p>
                      <a:pPr algn="ctr" latinLnBrk="1"/>
                      <a:r>
                        <a:rPr lang="en-US" altLang="ko-KR" dirty="0"/>
                        <a:t>10</a:t>
                      </a:r>
                      <a:endParaRPr lang="ko-KR" altLang="en-US" dirty="0"/>
                    </a:p>
                  </a:txBody>
                  <a:tcPr anchor="ctr"/>
                </a:tc>
                <a:tc>
                  <a:txBody>
                    <a:bodyPr/>
                    <a:lstStyle/>
                    <a:p>
                      <a:pPr algn="ctr" latinLnBrk="1"/>
                      <a:r>
                        <a:rPr lang="en-US" altLang="ko-KR" dirty="0"/>
                        <a:t>2 ~ 3</a:t>
                      </a:r>
                      <a:endParaRPr lang="ko-KR" altLang="en-US" dirty="0"/>
                    </a:p>
                  </a:txBody>
                  <a:tcPr anchor="ctr"/>
                </a:tc>
                <a:tc>
                  <a:txBody>
                    <a:bodyPr/>
                    <a:lstStyle/>
                    <a:p>
                      <a:pPr algn="ctr" latinLnBrk="1"/>
                      <a:r>
                        <a:rPr lang="en-US" altLang="ko-KR" dirty="0"/>
                        <a:t>2 </a:t>
                      </a:r>
                      <a:endParaRPr lang="ko-KR" altLang="en-US" dirty="0"/>
                    </a:p>
                  </a:txBody>
                  <a:tcPr anchor="ctr"/>
                </a:tc>
                <a:tc>
                  <a:txBody>
                    <a:bodyPr/>
                    <a:lstStyle/>
                    <a:p>
                      <a:pPr algn="ctr" latinLnBrk="1"/>
                      <a:r>
                        <a:rPr lang="en-US" altLang="ko-KR" baseline="0" dirty="0"/>
                        <a:t>5 ~</a:t>
                      </a:r>
                      <a:endParaRPr lang="ko-KR" altLang="en-US" dirty="0"/>
                    </a:p>
                  </a:txBody>
                  <a:tcPr anchor="ctr"/>
                </a:tc>
                <a:extLst>
                  <a:ext uri="{0D108BD9-81ED-4DB2-BD59-A6C34878D82A}">
                    <a16:rowId xmlns:a16="http://schemas.microsoft.com/office/drawing/2014/main" val="2575559284"/>
                  </a:ext>
                </a:extLst>
              </a:tr>
              <a:tr h="616286">
                <a:tc>
                  <a:txBody>
                    <a:bodyPr/>
                    <a:lstStyle/>
                    <a:p>
                      <a:pPr algn="ctr" latinLnBrk="1"/>
                      <a:r>
                        <a:rPr lang="en-US" altLang="ko-KR" dirty="0"/>
                        <a:t>Acne</a:t>
                      </a:r>
                      <a:r>
                        <a:rPr lang="en-US" altLang="ko-KR" baseline="0" dirty="0"/>
                        <a:t> scar</a:t>
                      </a:r>
                      <a:endParaRPr lang="ko-KR" altLang="en-US" dirty="0"/>
                    </a:p>
                  </a:txBody>
                  <a:tcPr anchor="ctr"/>
                </a:tc>
                <a:tc>
                  <a:txBody>
                    <a:bodyPr/>
                    <a:lstStyle/>
                    <a:p>
                      <a:pPr algn="ctr" latinLnBrk="1"/>
                      <a:r>
                        <a:rPr lang="en-US" altLang="ko-KR" dirty="0"/>
                        <a:t>1064</a:t>
                      </a:r>
                      <a:endParaRPr lang="ko-KR" altLang="en-US" dirty="0"/>
                    </a:p>
                  </a:txBody>
                  <a:tcPr anchor="ctr"/>
                </a:tc>
                <a:tc>
                  <a:txBody>
                    <a:bodyPr/>
                    <a:lstStyle/>
                    <a:p>
                      <a:pPr algn="ctr" latinLnBrk="1"/>
                      <a:r>
                        <a:rPr lang="en-US" altLang="ko-KR" dirty="0"/>
                        <a:t>QSW</a:t>
                      </a:r>
                      <a:endParaRPr lang="ko-KR" altLang="en-US" dirty="0"/>
                    </a:p>
                  </a:txBody>
                  <a:tcPr anchor="ctr"/>
                </a:tc>
                <a:tc>
                  <a:txBody>
                    <a:bodyPr/>
                    <a:lstStyle/>
                    <a:p>
                      <a:pPr algn="ctr" latinLnBrk="1"/>
                      <a:r>
                        <a:rPr lang="en-US" altLang="ko-KR" dirty="0"/>
                        <a:t>MLA</a:t>
                      </a:r>
                    </a:p>
                    <a:p>
                      <a:pPr algn="ctr" latinLnBrk="1"/>
                      <a:r>
                        <a:rPr lang="en-US" altLang="ko-KR" dirty="0"/>
                        <a:t>4mm</a:t>
                      </a:r>
                      <a:endParaRPr lang="ko-KR" altLang="en-US" dirty="0"/>
                    </a:p>
                  </a:txBody>
                  <a:tcPr anchor="ctr"/>
                </a:tc>
                <a:tc>
                  <a:txBody>
                    <a:bodyPr/>
                    <a:lstStyle/>
                    <a:p>
                      <a:pPr algn="ctr" latinLnBrk="1"/>
                      <a:r>
                        <a:rPr lang="en-US" altLang="ko-KR" dirty="0"/>
                        <a:t>4.61 ~5.25</a:t>
                      </a:r>
                      <a:endParaRPr lang="ko-KR" altLang="en-US" dirty="0"/>
                    </a:p>
                  </a:txBody>
                  <a:tcPr anchor="ctr"/>
                </a:tc>
                <a:tc>
                  <a:txBody>
                    <a:bodyPr/>
                    <a:lstStyle/>
                    <a:p>
                      <a:pPr algn="ctr" latinLnBrk="1"/>
                      <a:r>
                        <a:rPr lang="en-US" altLang="ko-KR" dirty="0"/>
                        <a:t>2</a:t>
                      </a:r>
                      <a:r>
                        <a:rPr lang="en-US" altLang="ko-KR" baseline="0" dirty="0"/>
                        <a:t> ~ 4</a:t>
                      </a:r>
                      <a:endParaRPr lang="ko-KR" altLang="en-US" dirty="0"/>
                    </a:p>
                  </a:txBody>
                  <a:tcPr anchor="ctr"/>
                </a:tc>
                <a:tc>
                  <a:txBody>
                    <a:bodyPr/>
                    <a:lstStyle/>
                    <a:p>
                      <a:pPr algn="ctr" latinLnBrk="1"/>
                      <a:r>
                        <a:rPr lang="en-US" altLang="ko-KR" dirty="0"/>
                        <a:t>3</a:t>
                      </a:r>
                      <a:endParaRPr lang="ko-KR" altLang="en-US" dirty="0"/>
                    </a:p>
                  </a:txBody>
                  <a:tcPr anchor="ctr"/>
                </a:tc>
                <a:tc>
                  <a:txBody>
                    <a:bodyPr/>
                    <a:lstStyle/>
                    <a:p>
                      <a:pPr algn="ctr" latinLnBrk="1"/>
                      <a:r>
                        <a:rPr lang="en-US" altLang="ko-KR" dirty="0"/>
                        <a:t>2</a:t>
                      </a:r>
                      <a:endParaRPr lang="ko-KR" altLang="en-US" dirty="0"/>
                    </a:p>
                  </a:txBody>
                  <a:tcPr anchor="ctr"/>
                </a:tc>
                <a:tc>
                  <a:txBody>
                    <a:bodyPr/>
                    <a:lstStyle/>
                    <a:p>
                      <a:pPr algn="ctr" latinLnBrk="1"/>
                      <a:r>
                        <a:rPr lang="en-US" altLang="ko-KR" dirty="0"/>
                        <a:t>5 ~</a:t>
                      </a:r>
                      <a:endParaRPr lang="ko-KR" altLang="en-US" dirty="0"/>
                    </a:p>
                  </a:txBody>
                  <a:tcPr anchor="ctr"/>
                </a:tc>
                <a:extLst>
                  <a:ext uri="{0D108BD9-81ED-4DB2-BD59-A6C34878D82A}">
                    <a16:rowId xmlns:a16="http://schemas.microsoft.com/office/drawing/2014/main" val="615975320"/>
                  </a:ext>
                </a:extLst>
              </a:tr>
              <a:tr h="616286">
                <a:tc>
                  <a:txBody>
                    <a:bodyPr/>
                    <a:lstStyle/>
                    <a:p>
                      <a:pPr algn="ctr" latinLnBrk="1"/>
                      <a:r>
                        <a:rPr lang="en-US" altLang="ko-KR" dirty="0"/>
                        <a:t>Wide Pore</a:t>
                      </a:r>
                      <a:endParaRPr lang="ko-KR" altLang="en-US" dirty="0"/>
                    </a:p>
                  </a:txBody>
                  <a:tcPr anchor="ctr"/>
                </a:tc>
                <a:tc>
                  <a:txBody>
                    <a:bodyPr/>
                    <a:lstStyle/>
                    <a:p>
                      <a:pPr algn="ctr" latinLnBrk="1"/>
                      <a:r>
                        <a:rPr lang="en-US" altLang="ko-KR" dirty="0"/>
                        <a:t>1064</a:t>
                      </a:r>
                      <a:endParaRPr lang="ko-KR" altLang="en-US" dirty="0"/>
                    </a:p>
                  </a:txBody>
                  <a:tcPr anchor="ctr"/>
                </a:tc>
                <a:tc>
                  <a:txBody>
                    <a:bodyPr/>
                    <a:lstStyle/>
                    <a:p>
                      <a:pPr algn="ctr" latinLnBrk="1"/>
                      <a:r>
                        <a:rPr lang="en-US" altLang="ko-KR" dirty="0"/>
                        <a:t>QSW</a:t>
                      </a:r>
                      <a:endParaRPr lang="ko-KR" altLang="en-US" dirty="0"/>
                    </a:p>
                  </a:txBody>
                  <a:tcPr anchor="ctr"/>
                </a:tc>
                <a:tc>
                  <a:txBody>
                    <a:bodyPr/>
                    <a:lstStyle/>
                    <a:p>
                      <a:pPr algn="ctr" latinLnBrk="1"/>
                      <a:r>
                        <a:rPr lang="en-US" altLang="ko-KR" dirty="0"/>
                        <a:t>MLA</a:t>
                      </a:r>
                    </a:p>
                    <a:p>
                      <a:pPr algn="ctr" latinLnBrk="1"/>
                      <a:r>
                        <a:rPr lang="en-US" altLang="ko-KR" dirty="0"/>
                        <a:t>7mm</a:t>
                      </a:r>
                      <a:endParaRPr lang="ko-KR" altLang="en-US" dirty="0"/>
                    </a:p>
                  </a:txBody>
                  <a:tcPr anchor="ctr"/>
                </a:tc>
                <a:tc>
                  <a:txBody>
                    <a:bodyPr/>
                    <a:lstStyle/>
                    <a:p>
                      <a:pPr algn="ctr" latinLnBrk="1"/>
                      <a:r>
                        <a:rPr lang="en-US" altLang="ko-KR" dirty="0"/>
                        <a:t>2.13 ~</a:t>
                      </a:r>
                      <a:r>
                        <a:rPr lang="en-US" altLang="ko-KR" baseline="0" dirty="0"/>
                        <a:t> 2.65</a:t>
                      </a:r>
                      <a:endParaRPr lang="ko-KR" altLang="en-US" dirty="0"/>
                    </a:p>
                  </a:txBody>
                  <a:tcPr anchor="ctr"/>
                </a:tc>
                <a:tc>
                  <a:txBody>
                    <a:bodyPr/>
                    <a:lstStyle/>
                    <a:p>
                      <a:pPr algn="ctr" latinLnBrk="1"/>
                      <a:r>
                        <a:rPr lang="en-US" altLang="ko-KR" dirty="0"/>
                        <a:t>5 ~</a:t>
                      </a:r>
                      <a:r>
                        <a:rPr lang="en-US" altLang="ko-KR" baseline="0" dirty="0"/>
                        <a:t> 10</a:t>
                      </a:r>
                      <a:endParaRPr lang="ko-KR" altLang="en-US" dirty="0"/>
                    </a:p>
                  </a:txBody>
                  <a:tcPr anchor="ctr"/>
                </a:tc>
                <a:tc>
                  <a:txBody>
                    <a:bodyPr/>
                    <a:lstStyle/>
                    <a:p>
                      <a:pPr algn="ctr" latinLnBrk="1"/>
                      <a:r>
                        <a:rPr lang="en-US" altLang="ko-KR" dirty="0"/>
                        <a:t>2</a:t>
                      </a:r>
                      <a:r>
                        <a:rPr lang="en-US" altLang="ko-KR" baseline="0" dirty="0"/>
                        <a:t> ~ 3</a:t>
                      </a:r>
                      <a:endParaRPr lang="ko-KR" altLang="en-US" dirty="0"/>
                    </a:p>
                  </a:txBody>
                  <a:tcPr anchor="ctr"/>
                </a:tc>
                <a:tc>
                  <a:txBody>
                    <a:bodyPr/>
                    <a:lstStyle/>
                    <a:p>
                      <a:pPr algn="ctr" latinLnBrk="1"/>
                      <a:r>
                        <a:rPr lang="en-US" altLang="ko-KR" dirty="0"/>
                        <a:t>2 </a:t>
                      </a:r>
                      <a:endParaRPr lang="ko-KR" altLang="en-US" dirty="0"/>
                    </a:p>
                  </a:txBody>
                  <a:tcPr anchor="ctr"/>
                </a:tc>
                <a:tc>
                  <a:txBody>
                    <a:bodyPr/>
                    <a:lstStyle/>
                    <a:p>
                      <a:pPr algn="ctr" latinLnBrk="1"/>
                      <a:r>
                        <a:rPr lang="en-US" altLang="ko-KR" dirty="0"/>
                        <a:t>5 ~</a:t>
                      </a:r>
                      <a:endParaRPr lang="ko-KR" altLang="en-US" dirty="0"/>
                    </a:p>
                  </a:txBody>
                  <a:tcPr anchor="ctr"/>
                </a:tc>
                <a:extLst>
                  <a:ext uri="{0D108BD9-81ED-4DB2-BD59-A6C34878D82A}">
                    <a16:rowId xmlns:a16="http://schemas.microsoft.com/office/drawing/2014/main" val="1428337194"/>
                  </a:ext>
                </a:extLst>
              </a:tr>
              <a:tr h="352163">
                <a:tc gridSpan="9">
                  <a:txBody>
                    <a:bodyPr/>
                    <a:lstStyle/>
                    <a:p>
                      <a:pPr algn="ctr" latinLnBrk="1"/>
                      <a:r>
                        <a:rPr lang="en-US" altLang="ko-KR" dirty="0"/>
                        <a:t>Final</a:t>
                      </a:r>
                      <a:r>
                        <a:rPr lang="en-US" altLang="ko-KR" baseline="0" dirty="0"/>
                        <a:t> RE-FIRM </a:t>
                      </a:r>
                      <a:endParaRPr lang="ko-KR" altLang="en-US" dirty="0"/>
                    </a:p>
                  </a:txBody>
                  <a:tcPr anchor="ctr"/>
                </a:tc>
                <a:tc hMerge="1">
                  <a:txBody>
                    <a:bodyPr/>
                    <a:lstStyle/>
                    <a:p>
                      <a:pPr algn="ctr" latinLnBrk="1"/>
                      <a:endParaRPr lang="ko-KR" altLang="en-US" dirty="0"/>
                    </a:p>
                  </a:txBody>
                  <a:tcPr/>
                </a:tc>
                <a:tc hMerge="1">
                  <a:txBody>
                    <a:bodyPr/>
                    <a:lstStyle/>
                    <a:p>
                      <a:pPr algn="ctr" latinLnBrk="1"/>
                      <a:endParaRPr lang="ko-KR" altLang="en-US" dirty="0"/>
                    </a:p>
                  </a:txBody>
                  <a:tcPr/>
                </a:tc>
                <a:tc hMerge="1">
                  <a:txBody>
                    <a:bodyPr/>
                    <a:lstStyle/>
                    <a:p>
                      <a:pPr algn="ctr" latinLnBrk="1"/>
                      <a:endParaRPr lang="ko-KR" altLang="en-US" dirty="0"/>
                    </a:p>
                  </a:txBody>
                  <a:tcPr/>
                </a:tc>
                <a:tc hMerge="1">
                  <a:txBody>
                    <a:bodyPr/>
                    <a:lstStyle/>
                    <a:p>
                      <a:pPr algn="ctr" latinLnBrk="1"/>
                      <a:endParaRPr lang="ko-KR" altLang="en-US" dirty="0"/>
                    </a:p>
                  </a:txBody>
                  <a:tcPr/>
                </a:tc>
                <a:tc hMerge="1">
                  <a:txBody>
                    <a:bodyPr/>
                    <a:lstStyle/>
                    <a:p>
                      <a:pPr algn="ctr" latinLnBrk="1"/>
                      <a:endParaRPr lang="ko-KR" altLang="en-US" dirty="0"/>
                    </a:p>
                  </a:txBody>
                  <a:tcPr/>
                </a:tc>
                <a:tc hMerge="1">
                  <a:txBody>
                    <a:bodyPr/>
                    <a:lstStyle/>
                    <a:p>
                      <a:pPr algn="ctr" latinLnBrk="1"/>
                      <a:endParaRPr lang="ko-KR" altLang="en-US" dirty="0"/>
                    </a:p>
                  </a:txBody>
                  <a:tcPr/>
                </a:tc>
                <a:tc hMerge="1">
                  <a:txBody>
                    <a:bodyPr/>
                    <a:lstStyle/>
                    <a:p>
                      <a:pPr algn="ctr" latinLnBrk="1"/>
                      <a:endParaRPr lang="ko-KR" altLang="en-US" dirty="0"/>
                    </a:p>
                  </a:txBody>
                  <a:tcPr/>
                </a:tc>
                <a:tc hMerge="1">
                  <a:txBody>
                    <a:bodyPr/>
                    <a:lstStyle/>
                    <a:p>
                      <a:pPr algn="ctr" latinLnBrk="1"/>
                      <a:endParaRPr lang="ko-KR" altLang="en-US" dirty="0"/>
                    </a:p>
                  </a:txBody>
                  <a:tcPr/>
                </a:tc>
                <a:extLst>
                  <a:ext uri="{0D108BD9-81ED-4DB2-BD59-A6C34878D82A}">
                    <a16:rowId xmlns:a16="http://schemas.microsoft.com/office/drawing/2014/main" val="2016312783"/>
                  </a:ext>
                </a:extLst>
              </a:tr>
              <a:tr h="880409">
                <a:tc>
                  <a:txBody>
                    <a:bodyPr/>
                    <a:lstStyle/>
                    <a:p>
                      <a:pPr algn="ctr" latinLnBrk="1"/>
                      <a:r>
                        <a:rPr lang="en-US" altLang="ko-KR" dirty="0"/>
                        <a:t>Dermis Firming</a:t>
                      </a:r>
                    </a:p>
                    <a:p>
                      <a:pPr algn="ctr" latinLnBrk="1"/>
                      <a:r>
                        <a:rPr lang="en-US" altLang="ko-KR" dirty="0"/>
                        <a:t>Genuine</a:t>
                      </a:r>
                      <a:r>
                        <a:rPr lang="en-US" altLang="ko-KR" baseline="0" dirty="0"/>
                        <a:t> Genesis</a:t>
                      </a:r>
                      <a:endParaRPr lang="en-US" altLang="ko-KR" dirty="0"/>
                    </a:p>
                  </a:txBody>
                  <a:tcPr anchor="ctr"/>
                </a:tc>
                <a:tc>
                  <a:txBody>
                    <a:bodyPr/>
                    <a:lstStyle/>
                    <a:p>
                      <a:pPr algn="ctr" latinLnBrk="1"/>
                      <a:r>
                        <a:rPr lang="en-US" altLang="ko-KR" dirty="0"/>
                        <a:t>1064</a:t>
                      </a:r>
                      <a:endParaRPr lang="ko-KR" altLang="en-US" dirty="0"/>
                    </a:p>
                  </a:txBody>
                  <a:tcPr anchor="ctr"/>
                </a:tc>
                <a:tc>
                  <a:txBody>
                    <a:bodyPr/>
                    <a:lstStyle/>
                    <a:p>
                      <a:pPr algn="ctr" latinLnBrk="1"/>
                      <a:r>
                        <a:rPr lang="en-US" altLang="ko-KR" dirty="0"/>
                        <a:t>LPS</a:t>
                      </a:r>
                      <a:endParaRPr lang="ko-KR" altLang="en-US" dirty="0"/>
                    </a:p>
                  </a:txBody>
                  <a:tcPr anchor="ctr"/>
                </a:tc>
                <a:tc>
                  <a:txBody>
                    <a:bodyPr/>
                    <a:lstStyle/>
                    <a:p>
                      <a:pPr algn="ctr" latinLnBrk="1"/>
                      <a:r>
                        <a:rPr lang="en-US" altLang="ko-KR" dirty="0"/>
                        <a:t>10mm</a:t>
                      </a:r>
                      <a:endParaRPr lang="ko-KR" altLang="en-US" dirty="0"/>
                    </a:p>
                  </a:txBody>
                  <a:tcPr anchor="ctr"/>
                </a:tc>
                <a:tc>
                  <a:txBody>
                    <a:bodyPr/>
                    <a:lstStyle/>
                    <a:p>
                      <a:pPr algn="ctr" latinLnBrk="1"/>
                      <a:r>
                        <a:rPr lang="en-US" altLang="ko-KR" dirty="0"/>
                        <a:t>7.8J</a:t>
                      </a:r>
                    </a:p>
                    <a:p>
                      <a:pPr algn="ctr" latinLnBrk="1"/>
                      <a:r>
                        <a:rPr lang="en-US" altLang="ko-KR" dirty="0"/>
                        <a:t>On</a:t>
                      </a:r>
                      <a:r>
                        <a:rPr lang="en-US" altLang="ko-KR" baseline="0" dirty="0"/>
                        <a:t> time</a:t>
                      </a:r>
                    </a:p>
                    <a:p>
                      <a:pPr algn="ctr" latinLnBrk="1"/>
                      <a:r>
                        <a:rPr lang="en-US" altLang="ko-KR" baseline="0" dirty="0"/>
                        <a:t>(0.3ms)</a:t>
                      </a:r>
                      <a:endParaRPr lang="ko-KR" altLang="en-US" dirty="0"/>
                    </a:p>
                  </a:txBody>
                  <a:tcPr anchor="ctr"/>
                </a:tc>
                <a:tc>
                  <a:txBody>
                    <a:bodyPr/>
                    <a:lstStyle/>
                    <a:p>
                      <a:pPr algn="ctr" latinLnBrk="1"/>
                      <a:r>
                        <a:rPr lang="en-US" altLang="ko-KR" dirty="0"/>
                        <a:t>10HZ</a:t>
                      </a:r>
                      <a:endParaRPr lang="ko-KR" altLang="en-US" dirty="0"/>
                    </a:p>
                  </a:txBody>
                  <a:tcPr anchor="ctr"/>
                </a:tc>
                <a:tc>
                  <a:txBody>
                    <a:bodyPr/>
                    <a:lstStyle/>
                    <a:p>
                      <a:pPr algn="ctr" latinLnBrk="1"/>
                      <a:r>
                        <a:rPr lang="en-US" altLang="ko-KR" dirty="0"/>
                        <a:t>3</a:t>
                      </a:r>
                      <a:endParaRPr lang="ko-KR" altLang="en-US" dirty="0"/>
                    </a:p>
                  </a:txBody>
                  <a:tcPr anchor="ctr"/>
                </a:tc>
                <a:tc>
                  <a:txBody>
                    <a:bodyPr/>
                    <a:lstStyle/>
                    <a:p>
                      <a:pPr algn="ctr" latinLnBrk="1"/>
                      <a:r>
                        <a:rPr lang="en-US" altLang="ko-KR" dirty="0"/>
                        <a:t>1</a:t>
                      </a:r>
                      <a:endParaRPr lang="ko-KR" altLang="en-US" dirty="0"/>
                    </a:p>
                  </a:txBody>
                  <a:tcPr anchor="ctr"/>
                </a:tc>
                <a:tc>
                  <a:txBody>
                    <a:bodyPr/>
                    <a:lstStyle/>
                    <a:p>
                      <a:pPr algn="ctr" latinLnBrk="1"/>
                      <a:r>
                        <a:rPr lang="en-US" altLang="ko-KR" dirty="0"/>
                        <a:t>10 ~</a:t>
                      </a:r>
                      <a:endParaRPr lang="ko-KR" altLang="en-US" dirty="0"/>
                    </a:p>
                  </a:txBody>
                  <a:tcPr anchor="ctr"/>
                </a:tc>
                <a:extLst>
                  <a:ext uri="{0D108BD9-81ED-4DB2-BD59-A6C34878D82A}">
                    <a16:rowId xmlns:a16="http://schemas.microsoft.com/office/drawing/2014/main" val="2382361628"/>
                  </a:ext>
                </a:extLst>
              </a:tr>
            </a:tbl>
          </a:graphicData>
        </a:graphic>
      </p:graphicFrame>
    </p:spTree>
    <p:extLst>
      <p:ext uri="{BB962C8B-B14F-4D97-AF65-F5344CB8AC3E}">
        <p14:creationId xmlns:p14="http://schemas.microsoft.com/office/powerpoint/2010/main" val="10154375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47159"/>
            <a:ext cx="3467464" cy="369332"/>
          </a:xfrm>
          <a:prstGeom prst="rect">
            <a:avLst/>
          </a:prstGeom>
          <a:noFill/>
        </p:spPr>
        <p:txBody>
          <a:bodyPr wrap="square" rtlCol="0">
            <a:spAutoFit/>
          </a:bodyPr>
          <a:lstStyle/>
          <a:p>
            <a:r>
              <a:rPr lang="en-US" altLang="ko-KR" b="1" dirty="0">
                <a:latin typeface="Calibri" panose="020F0502020204030204" pitchFamily="34" charset="0"/>
                <a:cs typeface="Calibri" panose="020F0502020204030204" pitchFamily="34" charset="0"/>
              </a:rPr>
              <a:t>CO2 Laser </a:t>
            </a:r>
            <a:endParaRPr lang="ko-KR" altLang="en-US" b="1" dirty="0">
              <a:latin typeface="Calibri" panose="020F0502020204030204" pitchFamily="34" charset="0"/>
              <a:cs typeface="Calibri" panose="020F0502020204030204" pitchFamily="34" charset="0"/>
            </a:endParaRPr>
          </a:p>
        </p:txBody>
      </p:sp>
      <p:sp>
        <p:nvSpPr>
          <p:cNvPr id="5" name="TextBox 4"/>
          <p:cNvSpPr txBox="1"/>
          <p:nvPr/>
        </p:nvSpPr>
        <p:spPr>
          <a:xfrm>
            <a:off x="59872" y="573228"/>
            <a:ext cx="4717562" cy="1477328"/>
          </a:xfrm>
          <a:prstGeom prst="rect">
            <a:avLst/>
          </a:prstGeom>
          <a:solidFill>
            <a:schemeClr val="accent6">
              <a:lumMod val="20000"/>
              <a:lumOff val="80000"/>
            </a:schemeClr>
          </a:solidFill>
        </p:spPr>
        <p:txBody>
          <a:bodyPr wrap="square" rtlCol="0">
            <a:spAutoFit/>
          </a:bodyPr>
          <a:lstStyle/>
          <a:p>
            <a:r>
              <a:rPr lang="en-US" altLang="ko-KR" dirty="0">
                <a:latin typeface="Calibri" panose="020F0502020204030204" pitchFamily="34" charset="0"/>
                <a:cs typeface="Calibri" panose="020F0502020204030204" pitchFamily="34" charset="0"/>
              </a:rPr>
              <a:t>Advantage: </a:t>
            </a:r>
          </a:p>
          <a:p>
            <a:r>
              <a:rPr lang="en-US" altLang="ko-KR" dirty="0">
                <a:latin typeface="Calibri" panose="020F0502020204030204" pitchFamily="34" charset="0"/>
                <a:cs typeface="Calibri" panose="020F0502020204030204" pitchFamily="34" charset="0"/>
              </a:rPr>
              <a:t>No suture scar left.</a:t>
            </a:r>
          </a:p>
          <a:p>
            <a:r>
              <a:rPr lang="en-US" altLang="ko-KR" dirty="0">
                <a:latin typeface="Calibri" panose="020F0502020204030204" pitchFamily="34" charset="0"/>
                <a:cs typeface="Calibri" panose="020F0502020204030204" pitchFamily="34" charset="0"/>
              </a:rPr>
              <a:t>It can be treated several sessions if it is reoccurred. </a:t>
            </a:r>
          </a:p>
          <a:p>
            <a:endParaRPr lang="en-US" altLang="ko-KR" dirty="0">
              <a:latin typeface="Calibri" panose="020F0502020204030204" pitchFamily="34" charset="0"/>
              <a:cs typeface="Calibri" panose="020F0502020204030204" pitchFamily="34" charset="0"/>
            </a:endParaRPr>
          </a:p>
        </p:txBody>
      </p:sp>
      <p:pic>
        <p:nvPicPr>
          <p:cNvPr id="6" name="그림 5"/>
          <p:cNvPicPr>
            <a:picLocks noChangeAspect="1"/>
          </p:cNvPicPr>
          <p:nvPr/>
        </p:nvPicPr>
        <p:blipFill>
          <a:blip r:embed="rId2"/>
          <a:stretch>
            <a:fillRect/>
          </a:stretch>
        </p:blipFill>
        <p:spPr>
          <a:xfrm>
            <a:off x="125346" y="2725788"/>
            <a:ext cx="3641367" cy="2824917"/>
          </a:xfrm>
          <a:prstGeom prst="rect">
            <a:avLst/>
          </a:prstGeom>
        </p:spPr>
      </p:pic>
      <p:sp>
        <p:nvSpPr>
          <p:cNvPr id="7" name="TextBox 6"/>
          <p:cNvSpPr txBox="1"/>
          <p:nvPr/>
        </p:nvSpPr>
        <p:spPr>
          <a:xfrm>
            <a:off x="3766713" y="2725788"/>
            <a:ext cx="6596487" cy="3139321"/>
          </a:xfrm>
          <a:prstGeom prst="rect">
            <a:avLst/>
          </a:prstGeom>
          <a:noFill/>
        </p:spPr>
        <p:txBody>
          <a:bodyPr wrap="square" rtlCol="0">
            <a:spAutoFit/>
          </a:bodyPr>
          <a:lstStyle/>
          <a:p>
            <a:pPr marL="342900" indent="-342900">
              <a:buAutoNum type="arabicPeriod"/>
            </a:pPr>
            <a:r>
              <a:rPr lang="en-US" altLang="ko-KR" dirty="0">
                <a:latin typeface="Calibri" panose="020F0502020204030204" pitchFamily="34" charset="0"/>
                <a:cs typeface="Calibri" panose="020F0502020204030204" pitchFamily="34" charset="0"/>
              </a:rPr>
              <a:t>Focusing: Vaporize fast, 50HZ, 200 ~ 300µS</a:t>
            </a:r>
          </a:p>
          <a:p>
            <a:pPr marL="342900" indent="-342900">
              <a:buAutoNum type="arabicPeriod"/>
            </a:pPr>
            <a:r>
              <a:rPr lang="en-US" altLang="ko-KR" dirty="0">
                <a:latin typeface="Calibri" panose="020F0502020204030204" pitchFamily="34" charset="0"/>
                <a:cs typeface="Calibri" panose="020F0502020204030204" pitchFamily="34" charset="0"/>
              </a:rPr>
              <a:t>Repeat the cooling and clean with cold saline layer by layer</a:t>
            </a:r>
          </a:p>
          <a:p>
            <a:pPr marL="342900" indent="-342900">
              <a:buAutoNum type="arabicPeriod"/>
            </a:pPr>
            <a:r>
              <a:rPr lang="en-US" altLang="ko-KR" dirty="0">
                <a:latin typeface="Calibri" panose="020F0502020204030204" pitchFamily="34" charset="0"/>
                <a:cs typeface="Calibri" panose="020F0502020204030204" pitchFamily="34" charset="0"/>
              </a:rPr>
              <a:t>Vaporize up to see the normal tissue is appeared</a:t>
            </a:r>
          </a:p>
          <a:p>
            <a:endParaRPr lang="en-US" altLang="ko-KR" dirty="0">
              <a:latin typeface="Calibri" panose="020F0502020204030204" pitchFamily="34" charset="0"/>
              <a:cs typeface="Calibri" panose="020F0502020204030204" pitchFamily="34" charset="0"/>
            </a:endParaRPr>
          </a:p>
          <a:p>
            <a:r>
              <a:rPr lang="en-US" altLang="ko-KR" dirty="0">
                <a:latin typeface="Calibri" panose="020F0502020204030204" pitchFamily="34" charset="0"/>
                <a:cs typeface="Calibri" panose="020F0502020204030204" pitchFamily="34" charset="0"/>
              </a:rPr>
              <a:t>To prevent thermal damage, it should be so delicately treated. </a:t>
            </a:r>
          </a:p>
          <a:p>
            <a:r>
              <a:rPr lang="en-US" altLang="ko-KR" dirty="0">
                <a:latin typeface="Calibri" panose="020F0502020204030204" pitchFamily="34" charset="0"/>
                <a:cs typeface="Calibri" panose="020F0502020204030204" pitchFamily="34" charset="0"/>
              </a:rPr>
              <a:t>It is recommended to treat at once under 5mm diameter lesion and treat over 3 sessions for bigger than it with 1 or 3 months interval checking the re-epithelialization.</a:t>
            </a:r>
          </a:p>
          <a:p>
            <a:endParaRPr lang="en-US" altLang="ko-KR" dirty="0">
              <a:latin typeface="Calibri" panose="020F0502020204030204" pitchFamily="34" charset="0"/>
              <a:cs typeface="Calibri" panose="020F0502020204030204" pitchFamily="34" charset="0"/>
            </a:endParaRPr>
          </a:p>
          <a:p>
            <a:r>
              <a:rPr lang="en-US" altLang="ko-KR" dirty="0">
                <a:latin typeface="Calibri" panose="020F0502020204030204" pitchFamily="34" charset="0"/>
                <a:cs typeface="Calibri" panose="020F0502020204030204" pitchFamily="34" charset="0"/>
              </a:rPr>
              <a:t>Post care is so important: apply </a:t>
            </a:r>
            <a:r>
              <a:rPr lang="en-US" altLang="ko-KR" dirty="0" err="1">
                <a:latin typeface="Calibri" panose="020F0502020204030204" pitchFamily="34" charset="0"/>
                <a:cs typeface="Calibri" panose="020F0502020204030204" pitchFamily="34" charset="0"/>
              </a:rPr>
              <a:t>duoderm</a:t>
            </a:r>
            <a:r>
              <a:rPr lang="en-US" altLang="ko-KR" dirty="0">
                <a:latin typeface="Calibri" panose="020F0502020204030204" pitchFamily="34" charset="0"/>
                <a:cs typeface="Calibri" panose="020F0502020204030204" pitchFamily="34" charset="0"/>
              </a:rPr>
              <a:t> until skin is filled. </a:t>
            </a:r>
          </a:p>
          <a:p>
            <a:r>
              <a:rPr lang="en-US" altLang="ko-KR" dirty="0">
                <a:latin typeface="Calibri" panose="020F0502020204030204" pitchFamily="34" charset="0"/>
                <a:cs typeface="Calibri" panose="020F0502020204030204" pitchFamily="34" charset="0"/>
              </a:rPr>
              <a:t>Apply </a:t>
            </a:r>
            <a:r>
              <a:rPr lang="en-US" altLang="ko-KR" dirty="0" err="1">
                <a:latin typeface="Calibri" panose="020F0502020204030204" pitchFamily="34" charset="0"/>
                <a:cs typeface="Calibri" panose="020F0502020204030204" pitchFamily="34" charset="0"/>
              </a:rPr>
              <a:t>fusidine</a:t>
            </a:r>
            <a:r>
              <a:rPr lang="en-US" altLang="ko-KR" dirty="0">
                <a:latin typeface="Calibri" panose="020F0502020204030204" pitchFamily="34" charset="0"/>
                <a:cs typeface="Calibri" panose="020F0502020204030204" pitchFamily="34" charset="0"/>
              </a:rPr>
              <a:t> in the scar </a:t>
            </a:r>
            <a:endParaRPr lang="ko-KR" altLang="en-US" dirty="0">
              <a:latin typeface="Calibri" panose="020F0502020204030204" pitchFamily="34" charset="0"/>
              <a:cs typeface="Calibri" panose="020F0502020204030204" pitchFamily="34" charset="0"/>
            </a:endParaRPr>
          </a:p>
        </p:txBody>
      </p:sp>
      <p:sp>
        <p:nvSpPr>
          <p:cNvPr id="8" name="TextBox 7"/>
          <p:cNvSpPr txBox="1"/>
          <p:nvPr/>
        </p:nvSpPr>
        <p:spPr>
          <a:xfrm>
            <a:off x="5131303" y="602170"/>
            <a:ext cx="4717562" cy="646331"/>
          </a:xfrm>
          <a:prstGeom prst="rect">
            <a:avLst/>
          </a:prstGeom>
          <a:solidFill>
            <a:srgbClr val="FFCCFF"/>
          </a:solidFill>
        </p:spPr>
        <p:txBody>
          <a:bodyPr wrap="square" rtlCol="0">
            <a:spAutoFit/>
          </a:bodyPr>
          <a:lstStyle/>
          <a:p>
            <a:r>
              <a:rPr lang="en-US" altLang="ko-KR" dirty="0">
                <a:latin typeface="Calibri" panose="020F0502020204030204" pitchFamily="34" charset="0"/>
                <a:cs typeface="Calibri" panose="020F0502020204030204" pitchFamily="34" charset="0"/>
              </a:rPr>
              <a:t>Disadvantage: </a:t>
            </a:r>
          </a:p>
          <a:p>
            <a:r>
              <a:rPr lang="en-US" altLang="ko-KR" dirty="0">
                <a:latin typeface="Calibri" panose="020F0502020204030204" pitchFamily="34" charset="0"/>
                <a:cs typeface="Calibri" panose="020F0502020204030204" pitchFamily="34" charset="0"/>
              </a:rPr>
              <a:t>Requires special care to prevent PIH, scar </a:t>
            </a:r>
          </a:p>
        </p:txBody>
      </p:sp>
      <p:sp>
        <p:nvSpPr>
          <p:cNvPr id="9" name="TextBox 8"/>
          <p:cNvSpPr txBox="1"/>
          <p:nvPr/>
        </p:nvSpPr>
        <p:spPr>
          <a:xfrm>
            <a:off x="0" y="5511629"/>
            <a:ext cx="5522687" cy="261610"/>
          </a:xfrm>
          <a:prstGeom prst="rect">
            <a:avLst/>
          </a:prstGeom>
          <a:noFill/>
        </p:spPr>
        <p:txBody>
          <a:bodyPr wrap="square" rtlCol="0">
            <a:spAutoFit/>
          </a:bodyPr>
          <a:lstStyle/>
          <a:p>
            <a:r>
              <a:rPr lang="en-US" altLang="ko-KR" sz="1050" dirty="0">
                <a:latin typeface="Calibri" panose="020F0502020204030204" pitchFamily="34" charset="0"/>
                <a:cs typeface="Calibri" panose="020F0502020204030204" pitchFamily="34" charset="0"/>
              </a:rPr>
              <a:t>Source from SNJ CO2 laser by </a:t>
            </a:r>
            <a:r>
              <a:rPr lang="en-US" altLang="ko-KR" sz="1050" dirty="0" err="1">
                <a:latin typeface="Calibri" panose="020F0502020204030204" pitchFamily="34" charset="0"/>
                <a:cs typeface="Calibri" panose="020F0502020204030204" pitchFamily="34" charset="0"/>
              </a:rPr>
              <a:t>Dr.Jung</a:t>
            </a:r>
            <a:r>
              <a:rPr lang="en-US" altLang="ko-KR" sz="1050" dirty="0">
                <a:latin typeface="Calibri" panose="020F0502020204030204" pitchFamily="34" charset="0"/>
                <a:cs typeface="Calibri" panose="020F0502020204030204" pitchFamily="34" charset="0"/>
              </a:rPr>
              <a:t> </a:t>
            </a:r>
            <a:r>
              <a:rPr lang="en-US" altLang="ko-KR" sz="1050" dirty="0" err="1">
                <a:latin typeface="Calibri" panose="020F0502020204030204" pitchFamily="34" charset="0"/>
                <a:cs typeface="Calibri" panose="020F0502020204030204" pitchFamily="34" charset="0"/>
              </a:rPr>
              <a:t>jong</a:t>
            </a:r>
            <a:r>
              <a:rPr lang="en-US" altLang="ko-KR" sz="1050" dirty="0">
                <a:latin typeface="Calibri" panose="020F0502020204030204" pitchFamily="34" charset="0"/>
                <a:cs typeface="Calibri" panose="020F0502020204030204" pitchFamily="34" charset="0"/>
              </a:rPr>
              <a:t> young</a:t>
            </a:r>
            <a:endParaRPr lang="ko-KR" altLang="en-US" sz="105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602003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p:cNvPicPr>
            <a:picLocks noChangeAspect="1"/>
          </p:cNvPicPr>
          <p:nvPr/>
        </p:nvPicPr>
        <p:blipFill rotWithShape="1">
          <a:blip r:embed="rId2"/>
          <a:srcRect t="2501"/>
          <a:stretch/>
        </p:blipFill>
        <p:spPr>
          <a:xfrm>
            <a:off x="354658" y="4281955"/>
            <a:ext cx="2563653" cy="1273646"/>
          </a:xfrm>
          <a:prstGeom prst="rect">
            <a:avLst/>
          </a:prstGeom>
        </p:spPr>
      </p:pic>
      <p:pic>
        <p:nvPicPr>
          <p:cNvPr id="6" name="그림 5"/>
          <p:cNvPicPr>
            <a:picLocks noChangeAspect="1"/>
          </p:cNvPicPr>
          <p:nvPr/>
        </p:nvPicPr>
        <p:blipFill>
          <a:blip r:embed="rId3"/>
          <a:stretch>
            <a:fillRect/>
          </a:stretch>
        </p:blipFill>
        <p:spPr>
          <a:xfrm>
            <a:off x="0" y="455526"/>
            <a:ext cx="7478681" cy="3826429"/>
          </a:xfrm>
          <a:prstGeom prst="rect">
            <a:avLst/>
          </a:prstGeom>
        </p:spPr>
      </p:pic>
      <p:sp>
        <p:nvSpPr>
          <p:cNvPr id="7" name="TextBox 6"/>
          <p:cNvSpPr txBox="1"/>
          <p:nvPr/>
        </p:nvSpPr>
        <p:spPr>
          <a:xfrm>
            <a:off x="3650342" y="4632271"/>
            <a:ext cx="8048172" cy="923330"/>
          </a:xfrm>
          <a:prstGeom prst="rect">
            <a:avLst/>
          </a:prstGeom>
          <a:noFill/>
        </p:spPr>
        <p:txBody>
          <a:bodyPr wrap="square" rtlCol="0">
            <a:spAutoFit/>
          </a:bodyPr>
          <a:lstStyle/>
          <a:p>
            <a:r>
              <a:rPr lang="en-US" altLang="ko-KR" dirty="0">
                <a:latin typeface="Calibri" panose="020F0502020204030204" pitchFamily="34" charset="0"/>
                <a:cs typeface="Calibri" panose="020F0502020204030204" pitchFamily="34" charset="0"/>
              </a:rPr>
              <a:t>Right after treatment, its color is changed to red and diminish 1 or 2 weeks later. </a:t>
            </a:r>
          </a:p>
          <a:p>
            <a:r>
              <a:rPr lang="en-US" altLang="ko-KR" dirty="0">
                <a:latin typeface="Calibri" panose="020F0502020204030204" pitchFamily="34" charset="0"/>
                <a:cs typeface="Calibri" panose="020F0502020204030204" pitchFamily="34" charset="0"/>
              </a:rPr>
              <a:t>It isn’t removed right after treatment, the cell is gradually reduced after thermal damage </a:t>
            </a:r>
            <a:endParaRPr lang="ko-KR" altLang="en-US" dirty="0">
              <a:latin typeface="Calibri" panose="020F0502020204030204" pitchFamily="34" charset="0"/>
              <a:cs typeface="Calibri" panose="020F0502020204030204" pitchFamily="34" charset="0"/>
            </a:endParaRPr>
          </a:p>
        </p:txBody>
      </p:sp>
      <p:sp>
        <p:nvSpPr>
          <p:cNvPr id="9" name="TextBox 8"/>
          <p:cNvSpPr txBox="1"/>
          <p:nvPr/>
        </p:nvSpPr>
        <p:spPr>
          <a:xfrm>
            <a:off x="0" y="47159"/>
            <a:ext cx="3467464" cy="369332"/>
          </a:xfrm>
          <a:prstGeom prst="rect">
            <a:avLst/>
          </a:prstGeom>
          <a:noFill/>
        </p:spPr>
        <p:txBody>
          <a:bodyPr wrap="square" rtlCol="0">
            <a:spAutoFit/>
          </a:bodyPr>
          <a:lstStyle/>
          <a:p>
            <a:r>
              <a:rPr lang="en-US" altLang="ko-KR" b="1" dirty="0">
                <a:latin typeface="Calibri" panose="020F0502020204030204" pitchFamily="34" charset="0"/>
                <a:cs typeface="Calibri" panose="020F0502020204030204" pitchFamily="34" charset="0"/>
              </a:rPr>
              <a:t>Q-Switched Laser </a:t>
            </a:r>
            <a:endParaRPr lang="ko-KR" altLang="en-US"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199018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p:cNvPicPr>
            <a:picLocks noChangeAspect="1"/>
          </p:cNvPicPr>
          <p:nvPr/>
        </p:nvPicPr>
        <p:blipFill>
          <a:blip r:embed="rId2"/>
          <a:stretch>
            <a:fillRect/>
          </a:stretch>
        </p:blipFill>
        <p:spPr>
          <a:xfrm>
            <a:off x="2095725" y="1018882"/>
            <a:ext cx="2983298" cy="4373174"/>
          </a:xfrm>
          <a:prstGeom prst="rect">
            <a:avLst/>
          </a:prstGeom>
        </p:spPr>
      </p:pic>
      <p:sp>
        <p:nvSpPr>
          <p:cNvPr id="5" name="TextBox 4"/>
          <p:cNvSpPr txBox="1"/>
          <p:nvPr/>
        </p:nvSpPr>
        <p:spPr>
          <a:xfrm>
            <a:off x="9875382" y="6437087"/>
            <a:ext cx="3846286" cy="369332"/>
          </a:xfrm>
          <a:prstGeom prst="rect">
            <a:avLst/>
          </a:prstGeom>
          <a:noFill/>
        </p:spPr>
        <p:txBody>
          <a:bodyPr wrap="square" rtlCol="0">
            <a:spAutoFit/>
          </a:bodyPr>
          <a:lstStyle/>
          <a:p>
            <a:r>
              <a:rPr lang="en-US" altLang="ko-KR" dirty="0">
                <a:latin typeface="Calibri" panose="020F0502020204030204" pitchFamily="34" charset="0"/>
                <a:cs typeface="Calibri" panose="020F0502020204030204" pitchFamily="34" charset="0"/>
              </a:rPr>
              <a:t>Source from </a:t>
            </a:r>
            <a:r>
              <a:rPr lang="en-US" altLang="ko-KR" dirty="0" err="1">
                <a:latin typeface="Calibri" panose="020F0502020204030204" pitchFamily="34" charset="0"/>
                <a:cs typeface="Calibri" panose="020F0502020204030204" pitchFamily="34" charset="0"/>
              </a:rPr>
              <a:t>Dr.Phelps</a:t>
            </a:r>
            <a:r>
              <a:rPr lang="en-US" altLang="ko-KR" dirty="0">
                <a:latin typeface="Calibri" panose="020F0502020204030204" pitchFamily="34" charset="0"/>
                <a:cs typeface="Calibri" panose="020F0502020204030204" pitchFamily="34" charset="0"/>
              </a:rPr>
              <a:t> </a:t>
            </a:r>
            <a:endParaRPr lang="ko-KR" altLang="en-US" dirty="0">
              <a:latin typeface="Calibri" panose="020F0502020204030204" pitchFamily="34" charset="0"/>
              <a:cs typeface="Calibri" panose="020F0502020204030204" pitchFamily="34" charset="0"/>
            </a:endParaRPr>
          </a:p>
        </p:txBody>
      </p:sp>
      <p:pic>
        <p:nvPicPr>
          <p:cNvPr id="6" name="그림 5"/>
          <p:cNvPicPr>
            <a:picLocks noChangeAspect="1"/>
          </p:cNvPicPr>
          <p:nvPr/>
        </p:nvPicPr>
        <p:blipFill>
          <a:blip r:embed="rId3"/>
          <a:stretch>
            <a:fillRect/>
          </a:stretch>
        </p:blipFill>
        <p:spPr>
          <a:xfrm>
            <a:off x="7047167" y="968082"/>
            <a:ext cx="2292295" cy="2328874"/>
          </a:xfrm>
          <a:prstGeom prst="rect">
            <a:avLst/>
          </a:prstGeom>
        </p:spPr>
      </p:pic>
      <p:sp>
        <p:nvSpPr>
          <p:cNvPr id="7" name="TextBox 6"/>
          <p:cNvSpPr txBox="1"/>
          <p:nvPr/>
        </p:nvSpPr>
        <p:spPr>
          <a:xfrm>
            <a:off x="6285165" y="3788228"/>
            <a:ext cx="4165119" cy="2862322"/>
          </a:xfrm>
          <a:prstGeom prst="rect">
            <a:avLst/>
          </a:prstGeom>
          <a:noFill/>
        </p:spPr>
        <p:txBody>
          <a:bodyPr wrap="square" rtlCol="0">
            <a:spAutoFit/>
          </a:bodyPr>
          <a:lstStyle/>
          <a:p>
            <a:r>
              <a:rPr lang="en-US" altLang="ko-KR" b="1" u="sng" dirty="0">
                <a:latin typeface="Calibri" panose="020F0502020204030204" pitchFamily="34" charset="0"/>
                <a:cs typeface="Calibri" panose="020F0502020204030204" pitchFamily="34" charset="0"/>
              </a:rPr>
              <a:t>1064nm, Zoom 4mm, 6J/CM2, 1HZ</a:t>
            </a:r>
          </a:p>
          <a:p>
            <a:r>
              <a:rPr lang="en-US" altLang="ko-KR" dirty="0">
                <a:latin typeface="Calibri" panose="020F0502020204030204" pitchFamily="34" charset="0"/>
                <a:cs typeface="Calibri" panose="020F0502020204030204" pitchFamily="34" charset="0"/>
              </a:rPr>
              <a:t>Check the response and adjust power</a:t>
            </a:r>
          </a:p>
          <a:p>
            <a:endParaRPr lang="en-US" altLang="ko-KR" dirty="0">
              <a:latin typeface="Calibri" panose="020F0502020204030204" pitchFamily="34" charset="0"/>
              <a:cs typeface="Calibri" panose="020F0502020204030204" pitchFamily="34" charset="0"/>
            </a:endParaRPr>
          </a:p>
          <a:p>
            <a:r>
              <a:rPr lang="en-US" altLang="ko-KR" dirty="0">
                <a:latin typeface="Calibri" panose="020F0502020204030204" pitchFamily="34" charset="0"/>
                <a:cs typeface="Calibri" panose="020F0502020204030204" pitchFamily="34" charset="0"/>
              </a:rPr>
              <a:t>2 weeks interval, after redness is removed. </a:t>
            </a:r>
          </a:p>
          <a:p>
            <a:endParaRPr lang="en-US" altLang="ko-KR" dirty="0">
              <a:latin typeface="Calibri" panose="020F0502020204030204" pitchFamily="34" charset="0"/>
              <a:cs typeface="Calibri" panose="020F0502020204030204" pitchFamily="34" charset="0"/>
            </a:endParaRPr>
          </a:p>
          <a:p>
            <a:r>
              <a:rPr lang="en-US" altLang="ko-KR" dirty="0">
                <a:latin typeface="Calibri" panose="020F0502020204030204" pitchFamily="34" charset="0"/>
                <a:cs typeface="Calibri" panose="020F0502020204030204" pitchFamily="34" charset="0"/>
              </a:rPr>
              <a:t>Average – 4 sessions </a:t>
            </a:r>
          </a:p>
          <a:p>
            <a:r>
              <a:rPr lang="en-US" altLang="ko-KR" dirty="0">
                <a:latin typeface="Calibri" panose="020F0502020204030204" pitchFamily="34" charset="0"/>
                <a:cs typeface="Calibri" panose="020F0502020204030204" pitchFamily="34" charset="0"/>
              </a:rPr>
              <a:t>Severe case – 5 sessions </a:t>
            </a:r>
          </a:p>
          <a:p>
            <a:endParaRPr lang="en-US" altLang="ko-KR" dirty="0">
              <a:latin typeface="Calibri" panose="020F0502020204030204" pitchFamily="34" charset="0"/>
              <a:cs typeface="Calibri" panose="020F0502020204030204" pitchFamily="34" charset="0"/>
            </a:endParaRPr>
          </a:p>
          <a:p>
            <a:r>
              <a:rPr lang="en-US" altLang="ko-KR" dirty="0">
                <a:latin typeface="Calibri" panose="020F0502020204030204" pitchFamily="34" charset="0"/>
                <a:cs typeface="Calibri" panose="020F0502020204030204" pitchFamily="34" charset="0"/>
              </a:rPr>
              <a:t>Apply </a:t>
            </a:r>
            <a:r>
              <a:rPr lang="en-US" altLang="ko-KR" dirty="0" err="1">
                <a:latin typeface="Calibri" panose="020F0502020204030204" pitchFamily="34" charset="0"/>
                <a:cs typeface="Calibri" panose="020F0502020204030204" pitchFamily="34" charset="0"/>
              </a:rPr>
              <a:t>fusidin</a:t>
            </a:r>
            <a:r>
              <a:rPr lang="en-US" altLang="ko-KR" dirty="0">
                <a:latin typeface="Calibri" panose="020F0502020204030204" pitchFamily="34" charset="0"/>
                <a:cs typeface="Calibri" panose="020F0502020204030204" pitchFamily="34" charset="0"/>
              </a:rPr>
              <a:t> after treatment </a:t>
            </a:r>
          </a:p>
          <a:p>
            <a:endParaRPr lang="en-US" altLang="ko-KR"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607128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55183" y="2837468"/>
            <a:ext cx="2931737" cy="461665"/>
          </a:xfrm>
          <a:prstGeom prst="rect">
            <a:avLst/>
          </a:prstGeom>
          <a:noFill/>
        </p:spPr>
        <p:txBody>
          <a:bodyPr wrap="square" rtlCol="0">
            <a:spAutoFit/>
          </a:bodyPr>
          <a:lstStyle/>
          <a:p>
            <a:r>
              <a:rPr lang="en-US" altLang="ko-KR" sz="2400" b="1" dirty="0">
                <a:latin typeface="Calibri" panose="020F0502020204030204" pitchFamily="34" charset="0"/>
                <a:cs typeface="Calibri" panose="020F0502020204030204" pitchFamily="34" charset="0"/>
              </a:rPr>
              <a:t>Side effect handling</a:t>
            </a:r>
            <a:endParaRPr lang="ko-KR" altLang="en-US" sz="24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629128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95445" y="65988"/>
            <a:ext cx="7672242" cy="400110"/>
          </a:xfrm>
          <a:prstGeom prst="rect">
            <a:avLst/>
          </a:prstGeom>
          <a:noFill/>
        </p:spPr>
        <p:txBody>
          <a:bodyPr wrap="square" rtlCol="0">
            <a:spAutoFit/>
          </a:bodyPr>
          <a:lstStyle/>
          <a:p>
            <a:r>
              <a:rPr lang="en-US" altLang="ko-KR" sz="2000" b="1" dirty="0">
                <a:latin typeface="Calibri" panose="020F0502020204030204" pitchFamily="34" charset="0"/>
                <a:cs typeface="Calibri" panose="020F0502020204030204" pitchFamily="34" charset="0"/>
              </a:rPr>
              <a:t>Skin will be thinner when you be treated with laser several times?</a:t>
            </a:r>
            <a:endParaRPr lang="ko-KR" altLang="en-US" sz="2000" b="1" dirty="0">
              <a:latin typeface="Calibri" panose="020F0502020204030204" pitchFamily="34" charset="0"/>
              <a:cs typeface="Calibri" panose="020F0502020204030204" pitchFamily="34" charset="0"/>
            </a:endParaRPr>
          </a:p>
        </p:txBody>
      </p:sp>
      <p:sp>
        <p:nvSpPr>
          <p:cNvPr id="7" name="TextBox 6"/>
          <p:cNvSpPr txBox="1"/>
          <p:nvPr/>
        </p:nvSpPr>
        <p:spPr>
          <a:xfrm>
            <a:off x="1075752" y="878530"/>
            <a:ext cx="7488937" cy="923330"/>
          </a:xfrm>
          <a:prstGeom prst="rect">
            <a:avLst/>
          </a:prstGeom>
          <a:noFill/>
        </p:spPr>
        <p:txBody>
          <a:bodyPr wrap="square" rtlCol="0">
            <a:spAutoFit/>
          </a:bodyPr>
          <a:lstStyle/>
          <a:p>
            <a:r>
              <a:rPr lang="en-US" altLang="ko-KR" dirty="0">
                <a:latin typeface="Calibri" panose="020F0502020204030204" pitchFamily="34" charset="0"/>
                <a:cs typeface="Calibri" panose="020F0502020204030204" pitchFamily="34" charset="0"/>
              </a:rPr>
              <a:t>Right after treatment – patient feels that their skin is red, hot. And also patient can feel the dryness for 1 day. </a:t>
            </a:r>
          </a:p>
          <a:p>
            <a:r>
              <a:rPr lang="en-US" altLang="ko-KR" dirty="0">
                <a:latin typeface="Calibri" panose="020F0502020204030204" pitchFamily="34" charset="0"/>
                <a:cs typeface="Calibri" panose="020F0502020204030204" pitchFamily="34" charset="0"/>
              </a:rPr>
              <a:t>So patient think that their skin thickness is thinner after laser treatment</a:t>
            </a:r>
            <a:endParaRPr lang="ko-KR" altLang="en-US" dirty="0">
              <a:latin typeface="Calibri" panose="020F0502020204030204" pitchFamily="34" charset="0"/>
              <a:cs typeface="Calibri" panose="020F0502020204030204" pitchFamily="34" charset="0"/>
            </a:endParaRPr>
          </a:p>
        </p:txBody>
      </p:sp>
      <p:pic>
        <p:nvPicPr>
          <p:cNvPr id="8" name="그림 7"/>
          <p:cNvPicPr>
            <a:picLocks noChangeAspect="1"/>
          </p:cNvPicPr>
          <p:nvPr/>
        </p:nvPicPr>
        <p:blipFill>
          <a:blip r:embed="rId2"/>
          <a:stretch>
            <a:fillRect/>
          </a:stretch>
        </p:blipFill>
        <p:spPr>
          <a:xfrm>
            <a:off x="982479" y="2955297"/>
            <a:ext cx="4151736" cy="1871634"/>
          </a:xfrm>
          <a:prstGeom prst="rect">
            <a:avLst/>
          </a:prstGeom>
        </p:spPr>
      </p:pic>
      <p:pic>
        <p:nvPicPr>
          <p:cNvPr id="9" name="그림 8"/>
          <p:cNvPicPr>
            <a:picLocks noChangeAspect="1"/>
          </p:cNvPicPr>
          <p:nvPr/>
        </p:nvPicPr>
        <p:blipFill>
          <a:blip r:embed="rId3"/>
          <a:stretch>
            <a:fillRect/>
          </a:stretch>
        </p:blipFill>
        <p:spPr>
          <a:xfrm>
            <a:off x="8564689" y="431347"/>
            <a:ext cx="2524125" cy="1809750"/>
          </a:xfrm>
          <a:prstGeom prst="rect">
            <a:avLst/>
          </a:prstGeom>
        </p:spPr>
      </p:pic>
      <p:sp>
        <p:nvSpPr>
          <p:cNvPr id="10" name="TextBox 9"/>
          <p:cNvSpPr txBox="1"/>
          <p:nvPr/>
        </p:nvSpPr>
        <p:spPr>
          <a:xfrm>
            <a:off x="5371959" y="3290950"/>
            <a:ext cx="5797296" cy="1200329"/>
          </a:xfrm>
          <a:prstGeom prst="rect">
            <a:avLst/>
          </a:prstGeom>
          <a:solidFill>
            <a:schemeClr val="accent4">
              <a:lumMod val="40000"/>
              <a:lumOff val="60000"/>
            </a:schemeClr>
          </a:solidFill>
        </p:spPr>
        <p:txBody>
          <a:bodyPr wrap="square" rtlCol="0">
            <a:spAutoFit/>
          </a:bodyPr>
          <a:lstStyle/>
          <a:p>
            <a:pPr algn="ctr"/>
            <a:r>
              <a:rPr lang="en-US" altLang="ko-KR" dirty="0">
                <a:latin typeface="Calibri" panose="020F0502020204030204" pitchFamily="34" charset="0"/>
                <a:cs typeface="Calibri" panose="020F0502020204030204" pitchFamily="34" charset="0"/>
              </a:rPr>
              <a:t>Fibroblast is activated after continuous laser care.</a:t>
            </a:r>
          </a:p>
          <a:p>
            <a:pPr algn="ctr"/>
            <a:r>
              <a:rPr lang="en-US" altLang="ko-KR" dirty="0">
                <a:latin typeface="Calibri" panose="020F0502020204030204" pitchFamily="34" charset="0"/>
                <a:cs typeface="Calibri" panose="020F0502020204030204" pitchFamily="34" charset="0"/>
              </a:rPr>
              <a:t>Epidermis is thicker. </a:t>
            </a:r>
          </a:p>
          <a:p>
            <a:pPr algn="ctr"/>
            <a:r>
              <a:rPr lang="en-US" altLang="ko-KR" dirty="0">
                <a:latin typeface="Calibri" panose="020F0502020204030204" pitchFamily="34" charset="0"/>
                <a:cs typeface="Calibri" panose="020F0502020204030204" pitchFamily="34" charset="0"/>
              </a:rPr>
              <a:t>Dull skin become clear and elasticity. </a:t>
            </a:r>
          </a:p>
          <a:p>
            <a:pPr algn="ctr"/>
            <a:r>
              <a:rPr lang="en-US" altLang="ko-KR" dirty="0">
                <a:latin typeface="Calibri" panose="020F0502020204030204" pitchFamily="34" charset="0"/>
                <a:cs typeface="Calibri" panose="020F0502020204030204" pitchFamily="34" charset="0"/>
              </a:rPr>
              <a:t>Skin isn’t thinner, it is ended to be healthy. </a:t>
            </a:r>
            <a:endParaRPr lang="ko-KR"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39175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mph" presetSubtype="0" fill="hold" grpId="1" nodeType="clickEffect">
                                  <p:stCondLst>
                                    <p:cond delay="0"/>
                                  </p:stCondLst>
                                  <p:childTnLst>
                                    <p:animScale>
                                      <p:cBhvr>
                                        <p:cTn id="12" dur="2000" fill="hold"/>
                                        <p:tgtEl>
                                          <p:spTgt spid="1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40080" y="3685032"/>
            <a:ext cx="4032504" cy="1200329"/>
          </a:xfrm>
          <a:prstGeom prst="rect">
            <a:avLst/>
          </a:prstGeom>
          <a:noFill/>
        </p:spPr>
        <p:txBody>
          <a:bodyPr wrap="square" rtlCol="0">
            <a:spAutoFit/>
          </a:bodyPr>
          <a:lstStyle/>
          <a:p>
            <a:r>
              <a:rPr lang="en-US" altLang="ko-KR" dirty="0">
                <a:latin typeface="Calibri" panose="020F0502020204030204" pitchFamily="34" charset="0"/>
                <a:cs typeface="Calibri" panose="020F0502020204030204" pitchFamily="34" charset="0"/>
              </a:rPr>
              <a:t>After toning, </a:t>
            </a:r>
            <a:r>
              <a:rPr lang="en-US" altLang="ko-KR" u="sng" dirty="0">
                <a:latin typeface="Calibri" panose="020F0502020204030204" pitchFamily="34" charset="0"/>
                <a:cs typeface="Calibri" panose="020F0502020204030204" pitchFamily="34" charset="0"/>
              </a:rPr>
              <a:t>skin tone is even</a:t>
            </a:r>
            <a:r>
              <a:rPr lang="en-US" altLang="ko-KR" dirty="0">
                <a:latin typeface="Calibri" panose="020F0502020204030204" pitchFamily="34" charset="0"/>
                <a:cs typeface="Calibri" panose="020F0502020204030204" pitchFamily="34" charset="0"/>
              </a:rPr>
              <a:t>. And skin is </a:t>
            </a:r>
            <a:r>
              <a:rPr lang="en-US" altLang="ko-KR" u="sng" dirty="0">
                <a:latin typeface="Calibri" panose="020F0502020204030204" pitchFamily="34" charset="0"/>
                <a:cs typeface="Calibri" panose="020F0502020204030204" pitchFamily="34" charset="0"/>
              </a:rPr>
              <a:t>smoothen</a:t>
            </a:r>
            <a:r>
              <a:rPr lang="en-US" altLang="ko-KR" dirty="0">
                <a:latin typeface="Calibri" panose="020F0502020204030204" pitchFamily="34" charset="0"/>
                <a:cs typeface="Calibri" panose="020F0502020204030204" pitchFamily="34" charset="0"/>
              </a:rPr>
              <a:t>. When the skin texture is smoothen, it prevents a scattering of light so makes the skin looks more bright. </a:t>
            </a:r>
            <a:endParaRPr lang="ko-KR" altLang="en-US" dirty="0">
              <a:latin typeface="Calibri" panose="020F0502020204030204" pitchFamily="34" charset="0"/>
              <a:cs typeface="Calibri" panose="020F0502020204030204" pitchFamily="34" charset="0"/>
            </a:endParaRPr>
          </a:p>
        </p:txBody>
      </p:sp>
      <p:sp>
        <p:nvSpPr>
          <p:cNvPr id="6" name="TextBox 5"/>
          <p:cNvSpPr txBox="1"/>
          <p:nvPr/>
        </p:nvSpPr>
        <p:spPr>
          <a:xfrm>
            <a:off x="5711785" y="3685031"/>
            <a:ext cx="4032504" cy="1477328"/>
          </a:xfrm>
          <a:prstGeom prst="rect">
            <a:avLst/>
          </a:prstGeom>
          <a:noFill/>
        </p:spPr>
        <p:txBody>
          <a:bodyPr wrap="square" rtlCol="0">
            <a:spAutoFit/>
          </a:bodyPr>
          <a:lstStyle/>
          <a:p>
            <a:r>
              <a:rPr lang="en-US" altLang="ko-KR" dirty="0">
                <a:latin typeface="Calibri" panose="020F0502020204030204" pitchFamily="34" charset="0"/>
                <a:cs typeface="Calibri" panose="020F0502020204030204" pitchFamily="34" charset="0"/>
              </a:rPr>
              <a:t>After toning, the dermis environment is improved so the pigment rebound rate can be firmly lower. </a:t>
            </a:r>
          </a:p>
          <a:p>
            <a:r>
              <a:rPr lang="en-US" altLang="ko-KR" dirty="0">
                <a:latin typeface="Calibri" panose="020F0502020204030204" pitchFamily="34" charset="0"/>
                <a:cs typeface="Calibri" panose="020F0502020204030204" pitchFamily="34" charset="0"/>
              </a:rPr>
              <a:t>After laser treatment, skin become </a:t>
            </a:r>
            <a:r>
              <a:rPr lang="en-US" altLang="ko-KR" u="sng" dirty="0">
                <a:latin typeface="Calibri" panose="020F0502020204030204" pitchFamily="34" charset="0"/>
                <a:cs typeface="Calibri" panose="020F0502020204030204" pitchFamily="34" charset="0"/>
              </a:rPr>
              <a:t>firmer and healthy</a:t>
            </a:r>
            <a:r>
              <a:rPr lang="en-US" altLang="ko-KR" dirty="0">
                <a:latin typeface="Calibri" panose="020F0502020204030204" pitchFamily="34" charset="0"/>
                <a:cs typeface="Calibri" panose="020F0502020204030204" pitchFamily="34" charset="0"/>
              </a:rPr>
              <a:t>. </a:t>
            </a:r>
            <a:endParaRPr lang="ko-KR" altLang="en-US" dirty="0">
              <a:latin typeface="Calibri" panose="020F0502020204030204" pitchFamily="34" charset="0"/>
              <a:cs typeface="Calibri" panose="020F0502020204030204" pitchFamily="34" charset="0"/>
            </a:endParaRPr>
          </a:p>
        </p:txBody>
      </p:sp>
      <p:pic>
        <p:nvPicPr>
          <p:cNvPr id="9" name="내용 개체 틀 3"/>
          <p:cNvPicPr>
            <a:picLocks noChangeAspect="1"/>
          </p:cNvPicPr>
          <p:nvPr/>
        </p:nvPicPr>
        <p:blipFill rotWithShape="1">
          <a:blip r:embed="rId2"/>
          <a:stretch>
            <a:fillRect/>
          </a:stretch>
        </p:blipFill>
        <p:spPr>
          <a:xfrm>
            <a:off x="2656332" y="543564"/>
            <a:ext cx="5232677" cy="2505594"/>
          </a:xfrm>
          <a:prstGeom prst="rect">
            <a:avLst/>
          </a:prstGeom>
        </p:spPr>
      </p:pic>
      <p:sp>
        <p:nvSpPr>
          <p:cNvPr id="10" name="TextBox 9"/>
          <p:cNvSpPr txBox="1"/>
          <p:nvPr/>
        </p:nvSpPr>
        <p:spPr>
          <a:xfrm>
            <a:off x="2567353" y="2997762"/>
            <a:ext cx="3358662" cy="307777"/>
          </a:xfrm>
          <a:prstGeom prst="rect">
            <a:avLst/>
          </a:prstGeom>
          <a:noFill/>
        </p:spPr>
        <p:txBody>
          <a:bodyPr wrap="square" rtlCol="0">
            <a:spAutoFit/>
          </a:bodyPr>
          <a:lstStyle/>
          <a:p>
            <a:r>
              <a:rPr lang="en-US" altLang="ko-KR" sz="1400" dirty="0">
                <a:latin typeface="Calibri" panose="020F0502020204030204" pitchFamily="34" charset="0"/>
                <a:cs typeface="Calibri" panose="020F0502020204030204" pitchFamily="34" charset="0"/>
              </a:rPr>
              <a:t>Courtesy by Dr. Y.H Hwang </a:t>
            </a:r>
            <a:endParaRPr lang="ko-KR" altLang="en-US"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971147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p:cNvPicPr>
            <a:picLocks noChangeAspect="1"/>
          </p:cNvPicPr>
          <p:nvPr/>
        </p:nvPicPr>
        <p:blipFill>
          <a:blip r:embed="rId2"/>
          <a:stretch>
            <a:fillRect/>
          </a:stretch>
        </p:blipFill>
        <p:spPr>
          <a:xfrm>
            <a:off x="2755179" y="611600"/>
            <a:ext cx="3617536" cy="3617536"/>
          </a:xfrm>
          <a:prstGeom prst="rect">
            <a:avLst/>
          </a:prstGeom>
        </p:spPr>
      </p:pic>
      <p:pic>
        <p:nvPicPr>
          <p:cNvPr id="4" name="그림 3"/>
          <p:cNvPicPr>
            <a:picLocks noChangeAspect="1"/>
          </p:cNvPicPr>
          <p:nvPr/>
        </p:nvPicPr>
        <p:blipFill>
          <a:blip r:embed="rId3"/>
          <a:stretch>
            <a:fillRect/>
          </a:stretch>
        </p:blipFill>
        <p:spPr>
          <a:xfrm>
            <a:off x="7771420" y="151234"/>
            <a:ext cx="3483589" cy="5043487"/>
          </a:xfrm>
          <a:prstGeom prst="rect">
            <a:avLst/>
          </a:prstGeom>
        </p:spPr>
      </p:pic>
      <p:sp>
        <p:nvSpPr>
          <p:cNvPr id="5" name="TextBox 4"/>
          <p:cNvSpPr txBox="1"/>
          <p:nvPr/>
        </p:nvSpPr>
        <p:spPr>
          <a:xfrm>
            <a:off x="0" y="151234"/>
            <a:ext cx="3289954" cy="338554"/>
          </a:xfrm>
          <a:prstGeom prst="rect">
            <a:avLst/>
          </a:prstGeom>
          <a:noFill/>
        </p:spPr>
        <p:txBody>
          <a:bodyPr wrap="square" rtlCol="0">
            <a:spAutoFit/>
          </a:bodyPr>
          <a:lstStyle/>
          <a:p>
            <a:r>
              <a:rPr lang="en-US" altLang="ko-KR" sz="1600" b="1" dirty="0">
                <a:latin typeface="Calibri" panose="020F0502020204030204" pitchFamily="34" charset="0"/>
                <a:cs typeface="Calibri" panose="020F0502020204030204" pitchFamily="34" charset="0"/>
              </a:rPr>
              <a:t>Folliculitis</a:t>
            </a:r>
            <a:endParaRPr lang="ko-KR" altLang="en-US" sz="1600" b="1" dirty="0">
              <a:latin typeface="Calibri" panose="020F0502020204030204" pitchFamily="34" charset="0"/>
              <a:cs typeface="Calibri" panose="020F0502020204030204" pitchFamily="34" charset="0"/>
            </a:endParaRPr>
          </a:p>
        </p:txBody>
      </p:sp>
      <p:sp>
        <p:nvSpPr>
          <p:cNvPr id="6" name="TextBox 5"/>
          <p:cNvSpPr txBox="1"/>
          <p:nvPr/>
        </p:nvSpPr>
        <p:spPr>
          <a:xfrm>
            <a:off x="2092326" y="4927303"/>
            <a:ext cx="3190974" cy="923330"/>
          </a:xfrm>
          <a:prstGeom prst="rect">
            <a:avLst/>
          </a:prstGeom>
          <a:noFill/>
        </p:spPr>
        <p:txBody>
          <a:bodyPr wrap="square" rtlCol="0">
            <a:spAutoFit/>
          </a:bodyPr>
          <a:lstStyle/>
          <a:p>
            <a:r>
              <a:rPr lang="en-US" altLang="ko-KR" dirty="0">
                <a:latin typeface="Calibri" panose="020F0502020204030204" pitchFamily="34" charset="0"/>
                <a:cs typeface="Calibri" panose="020F0502020204030204" pitchFamily="34" charset="0"/>
              </a:rPr>
              <a:t>Apply antibiotic ointment or hydrocortisone( ~ 1%), take medicine.</a:t>
            </a:r>
            <a:endParaRPr lang="ko-KR"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324822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p:cNvSpPr/>
          <p:nvPr/>
        </p:nvSpPr>
        <p:spPr>
          <a:xfrm>
            <a:off x="213360" y="832392"/>
            <a:ext cx="9420833" cy="646331"/>
          </a:xfrm>
          <a:prstGeom prst="rect">
            <a:avLst/>
          </a:prstGeom>
        </p:spPr>
        <p:txBody>
          <a:bodyPr wrap="square">
            <a:spAutoFit/>
          </a:bodyPr>
          <a:lstStyle/>
          <a:p>
            <a:r>
              <a:rPr lang="en-US" altLang="ko-KR" dirty="0"/>
              <a:t>The protection of epidermis by air cooling device could have provided high efficacy and low risk of side effects even in the lighter lesions with poor target pigments.</a:t>
            </a:r>
            <a:endParaRPr lang="ko-KR" altLang="en-US" dirty="0"/>
          </a:p>
        </p:txBody>
      </p:sp>
      <p:pic>
        <p:nvPicPr>
          <p:cNvPr id="3" name="그림 2"/>
          <p:cNvPicPr>
            <a:picLocks noChangeAspect="1"/>
          </p:cNvPicPr>
          <p:nvPr/>
        </p:nvPicPr>
        <p:blipFill>
          <a:blip r:embed="rId2"/>
          <a:stretch>
            <a:fillRect/>
          </a:stretch>
        </p:blipFill>
        <p:spPr>
          <a:xfrm>
            <a:off x="1195374" y="2443337"/>
            <a:ext cx="4243184" cy="4243184"/>
          </a:xfrm>
          <a:prstGeom prst="rect">
            <a:avLst/>
          </a:prstGeom>
        </p:spPr>
      </p:pic>
      <p:pic>
        <p:nvPicPr>
          <p:cNvPr id="4" name="그림 3"/>
          <p:cNvPicPr>
            <a:picLocks noChangeAspect="1"/>
          </p:cNvPicPr>
          <p:nvPr/>
        </p:nvPicPr>
        <p:blipFill rotWithShape="1">
          <a:blip r:embed="rId3" cstate="print">
            <a:extLst>
              <a:ext uri="{28A0092B-C50C-407E-A947-70E740481C1C}">
                <a14:useLocalDpi xmlns:a14="http://schemas.microsoft.com/office/drawing/2010/main" val="0"/>
              </a:ext>
            </a:extLst>
          </a:blip>
          <a:srcRect l="57808" t="35327" r="16336" b="54914"/>
          <a:stretch/>
        </p:blipFill>
        <p:spPr>
          <a:xfrm>
            <a:off x="294685" y="2354635"/>
            <a:ext cx="2507530" cy="669304"/>
          </a:xfrm>
          <a:prstGeom prst="rect">
            <a:avLst/>
          </a:prstGeom>
        </p:spPr>
      </p:pic>
      <p:pic>
        <p:nvPicPr>
          <p:cNvPr id="5" name="그림 4"/>
          <p:cNvPicPr>
            <a:picLocks noChangeAspect="1"/>
          </p:cNvPicPr>
          <p:nvPr/>
        </p:nvPicPr>
        <p:blipFill>
          <a:blip r:embed="rId4"/>
          <a:stretch>
            <a:fillRect/>
          </a:stretch>
        </p:blipFill>
        <p:spPr>
          <a:xfrm>
            <a:off x="5694477" y="2835403"/>
            <a:ext cx="5579980" cy="3049377"/>
          </a:xfrm>
          <a:prstGeom prst="rect">
            <a:avLst/>
          </a:prstGeom>
        </p:spPr>
      </p:pic>
      <p:sp>
        <p:nvSpPr>
          <p:cNvPr id="6" name="TextBox 5"/>
          <p:cNvSpPr txBox="1"/>
          <p:nvPr/>
        </p:nvSpPr>
        <p:spPr>
          <a:xfrm>
            <a:off x="30735" y="25104"/>
            <a:ext cx="10209229" cy="369332"/>
          </a:xfrm>
          <a:prstGeom prst="rect">
            <a:avLst/>
          </a:prstGeom>
          <a:noFill/>
        </p:spPr>
        <p:txBody>
          <a:bodyPr wrap="square" rtlCol="0">
            <a:spAutoFit/>
          </a:bodyPr>
          <a:lstStyle/>
          <a:p>
            <a:r>
              <a:rPr lang="en-US" altLang="ko-KR" b="1" dirty="0">
                <a:latin typeface="Calibri" panose="020F0502020204030204" pitchFamily="34" charset="0"/>
                <a:cs typeface="Calibri" panose="020F0502020204030204" pitchFamily="34" charset="0"/>
              </a:rPr>
              <a:t>To protect Burning, Hyper pigmentation, Hypo pigmentation and reduce pain</a:t>
            </a:r>
            <a:endParaRPr lang="ko-KR" altLang="en-US"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78618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3289954" cy="338554"/>
          </a:xfrm>
          <a:prstGeom prst="rect">
            <a:avLst/>
          </a:prstGeom>
          <a:noFill/>
        </p:spPr>
        <p:txBody>
          <a:bodyPr wrap="square" rtlCol="0">
            <a:spAutoFit/>
          </a:bodyPr>
          <a:lstStyle/>
          <a:p>
            <a:r>
              <a:rPr lang="en-US" altLang="ko-KR" sz="1600" b="1" dirty="0">
                <a:latin typeface="Calibri" panose="020F0502020204030204" pitchFamily="34" charset="0"/>
                <a:cs typeface="Calibri" panose="020F0502020204030204" pitchFamily="34" charset="0"/>
              </a:rPr>
              <a:t>Bulla</a:t>
            </a:r>
            <a:endParaRPr lang="ko-KR" altLang="en-US" sz="1600" b="1" dirty="0">
              <a:latin typeface="Calibri" panose="020F0502020204030204" pitchFamily="34" charset="0"/>
              <a:cs typeface="Calibri" panose="020F0502020204030204" pitchFamily="34" charset="0"/>
            </a:endParaRPr>
          </a:p>
        </p:txBody>
      </p:sp>
      <p:sp>
        <p:nvSpPr>
          <p:cNvPr id="3" name="TextBox 2"/>
          <p:cNvSpPr txBox="1"/>
          <p:nvPr/>
        </p:nvSpPr>
        <p:spPr>
          <a:xfrm>
            <a:off x="68217" y="244753"/>
            <a:ext cx="5363851" cy="369332"/>
          </a:xfrm>
          <a:prstGeom prst="rect">
            <a:avLst/>
          </a:prstGeom>
          <a:noFill/>
        </p:spPr>
        <p:txBody>
          <a:bodyPr wrap="square" rtlCol="0">
            <a:spAutoFit/>
          </a:bodyPr>
          <a:lstStyle/>
          <a:p>
            <a:r>
              <a:rPr lang="en-US" altLang="ko-KR" dirty="0">
                <a:latin typeface="Calibri" panose="020F0502020204030204" pitchFamily="34" charset="0"/>
                <a:cs typeface="Calibri" panose="020F0502020204030204" pitchFamily="34" charset="0"/>
              </a:rPr>
              <a:t>Pigmentation – Care with </a:t>
            </a:r>
            <a:r>
              <a:rPr lang="en-US" altLang="ko-KR" dirty="0" err="1">
                <a:latin typeface="Calibri" panose="020F0502020204030204" pitchFamily="34" charset="0"/>
                <a:cs typeface="Calibri" panose="020F0502020204030204" pitchFamily="34" charset="0"/>
              </a:rPr>
              <a:t>Finebeam</a:t>
            </a:r>
            <a:r>
              <a:rPr lang="en-US" altLang="ko-KR" dirty="0">
                <a:latin typeface="Calibri" panose="020F0502020204030204" pitchFamily="34" charset="0"/>
                <a:cs typeface="Calibri" panose="020F0502020204030204" pitchFamily="34" charset="0"/>
              </a:rPr>
              <a:t> </a:t>
            </a:r>
          </a:p>
        </p:txBody>
      </p:sp>
      <p:graphicFrame>
        <p:nvGraphicFramePr>
          <p:cNvPr id="5" name="표 4"/>
          <p:cNvGraphicFramePr>
            <a:graphicFrameLocks noGrp="1"/>
          </p:cNvGraphicFramePr>
          <p:nvPr>
            <p:extLst>
              <p:ext uri="{D42A27DB-BD31-4B8C-83A1-F6EECF244321}">
                <p14:modId xmlns:p14="http://schemas.microsoft.com/office/powerpoint/2010/main" val="1643676034"/>
              </p:ext>
            </p:extLst>
          </p:nvPr>
        </p:nvGraphicFramePr>
        <p:xfrm>
          <a:off x="68217" y="800445"/>
          <a:ext cx="11837975" cy="1600671"/>
        </p:xfrm>
        <a:graphic>
          <a:graphicData uri="http://schemas.openxmlformats.org/drawingml/2006/table">
            <a:tbl>
              <a:tblPr firstRow="1" bandRow="1">
                <a:tableStyleId>{5C22544A-7EE6-4342-B048-85BDC9FD1C3A}</a:tableStyleId>
              </a:tblPr>
              <a:tblGrid>
                <a:gridCol w="2333482">
                  <a:extLst>
                    <a:ext uri="{9D8B030D-6E8A-4147-A177-3AD203B41FA5}">
                      <a16:colId xmlns:a16="http://schemas.microsoft.com/office/drawing/2014/main" val="873426387"/>
                    </a:ext>
                  </a:extLst>
                </a:gridCol>
                <a:gridCol w="1086424">
                  <a:extLst>
                    <a:ext uri="{9D8B030D-6E8A-4147-A177-3AD203B41FA5}">
                      <a16:colId xmlns:a16="http://schemas.microsoft.com/office/drawing/2014/main" val="3708013768"/>
                    </a:ext>
                  </a:extLst>
                </a:gridCol>
                <a:gridCol w="1651883">
                  <a:extLst>
                    <a:ext uri="{9D8B030D-6E8A-4147-A177-3AD203B41FA5}">
                      <a16:colId xmlns:a16="http://schemas.microsoft.com/office/drawing/2014/main" val="3709886342"/>
                    </a:ext>
                  </a:extLst>
                </a:gridCol>
                <a:gridCol w="1894531">
                  <a:extLst>
                    <a:ext uri="{9D8B030D-6E8A-4147-A177-3AD203B41FA5}">
                      <a16:colId xmlns:a16="http://schemas.microsoft.com/office/drawing/2014/main" val="1217420904"/>
                    </a:ext>
                  </a:extLst>
                </a:gridCol>
                <a:gridCol w="1651884">
                  <a:extLst>
                    <a:ext uri="{9D8B030D-6E8A-4147-A177-3AD203B41FA5}">
                      <a16:colId xmlns:a16="http://schemas.microsoft.com/office/drawing/2014/main" val="3284950915"/>
                    </a:ext>
                  </a:extLst>
                </a:gridCol>
                <a:gridCol w="961265">
                  <a:extLst>
                    <a:ext uri="{9D8B030D-6E8A-4147-A177-3AD203B41FA5}">
                      <a16:colId xmlns:a16="http://schemas.microsoft.com/office/drawing/2014/main" val="4183664891"/>
                    </a:ext>
                  </a:extLst>
                </a:gridCol>
                <a:gridCol w="1129253">
                  <a:extLst>
                    <a:ext uri="{9D8B030D-6E8A-4147-A177-3AD203B41FA5}">
                      <a16:colId xmlns:a16="http://schemas.microsoft.com/office/drawing/2014/main" val="1117799002"/>
                    </a:ext>
                  </a:extLst>
                </a:gridCol>
                <a:gridCol w="1129253">
                  <a:extLst>
                    <a:ext uri="{9D8B030D-6E8A-4147-A177-3AD203B41FA5}">
                      <a16:colId xmlns:a16="http://schemas.microsoft.com/office/drawing/2014/main" val="672407200"/>
                    </a:ext>
                  </a:extLst>
                </a:gridCol>
              </a:tblGrid>
              <a:tr h="960591">
                <a:tc>
                  <a:txBody>
                    <a:bodyPr/>
                    <a:lstStyle/>
                    <a:p>
                      <a:pPr algn="ctr" latinLnBrk="1"/>
                      <a:r>
                        <a:rPr lang="en-US" altLang="ko-KR" dirty="0"/>
                        <a:t>Wavelength</a:t>
                      </a:r>
                      <a:endParaRPr lang="ko-KR" altLang="en-US" dirty="0"/>
                    </a:p>
                  </a:txBody>
                  <a:tcPr anchor="ctr"/>
                </a:tc>
                <a:tc>
                  <a:txBody>
                    <a:bodyPr/>
                    <a:lstStyle/>
                    <a:p>
                      <a:pPr algn="ctr" latinLnBrk="1"/>
                      <a:r>
                        <a:rPr lang="en-US" altLang="ko-KR" dirty="0"/>
                        <a:t>Mode</a:t>
                      </a:r>
                      <a:endParaRPr lang="ko-KR" altLang="en-US" dirty="0"/>
                    </a:p>
                  </a:txBody>
                  <a:tcPr anchor="ctr"/>
                </a:tc>
                <a:tc>
                  <a:txBody>
                    <a:bodyPr/>
                    <a:lstStyle/>
                    <a:p>
                      <a:pPr algn="ctr" latinLnBrk="1"/>
                      <a:r>
                        <a:rPr lang="en-US" altLang="ko-KR" dirty="0"/>
                        <a:t>Spot Size</a:t>
                      </a:r>
                    </a:p>
                    <a:p>
                      <a:pPr algn="ctr" latinLnBrk="1"/>
                      <a:r>
                        <a:rPr lang="en-US" altLang="ko-KR" dirty="0"/>
                        <a:t>(mm)</a:t>
                      </a:r>
                      <a:endParaRPr lang="ko-KR" altLang="en-US" dirty="0"/>
                    </a:p>
                  </a:txBody>
                  <a:tcPr anchor="ctr"/>
                </a:tc>
                <a:tc>
                  <a:txBody>
                    <a:bodyPr/>
                    <a:lstStyle/>
                    <a:p>
                      <a:pPr algn="ctr" latinLnBrk="1"/>
                      <a:r>
                        <a:rPr lang="en-US" altLang="ko-KR" dirty="0" err="1"/>
                        <a:t>Fluence</a:t>
                      </a:r>
                      <a:endParaRPr lang="en-US" altLang="ko-KR" dirty="0"/>
                    </a:p>
                    <a:p>
                      <a:pPr algn="ctr" latinLnBrk="1"/>
                      <a:r>
                        <a:rPr lang="en-US" altLang="ko-KR" dirty="0"/>
                        <a:t>(J/cm²)</a:t>
                      </a:r>
                      <a:endParaRPr lang="ko-KR" altLang="en-US" dirty="0"/>
                    </a:p>
                  </a:txBody>
                  <a:tcPr anchor="ctr"/>
                </a:tc>
                <a:tc>
                  <a:txBody>
                    <a:bodyPr/>
                    <a:lstStyle/>
                    <a:p>
                      <a:pPr algn="ctr" latinLnBrk="1"/>
                      <a:r>
                        <a:rPr lang="en-US" altLang="ko-KR" dirty="0"/>
                        <a:t>Pulse Rate</a:t>
                      </a:r>
                    </a:p>
                    <a:p>
                      <a:pPr algn="ctr" latinLnBrk="1"/>
                      <a:r>
                        <a:rPr lang="en-US" altLang="ko-KR" dirty="0"/>
                        <a:t>(HZ)</a:t>
                      </a:r>
                    </a:p>
                  </a:txBody>
                  <a:tcPr anchor="ctr"/>
                </a:tc>
                <a:tc>
                  <a:txBody>
                    <a:bodyPr/>
                    <a:lstStyle/>
                    <a:p>
                      <a:pPr algn="ctr" latinLnBrk="1"/>
                      <a:r>
                        <a:rPr lang="en-US" altLang="ko-KR" dirty="0"/>
                        <a:t>Pass</a:t>
                      </a:r>
                      <a:endParaRPr lang="ko-KR" altLang="en-US" dirty="0"/>
                    </a:p>
                  </a:txBody>
                  <a:tcPr anchor="ctr"/>
                </a:tc>
                <a:tc>
                  <a:txBody>
                    <a:bodyPr/>
                    <a:lstStyle/>
                    <a:p>
                      <a:pPr algn="ctr" latinLnBrk="1"/>
                      <a:r>
                        <a:rPr lang="en-US" altLang="ko-KR" dirty="0"/>
                        <a:t>Interval</a:t>
                      </a:r>
                    </a:p>
                    <a:p>
                      <a:pPr algn="ctr" latinLnBrk="1"/>
                      <a:r>
                        <a:rPr lang="en-US" altLang="ko-KR" dirty="0"/>
                        <a:t>(weeks) </a:t>
                      </a:r>
                      <a:endParaRPr lang="ko-KR" altLang="en-US" dirty="0"/>
                    </a:p>
                  </a:txBody>
                  <a:tcPr anchor="ctr"/>
                </a:tc>
                <a:tc>
                  <a:txBody>
                    <a:bodyPr/>
                    <a:lstStyle/>
                    <a:p>
                      <a:pPr algn="ctr" latinLnBrk="1"/>
                      <a:r>
                        <a:rPr lang="en-US" altLang="ko-KR" dirty="0"/>
                        <a:t>Sessions</a:t>
                      </a:r>
                      <a:endParaRPr lang="ko-KR" altLang="en-US" dirty="0"/>
                    </a:p>
                  </a:txBody>
                  <a:tcPr anchor="ctr"/>
                </a:tc>
                <a:extLst>
                  <a:ext uri="{0D108BD9-81ED-4DB2-BD59-A6C34878D82A}">
                    <a16:rowId xmlns:a16="http://schemas.microsoft.com/office/drawing/2014/main" val="3086966092"/>
                  </a:ext>
                </a:extLst>
              </a:tr>
              <a:tr h="370840">
                <a:tc>
                  <a:txBody>
                    <a:bodyPr/>
                    <a:lstStyle/>
                    <a:p>
                      <a:pPr algn="ctr" latinLnBrk="1"/>
                      <a:r>
                        <a:rPr lang="en-US" altLang="ko-KR" dirty="0"/>
                        <a:t>1064nm</a:t>
                      </a:r>
                      <a:endParaRPr lang="ko-KR" altLang="en-US" dirty="0"/>
                    </a:p>
                  </a:txBody>
                  <a:tcPr anchor="ctr"/>
                </a:tc>
                <a:tc>
                  <a:txBody>
                    <a:bodyPr/>
                    <a:lstStyle/>
                    <a:p>
                      <a:pPr algn="ctr" latinLnBrk="1"/>
                      <a:r>
                        <a:rPr lang="en-US" altLang="ko-KR" dirty="0"/>
                        <a:t>QSW</a:t>
                      </a:r>
                      <a:endParaRPr lang="ko-KR" altLang="en-US" dirty="0"/>
                    </a:p>
                  </a:txBody>
                  <a:tcPr anchor="ctr"/>
                </a:tc>
                <a:tc>
                  <a:txBody>
                    <a:bodyPr/>
                    <a:lstStyle/>
                    <a:p>
                      <a:pPr algn="ctr" latinLnBrk="1"/>
                      <a:r>
                        <a:rPr lang="en-US" altLang="ko-KR" dirty="0"/>
                        <a:t> 8</a:t>
                      </a:r>
                      <a:r>
                        <a:rPr lang="en-US" altLang="ko-KR" baseline="0" dirty="0"/>
                        <a:t> </a:t>
                      </a:r>
                      <a:endParaRPr lang="ko-KR" altLang="en-US" dirty="0"/>
                    </a:p>
                  </a:txBody>
                  <a:tcPr anchor="ctr"/>
                </a:tc>
                <a:tc>
                  <a:txBody>
                    <a:bodyPr/>
                    <a:lstStyle/>
                    <a:p>
                      <a:pPr algn="ctr" latinLnBrk="1"/>
                      <a:r>
                        <a:rPr lang="en-US" altLang="ko-KR" dirty="0"/>
                        <a:t>1.0</a:t>
                      </a:r>
                      <a:r>
                        <a:rPr lang="en-US" altLang="ko-KR" baseline="0" dirty="0"/>
                        <a:t> ~ 1.8</a:t>
                      </a:r>
                      <a:endParaRPr lang="ko-KR" altLang="en-US" dirty="0"/>
                    </a:p>
                  </a:txBody>
                  <a:tcPr anchor="ctr"/>
                </a:tc>
                <a:tc>
                  <a:txBody>
                    <a:bodyPr/>
                    <a:lstStyle/>
                    <a:p>
                      <a:pPr algn="ctr" latinLnBrk="1"/>
                      <a:r>
                        <a:rPr lang="en-US" altLang="ko-KR" dirty="0"/>
                        <a:t>7</a:t>
                      </a:r>
                      <a:r>
                        <a:rPr lang="en-US" altLang="ko-KR" baseline="0" dirty="0"/>
                        <a:t> ~ 10</a:t>
                      </a:r>
                      <a:endParaRPr lang="ko-KR" altLang="en-US" dirty="0"/>
                    </a:p>
                  </a:txBody>
                  <a:tcPr anchor="ctr"/>
                </a:tc>
                <a:tc>
                  <a:txBody>
                    <a:bodyPr/>
                    <a:lstStyle/>
                    <a:p>
                      <a:pPr algn="ctr" latinLnBrk="1"/>
                      <a:r>
                        <a:rPr lang="en-US" altLang="ko-KR" dirty="0"/>
                        <a:t>Over 3</a:t>
                      </a:r>
                      <a:endParaRPr lang="ko-KR" altLang="en-US" dirty="0"/>
                    </a:p>
                  </a:txBody>
                  <a:tcPr anchor="ctr"/>
                </a:tc>
                <a:tc>
                  <a:txBody>
                    <a:bodyPr/>
                    <a:lstStyle/>
                    <a:p>
                      <a:pPr algn="ctr" latinLnBrk="1"/>
                      <a:r>
                        <a:rPr lang="en-US" altLang="ko-KR" dirty="0"/>
                        <a:t> 2</a:t>
                      </a:r>
                      <a:endParaRPr lang="ko-KR" altLang="en-US" dirty="0"/>
                    </a:p>
                  </a:txBody>
                  <a:tcPr anchor="ctr"/>
                </a:tc>
                <a:tc>
                  <a:txBody>
                    <a:bodyPr/>
                    <a:lstStyle/>
                    <a:p>
                      <a:pPr algn="ctr" latinLnBrk="1"/>
                      <a:r>
                        <a:rPr lang="en-US" altLang="ko-KR" dirty="0"/>
                        <a:t>5</a:t>
                      </a:r>
                      <a:r>
                        <a:rPr lang="en-US" altLang="ko-KR" baseline="0" dirty="0"/>
                        <a:t> or more</a:t>
                      </a:r>
                      <a:endParaRPr lang="ko-KR" altLang="en-US" dirty="0"/>
                    </a:p>
                  </a:txBody>
                  <a:tcPr anchor="ctr"/>
                </a:tc>
                <a:extLst>
                  <a:ext uri="{0D108BD9-81ED-4DB2-BD59-A6C34878D82A}">
                    <a16:rowId xmlns:a16="http://schemas.microsoft.com/office/drawing/2014/main" val="2575559284"/>
                  </a:ext>
                </a:extLst>
              </a:tr>
            </a:tbl>
          </a:graphicData>
        </a:graphic>
      </p:graphicFrame>
      <p:sp>
        <p:nvSpPr>
          <p:cNvPr id="6" name="직사각형 5"/>
          <p:cNvSpPr/>
          <p:nvPr/>
        </p:nvSpPr>
        <p:spPr>
          <a:xfrm>
            <a:off x="130224" y="2515776"/>
            <a:ext cx="6741013" cy="369332"/>
          </a:xfrm>
          <a:prstGeom prst="rect">
            <a:avLst/>
          </a:prstGeom>
        </p:spPr>
        <p:txBody>
          <a:bodyPr wrap="none">
            <a:spAutoFit/>
          </a:bodyPr>
          <a:lstStyle/>
          <a:p>
            <a:r>
              <a:rPr lang="en-US" altLang="ko-KR" dirty="0">
                <a:latin typeface="Calibri" panose="020F0502020204030204" pitchFamily="34" charset="0"/>
                <a:cs typeface="Calibri" panose="020F0502020204030204" pitchFamily="34" charset="0"/>
              </a:rPr>
              <a:t>It is quite important to </a:t>
            </a:r>
            <a:r>
              <a:rPr lang="en-US" altLang="ko-KR" dirty="0">
                <a:solidFill>
                  <a:srgbClr val="0070C0"/>
                </a:solidFill>
                <a:latin typeface="Calibri" panose="020F0502020204030204" pitchFamily="34" charset="0"/>
                <a:cs typeface="Calibri" panose="020F0502020204030204" pitchFamily="34" charset="0"/>
              </a:rPr>
              <a:t>prevent if it is developed to the depressed scar.</a:t>
            </a:r>
            <a:endParaRPr lang="ko-KR" altLang="en-US" dirty="0">
              <a:solidFill>
                <a:srgbClr val="0070C0"/>
              </a:solidFill>
              <a:latin typeface="Calibri" panose="020F0502020204030204" pitchFamily="34" charset="0"/>
              <a:cs typeface="Calibri" panose="020F0502020204030204" pitchFamily="34" charset="0"/>
            </a:endParaRPr>
          </a:p>
        </p:txBody>
      </p:sp>
      <p:sp>
        <p:nvSpPr>
          <p:cNvPr id="9" name="직사각형 8"/>
          <p:cNvSpPr/>
          <p:nvPr/>
        </p:nvSpPr>
        <p:spPr>
          <a:xfrm>
            <a:off x="130224" y="2773247"/>
            <a:ext cx="11985461" cy="646331"/>
          </a:xfrm>
          <a:prstGeom prst="rect">
            <a:avLst/>
          </a:prstGeom>
        </p:spPr>
        <p:txBody>
          <a:bodyPr wrap="none">
            <a:spAutoFit/>
          </a:bodyPr>
          <a:lstStyle/>
          <a:p>
            <a:r>
              <a:rPr lang="en-US" altLang="ko-KR" dirty="0"/>
              <a:t>It takes around </a:t>
            </a:r>
            <a:r>
              <a:rPr lang="en-US" altLang="ko-KR" dirty="0">
                <a:solidFill>
                  <a:srgbClr val="0070C0"/>
                </a:solidFill>
              </a:rPr>
              <a:t>5 to 21 days to cover the bulla with epidermis</a:t>
            </a:r>
            <a:r>
              <a:rPr lang="en-US" altLang="ko-KR" dirty="0"/>
              <a:t>. And it means that after bulla is generated, it will</a:t>
            </a:r>
          </a:p>
          <a:p>
            <a:r>
              <a:rPr lang="en-US" altLang="ko-KR" dirty="0"/>
              <a:t>be cured whenever it is cared well in </a:t>
            </a:r>
            <a:r>
              <a:rPr lang="en-US" altLang="ko-KR" dirty="0">
                <a:solidFill>
                  <a:srgbClr val="0070C0"/>
                </a:solidFill>
              </a:rPr>
              <a:t>3 weeks</a:t>
            </a:r>
            <a:r>
              <a:rPr lang="en-US" altLang="ko-KR" dirty="0"/>
              <a:t>. </a:t>
            </a:r>
          </a:p>
        </p:txBody>
      </p:sp>
      <p:pic>
        <p:nvPicPr>
          <p:cNvPr id="18" name="그림 17"/>
          <p:cNvPicPr>
            <a:picLocks noChangeAspect="1"/>
          </p:cNvPicPr>
          <p:nvPr/>
        </p:nvPicPr>
        <p:blipFill>
          <a:blip r:embed="rId2"/>
          <a:stretch>
            <a:fillRect/>
          </a:stretch>
        </p:blipFill>
        <p:spPr>
          <a:xfrm>
            <a:off x="3289954" y="3477768"/>
            <a:ext cx="4600495" cy="3255541"/>
          </a:xfrm>
          <a:prstGeom prst="rect">
            <a:avLst/>
          </a:prstGeom>
        </p:spPr>
      </p:pic>
    </p:spTree>
    <p:extLst>
      <p:ext uri="{BB962C8B-B14F-4D97-AF65-F5344CB8AC3E}">
        <p14:creationId xmlns:p14="http://schemas.microsoft.com/office/powerpoint/2010/main" val="15856098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0" y="4160907"/>
            <a:ext cx="22955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ko-KR" sz="1000" b="0" i="0" u="none" strike="noStrike" cap="none" normalizeH="0" baseline="0" dirty="0">
                <a:ln>
                  <a:noFill/>
                </a:ln>
                <a:solidFill>
                  <a:schemeClr val="tx1"/>
                </a:solidFill>
                <a:effectLst/>
                <a:latin typeface="맑은 고딕" panose="020B0503020000020004" pitchFamily="50" charset="-127"/>
                <a:ea typeface="맑은 고딕" panose="020B0503020000020004" pitchFamily="50" charset="-127"/>
                <a:cs typeface="Times New Roman" panose="02020603050405020304" pitchFamily="18" charset="0"/>
              </a:rPr>
              <a:t> </a:t>
            </a:r>
            <a:endParaRPr kumimoji="0" lang="en-US" altLang="ko-KR"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ko-KR" sz="1000" b="0" i="0" u="none" strike="noStrike" cap="none" normalizeH="0" baseline="0" dirty="0">
                <a:ln>
                  <a:noFill/>
                </a:ln>
                <a:solidFill>
                  <a:schemeClr val="tx1"/>
                </a:solidFill>
                <a:effectLst/>
                <a:latin typeface="맑은 고딕" panose="020B0503020000020004" pitchFamily="50" charset="-127"/>
                <a:ea typeface="맑은 고딕" panose="020B0503020000020004" pitchFamily="50" charset="-127"/>
                <a:cs typeface="Times New Roman" panose="02020603050405020304" pitchFamily="18" charset="0"/>
              </a:rPr>
              <a:t> </a:t>
            </a:r>
            <a:endParaRPr kumimoji="0" lang="en-US" altLang="ko-KR"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ko-KR" sz="1000" b="0" i="0" u="none" strike="noStrike" cap="none" normalizeH="0" baseline="0" dirty="0">
                <a:ln>
                  <a:noFill/>
                </a:ln>
                <a:solidFill>
                  <a:schemeClr val="tx1"/>
                </a:solidFill>
                <a:effectLst/>
                <a:latin typeface="맑은 고딕" panose="020B0503020000020004" pitchFamily="50" charset="-127"/>
                <a:ea typeface="맑은 고딕" panose="020B0503020000020004" pitchFamily="50" charset="-127"/>
                <a:cs typeface="Times New Roman" panose="02020603050405020304" pitchFamily="18" charset="0"/>
              </a:rPr>
              <a:t> </a:t>
            </a:r>
            <a:endParaRPr kumimoji="0" lang="en-US" altLang="ko-KR"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ko-KR" sz="1000" b="0" i="0" u="none" strike="noStrike" cap="none" normalizeH="0" baseline="0" dirty="0">
                <a:ln>
                  <a:noFill/>
                </a:ln>
                <a:solidFill>
                  <a:schemeClr val="tx1"/>
                </a:solidFill>
                <a:effectLst/>
                <a:latin typeface="맑은 고딕" panose="020B0503020000020004" pitchFamily="50" charset="-127"/>
                <a:ea typeface="맑은 고딕" panose="020B0503020000020004" pitchFamily="50" charset="-127"/>
                <a:cs typeface="Times New Roman" panose="02020603050405020304" pitchFamily="18" charset="0"/>
              </a:rPr>
              <a:t> </a:t>
            </a:r>
            <a:endParaRPr kumimoji="0" lang="en-US" altLang="ko-KR" sz="800" b="0" i="0" u="none" strike="noStrike" cap="none" normalizeH="0" baseline="0" dirty="0">
              <a:ln>
                <a:noFill/>
              </a:ln>
              <a:solidFill>
                <a:schemeClr val="tx1"/>
              </a:solidFill>
              <a:effectLst/>
            </a:endParaRPr>
          </a:p>
        </p:txBody>
      </p:sp>
      <p:sp>
        <p:nvSpPr>
          <p:cNvPr id="4" name="직사각형 3"/>
          <p:cNvSpPr/>
          <p:nvPr/>
        </p:nvSpPr>
        <p:spPr>
          <a:xfrm>
            <a:off x="348601" y="997457"/>
            <a:ext cx="11572406" cy="646331"/>
          </a:xfrm>
          <a:prstGeom prst="rect">
            <a:avLst/>
          </a:prstGeom>
        </p:spPr>
        <p:txBody>
          <a:bodyPr wrap="square">
            <a:spAutoFit/>
          </a:bodyPr>
          <a:lstStyle/>
          <a:p>
            <a:r>
              <a:rPr lang="en-US" altLang="ko-KR" dirty="0"/>
              <a:t>It is the best to leave the </a:t>
            </a:r>
            <a:r>
              <a:rPr lang="en-US" altLang="ko-KR" dirty="0">
                <a:solidFill>
                  <a:srgbClr val="0070C0"/>
                </a:solidFill>
              </a:rPr>
              <a:t>small one with under of 5mm diameter </a:t>
            </a:r>
            <a:r>
              <a:rPr lang="en-US" altLang="ko-KR" dirty="0"/>
              <a:t>and if it is </a:t>
            </a:r>
            <a:r>
              <a:rPr lang="en-US" altLang="ko-KR" dirty="0">
                <a:solidFill>
                  <a:srgbClr val="0070C0"/>
                </a:solidFill>
              </a:rPr>
              <a:t>bigger </a:t>
            </a:r>
            <a:r>
              <a:rPr lang="en-US" altLang="ko-KR" dirty="0"/>
              <a:t>than it, </a:t>
            </a:r>
            <a:r>
              <a:rPr lang="en-US" altLang="ko-KR" dirty="0">
                <a:solidFill>
                  <a:srgbClr val="0070C0"/>
                </a:solidFill>
              </a:rPr>
              <a:t>burst with the sterilized needle and sterilize the lesion</a:t>
            </a:r>
            <a:r>
              <a:rPr lang="en-US" altLang="ko-KR" dirty="0"/>
              <a:t>.  </a:t>
            </a:r>
          </a:p>
        </p:txBody>
      </p:sp>
      <p:sp>
        <p:nvSpPr>
          <p:cNvPr id="5" name="직사각형 4"/>
          <p:cNvSpPr/>
          <p:nvPr/>
        </p:nvSpPr>
        <p:spPr>
          <a:xfrm>
            <a:off x="317598" y="411645"/>
            <a:ext cx="11775965" cy="646331"/>
          </a:xfrm>
          <a:prstGeom prst="rect">
            <a:avLst/>
          </a:prstGeom>
        </p:spPr>
        <p:txBody>
          <a:bodyPr wrap="square">
            <a:spAutoFit/>
          </a:bodyPr>
          <a:lstStyle/>
          <a:p>
            <a:r>
              <a:rPr lang="en-US" altLang="ko-KR" dirty="0"/>
              <a:t>However in case skin is </a:t>
            </a:r>
            <a:r>
              <a:rPr lang="en-US" altLang="ko-KR" dirty="0">
                <a:solidFill>
                  <a:srgbClr val="0070C0"/>
                </a:solidFill>
              </a:rPr>
              <a:t>dark</a:t>
            </a:r>
            <a:r>
              <a:rPr lang="en-US" altLang="ko-KR" dirty="0"/>
              <a:t> and the </a:t>
            </a:r>
            <a:r>
              <a:rPr lang="en-US" altLang="ko-KR" dirty="0">
                <a:solidFill>
                  <a:srgbClr val="0070C0"/>
                </a:solidFill>
              </a:rPr>
              <a:t>perilesional melanocyte is stimulated</a:t>
            </a:r>
            <a:r>
              <a:rPr lang="en-US" altLang="ko-KR" dirty="0"/>
              <a:t>, </a:t>
            </a:r>
            <a:r>
              <a:rPr lang="en-US" altLang="ko-KR" dirty="0">
                <a:solidFill>
                  <a:srgbClr val="0070C0"/>
                </a:solidFill>
              </a:rPr>
              <a:t>pigmentation can be easily generated </a:t>
            </a:r>
            <a:r>
              <a:rPr lang="en-US" altLang="ko-KR" dirty="0"/>
              <a:t>but it can be cured with laser. </a:t>
            </a:r>
          </a:p>
        </p:txBody>
      </p:sp>
      <p:sp>
        <p:nvSpPr>
          <p:cNvPr id="6" name="직사각형 5"/>
          <p:cNvSpPr/>
          <p:nvPr/>
        </p:nvSpPr>
        <p:spPr>
          <a:xfrm>
            <a:off x="317598" y="1583269"/>
            <a:ext cx="11938313" cy="646331"/>
          </a:xfrm>
          <a:prstGeom prst="rect">
            <a:avLst/>
          </a:prstGeom>
        </p:spPr>
        <p:txBody>
          <a:bodyPr wrap="square">
            <a:spAutoFit/>
          </a:bodyPr>
          <a:lstStyle/>
          <a:p>
            <a:r>
              <a:rPr lang="en-US" altLang="ko-KR" dirty="0"/>
              <a:t>After that, </a:t>
            </a:r>
            <a:r>
              <a:rPr lang="en-US" altLang="ko-KR" dirty="0">
                <a:solidFill>
                  <a:srgbClr val="0070C0"/>
                </a:solidFill>
              </a:rPr>
              <a:t>slightly apply the ointment</a:t>
            </a:r>
            <a:r>
              <a:rPr lang="en-US" altLang="ko-KR" dirty="0"/>
              <a:t> for scar like </a:t>
            </a:r>
            <a:r>
              <a:rPr lang="en-US" altLang="ko-KR" dirty="0" err="1"/>
              <a:t>Bactroban</a:t>
            </a:r>
            <a:r>
              <a:rPr lang="en-US" altLang="ko-KR" dirty="0"/>
              <a:t>, </a:t>
            </a:r>
            <a:r>
              <a:rPr lang="en-US" altLang="ko-KR" dirty="0" err="1"/>
              <a:t>Fusidin</a:t>
            </a:r>
            <a:r>
              <a:rPr lang="en-US" altLang="ko-KR" dirty="0"/>
              <a:t>, and put on a </a:t>
            </a:r>
            <a:r>
              <a:rPr lang="en-US" altLang="ko-KR" dirty="0" err="1">
                <a:solidFill>
                  <a:srgbClr val="0070C0"/>
                </a:solidFill>
              </a:rPr>
              <a:t>Duoderm</a:t>
            </a:r>
            <a:r>
              <a:rPr lang="en-US" altLang="ko-KR" dirty="0"/>
              <a:t> to protect the lesion from air.  </a:t>
            </a:r>
          </a:p>
        </p:txBody>
      </p:sp>
      <p:pic>
        <p:nvPicPr>
          <p:cNvPr id="7" name="그림 6"/>
          <p:cNvPicPr>
            <a:picLocks noChangeAspect="1"/>
          </p:cNvPicPr>
          <p:nvPr/>
        </p:nvPicPr>
        <p:blipFill>
          <a:blip r:embed="rId2"/>
          <a:stretch>
            <a:fillRect/>
          </a:stretch>
        </p:blipFill>
        <p:spPr>
          <a:xfrm>
            <a:off x="2026206" y="3164467"/>
            <a:ext cx="1323477" cy="996440"/>
          </a:xfrm>
          <a:prstGeom prst="rect">
            <a:avLst/>
          </a:prstGeom>
        </p:spPr>
      </p:pic>
      <p:pic>
        <p:nvPicPr>
          <p:cNvPr id="8" name="그림 7"/>
          <p:cNvPicPr>
            <a:picLocks noChangeAspect="1"/>
          </p:cNvPicPr>
          <p:nvPr/>
        </p:nvPicPr>
        <p:blipFill rotWithShape="1">
          <a:blip r:embed="rId3"/>
          <a:srcRect b="32182"/>
          <a:stretch/>
        </p:blipFill>
        <p:spPr>
          <a:xfrm>
            <a:off x="4060907" y="3368239"/>
            <a:ext cx="2170863" cy="588896"/>
          </a:xfrm>
          <a:prstGeom prst="rect">
            <a:avLst/>
          </a:prstGeom>
        </p:spPr>
      </p:pic>
      <p:pic>
        <p:nvPicPr>
          <p:cNvPr id="9" name="그림 8"/>
          <p:cNvPicPr>
            <a:picLocks noChangeAspect="1"/>
          </p:cNvPicPr>
          <p:nvPr/>
        </p:nvPicPr>
        <p:blipFill>
          <a:blip r:embed="rId4"/>
          <a:stretch>
            <a:fillRect/>
          </a:stretch>
        </p:blipFill>
        <p:spPr>
          <a:xfrm>
            <a:off x="7186894" y="3015045"/>
            <a:ext cx="1550432" cy="1499805"/>
          </a:xfrm>
          <a:prstGeom prst="rect">
            <a:avLst/>
          </a:prstGeom>
        </p:spPr>
      </p:pic>
    </p:spTree>
    <p:extLst>
      <p:ext uri="{BB962C8B-B14F-4D97-AF65-F5344CB8AC3E}">
        <p14:creationId xmlns:p14="http://schemas.microsoft.com/office/powerpoint/2010/main" val="40577129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38451"/>
            <a:ext cx="5099901" cy="369332"/>
          </a:xfrm>
          <a:prstGeom prst="rect">
            <a:avLst/>
          </a:prstGeom>
          <a:noFill/>
        </p:spPr>
        <p:txBody>
          <a:bodyPr wrap="square" rtlCol="0">
            <a:spAutoFit/>
          </a:bodyPr>
          <a:lstStyle/>
          <a:p>
            <a:r>
              <a:rPr lang="en-US" altLang="ko-KR" b="1" dirty="0">
                <a:latin typeface="Calibri" panose="020F0502020204030204" pitchFamily="34" charset="0"/>
                <a:cs typeface="Calibri" panose="020F0502020204030204" pitchFamily="34" charset="0"/>
              </a:rPr>
              <a:t>Pigmentation care </a:t>
            </a:r>
            <a:endParaRPr lang="ko-KR" altLang="en-US" b="1" dirty="0">
              <a:latin typeface="Calibri" panose="020F0502020204030204" pitchFamily="34" charset="0"/>
              <a:cs typeface="Calibri" panose="020F0502020204030204" pitchFamily="34" charset="0"/>
            </a:endParaRPr>
          </a:p>
        </p:txBody>
      </p:sp>
      <p:pic>
        <p:nvPicPr>
          <p:cNvPr id="5" name="그림 4"/>
          <p:cNvPicPr>
            <a:picLocks noChangeAspect="1"/>
          </p:cNvPicPr>
          <p:nvPr/>
        </p:nvPicPr>
        <p:blipFill rotWithShape="1">
          <a:blip r:embed="rId2">
            <a:extLst>
              <a:ext uri="{28A0092B-C50C-407E-A947-70E740481C1C}">
                <a14:useLocalDpi xmlns:a14="http://schemas.microsoft.com/office/drawing/2010/main" val="0"/>
              </a:ext>
            </a:extLst>
          </a:blip>
          <a:srcRect t="13714" r="2426" b="12712"/>
          <a:stretch/>
        </p:blipFill>
        <p:spPr>
          <a:xfrm>
            <a:off x="3858841" y="461417"/>
            <a:ext cx="4325674" cy="3261674"/>
          </a:xfrm>
          <a:prstGeom prst="rect">
            <a:avLst/>
          </a:prstGeom>
        </p:spPr>
      </p:pic>
      <p:graphicFrame>
        <p:nvGraphicFramePr>
          <p:cNvPr id="6" name="표 5"/>
          <p:cNvGraphicFramePr>
            <a:graphicFrameLocks noGrp="1"/>
          </p:cNvGraphicFramePr>
          <p:nvPr>
            <p:extLst>
              <p:ext uri="{D42A27DB-BD31-4B8C-83A1-F6EECF244321}">
                <p14:modId xmlns:p14="http://schemas.microsoft.com/office/powerpoint/2010/main" val="4218157714"/>
              </p:ext>
            </p:extLst>
          </p:nvPr>
        </p:nvGraphicFramePr>
        <p:xfrm>
          <a:off x="873912" y="3730393"/>
          <a:ext cx="10072937" cy="2507251"/>
        </p:xfrm>
        <a:graphic>
          <a:graphicData uri="http://schemas.openxmlformats.org/drawingml/2006/table">
            <a:tbl>
              <a:tblPr firstRow="1" bandRow="1">
                <a:tableStyleId>{5C22544A-7EE6-4342-B048-85BDC9FD1C3A}</a:tableStyleId>
              </a:tblPr>
              <a:tblGrid>
                <a:gridCol w="1914347">
                  <a:extLst>
                    <a:ext uri="{9D8B030D-6E8A-4147-A177-3AD203B41FA5}">
                      <a16:colId xmlns:a16="http://schemas.microsoft.com/office/drawing/2014/main" val="873426387"/>
                    </a:ext>
                  </a:extLst>
                </a:gridCol>
                <a:gridCol w="1231241">
                  <a:extLst>
                    <a:ext uri="{9D8B030D-6E8A-4147-A177-3AD203B41FA5}">
                      <a16:colId xmlns:a16="http://schemas.microsoft.com/office/drawing/2014/main" val="3708013768"/>
                    </a:ext>
                  </a:extLst>
                </a:gridCol>
                <a:gridCol w="1742568">
                  <a:extLst>
                    <a:ext uri="{9D8B030D-6E8A-4147-A177-3AD203B41FA5}">
                      <a16:colId xmlns:a16="http://schemas.microsoft.com/office/drawing/2014/main" val="2191814882"/>
                    </a:ext>
                  </a:extLst>
                </a:gridCol>
                <a:gridCol w="1742568">
                  <a:extLst>
                    <a:ext uri="{9D8B030D-6E8A-4147-A177-3AD203B41FA5}">
                      <a16:colId xmlns:a16="http://schemas.microsoft.com/office/drawing/2014/main" val="1217420904"/>
                    </a:ext>
                  </a:extLst>
                </a:gridCol>
                <a:gridCol w="1519380">
                  <a:extLst>
                    <a:ext uri="{9D8B030D-6E8A-4147-A177-3AD203B41FA5}">
                      <a16:colId xmlns:a16="http://schemas.microsoft.com/office/drawing/2014/main" val="3284950915"/>
                    </a:ext>
                  </a:extLst>
                </a:gridCol>
                <a:gridCol w="884161">
                  <a:extLst>
                    <a:ext uri="{9D8B030D-6E8A-4147-A177-3AD203B41FA5}">
                      <a16:colId xmlns:a16="http://schemas.microsoft.com/office/drawing/2014/main" val="4183664891"/>
                    </a:ext>
                  </a:extLst>
                </a:gridCol>
                <a:gridCol w="1038672">
                  <a:extLst>
                    <a:ext uri="{9D8B030D-6E8A-4147-A177-3AD203B41FA5}">
                      <a16:colId xmlns:a16="http://schemas.microsoft.com/office/drawing/2014/main" val="1117799002"/>
                    </a:ext>
                  </a:extLst>
                </a:gridCol>
              </a:tblGrid>
              <a:tr h="922213">
                <a:tc>
                  <a:txBody>
                    <a:bodyPr/>
                    <a:lstStyle/>
                    <a:p>
                      <a:pPr algn="ctr" latinLnBrk="1"/>
                      <a:r>
                        <a:rPr lang="en-US" altLang="ko-KR" sz="1400" dirty="0"/>
                        <a:t>Wavelength</a:t>
                      </a:r>
                      <a:endParaRPr lang="ko-KR" altLang="en-US" sz="1400" dirty="0"/>
                    </a:p>
                  </a:txBody>
                  <a:tcPr anchor="ctr"/>
                </a:tc>
                <a:tc>
                  <a:txBody>
                    <a:bodyPr/>
                    <a:lstStyle/>
                    <a:p>
                      <a:pPr algn="ctr" latinLnBrk="1"/>
                      <a:r>
                        <a:rPr lang="en-US" altLang="ko-KR" sz="1400" dirty="0"/>
                        <a:t>Mode</a:t>
                      </a:r>
                      <a:endParaRPr lang="ko-KR" altLang="en-US" sz="1400" dirty="0"/>
                    </a:p>
                  </a:txBody>
                  <a:tcPr anchor="ctr"/>
                </a:tc>
                <a:tc>
                  <a:txBody>
                    <a:bodyPr/>
                    <a:lstStyle/>
                    <a:p>
                      <a:pPr algn="ctr" latinLnBrk="1"/>
                      <a:r>
                        <a:rPr lang="en-US" altLang="ko-KR" sz="1400" dirty="0"/>
                        <a:t>Spot size</a:t>
                      </a:r>
                    </a:p>
                    <a:p>
                      <a:pPr algn="ctr" latinLnBrk="1"/>
                      <a:r>
                        <a:rPr lang="en-US" altLang="ko-KR" sz="1400" dirty="0"/>
                        <a:t>(mm)</a:t>
                      </a:r>
                      <a:endParaRPr lang="ko-KR" altLang="en-US" sz="1400" dirty="0"/>
                    </a:p>
                  </a:txBody>
                  <a:tcPr anchor="ctr"/>
                </a:tc>
                <a:tc>
                  <a:txBody>
                    <a:bodyPr/>
                    <a:lstStyle/>
                    <a:p>
                      <a:pPr algn="ctr" latinLnBrk="1"/>
                      <a:r>
                        <a:rPr lang="en-US" altLang="ko-KR" sz="1400" dirty="0" err="1"/>
                        <a:t>Fluence</a:t>
                      </a:r>
                      <a:endParaRPr lang="en-US" altLang="ko-KR" sz="1400" dirty="0"/>
                    </a:p>
                    <a:p>
                      <a:pPr algn="ctr" latinLnBrk="1"/>
                      <a:r>
                        <a:rPr lang="en-US" altLang="ko-KR" sz="1400" dirty="0"/>
                        <a:t>(J/cm²)</a:t>
                      </a:r>
                      <a:endParaRPr lang="ko-KR" altLang="en-US" sz="1400" dirty="0"/>
                    </a:p>
                  </a:txBody>
                  <a:tcPr anchor="ctr"/>
                </a:tc>
                <a:tc>
                  <a:txBody>
                    <a:bodyPr/>
                    <a:lstStyle/>
                    <a:p>
                      <a:pPr algn="ctr" latinLnBrk="1"/>
                      <a:r>
                        <a:rPr lang="en-US" altLang="ko-KR" sz="1400" dirty="0"/>
                        <a:t>Pulse Rate</a:t>
                      </a:r>
                    </a:p>
                    <a:p>
                      <a:pPr algn="ctr" latinLnBrk="1"/>
                      <a:r>
                        <a:rPr lang="en-US" altLang="ko-KR" sz="1400" dirty="0"/>
                        <a:t>(HZ)</a:t>
                      </a:r>
                    </a:p>
                  </a:txBody>
                  <a:tcPr anchor="ctr"/>
                </a:tc>
                <a:tc>
                  <a:txBody>
                    <a:bodyPr/>
                    <a:lstStyle/>
                    <a:p>
                      <a:pPr algn="ctr" latinLnBrk="1"/>
                      <a:r>
                        <a:rPr lang="en-US" altLang="ko-KR" sz="1400" dirty="0"/>
                        <a:t>Pass</a:t>
                      </a:r>
                      <a:endParaRPr lang="ko-KR" altLang="en-US" sz="1400" dirty="0"/>
                    </a:p>
                  </a:txBody>
                  <a:tcPr anchor="ctr"/>
                </a:tc>
                <a:tc>
                  <a:txBody>
                    <a:bodyPr/>
                    <a:lstStyle/>
                    <a:p>
                      <a:pPr algn="ctr" latinLnBrk="1"/>
                      <a:r>
                        <a:rPr lang="en-US" altLang="ko-KR" sz="1400" dirty="0"/>
                        <a:t>Remark</a:t>
                      </a:r>
                      <a:endParaRPr lang="ko-KR" altLang="en-US" sz="1400" dirty="0"/>
                    </a:p>
                  </a:txBody>
                  <a:tcPr anchor="ctr"/>
                </a:tc>
                <a:extLst>
                  <a:ext uri="{0D108BD9-81ED-4DB2-BD59-A6C34878D82A}">
                    <a16:rowId xmlns:a16="http://schemas.microsoft.com/office/drawing/2014/main" val="3086966092"/>
                  </a:ext>
                </a:extLst>
              </a:tr>
              <a:tr h="614507">
                <a:tc rowSpan="2">
                  <a:txBody>
                    <a:bodyPr/>
                    <a:lstStyle/>
                    <a:p>
                      <a:pPr algn="ctr" latinLnBrk="1"/>
                      <a:r>
                        <a:rPr lang="en-US" altLang="ko-KR" sz="1400" dirty="0"/>
                        <a:t>1064nm zoom</a:t>
                      </a:r>
                      <a:endParaRPr lang="ko-KR" altLang="en-US" sz="1400" dirty="0"/>
                    </a:p>
                  </a:txBody>
                  <a:tcPr anchor="ctr"/>
                </a:tc>
                <a:tc>
                  <a:txBody>
                    <a:bodyPr/>
                    <a:lstStyle/>
                    <a:p>
                      <a:pPr algn="ctr" latinLnBrk="1"/>
                      <a:r>
                        <a:rPr lang="en-US" altLang="ko-KR" sz="1400" dirty="0"/>
                        <a:t>QSW</a:t>
                      </a:r>
                      <a:r>
                        <a:rPr lang="en-US" altLang="ko-KR" sz="1400" baseline="0" dirty="0"/>
                        <a:t> </a:t>
                      </a:r>
                      <a:r>
                        <a:rPr lang="en-US" altLang="ko-KR" sz="1400" dirty="0"/>
                        <a:t>Single</a:t>
                      </a:r>
                      <a:endParaRPr lang="ko-KR" altLang="en-US" sz="1400" dirty="0"/>
                    </a:p>
                  </a:txBody>
                  <a:tcPr anchor="ctr"/>
                </a:tc>
                <a:tc>
                  <a:txBody>
                    <a:bodyPr/>
                    <a:lstStyle/>
                    <a:p>
                      <a:pPr algn="ctr" latinLnBrk="1"/>
                      <a:r>
                        <a:rPr lang="en-US" altLang="ko-KR" sz="1400" dirty="0"/>
                        <a:t>7mm</a:t>
                      </a:r>
                      <a:endParaRPr lang="ko-KR" altLang="en-US" sz="1400" dirty="0"/>
                    </a:p>
                  </a:txBody>
                  <a:tcPr anchor="ctr"/>
                </a:tc>
                <a:tc>
                  <a:txBody>
                    <a:bodyPr/>
                    <a:lstStyle/>
                    <a:p>
                      <a:pPr algn="ctr" latinLnBrk="1"/>
                      <a:r>
                        <a:rPr lang="en-US" altLang="ko-KR" sz="1400" dirty="0"/>
                        <a:t>1</a:t>
                      </a:r>
                      <a:r>
                        <a:rPr lang="en-US" altLang="ko-KR" sz="1400" baseline="0" dirty="0"/>
                        <a:t> ~ 1.2</a:t>
                      </a:r>
                      <a:endParaRPr lang="ko-KR" altLang="en-US" sz="1400" dirty="0"/>
                    </a:p>
                  </a:txBody>
                  <a:tcPr anchor="ctr"/>
                </a:tc>
                <a:tc>
                  <a:txBody>
                    <a:bodyPr/>
                    <a:lstStyle/>
                    <a:p>
                      <a:pPr algn="ctr" latinLnBrk="1"/>
                      <a:r>
                        <a:rPr lang="en-US" altLang="ko-KR" sz="1400" dirty="0"/>
                        <a:t>5 – 10</a:t>
                      </a:r>
                      <a:endParaRPr lang="ko-KR" altLang="en-US" sz="1400" dirty="0"/>
                    </a:p>
                  </a:txBody>
                  <a:tcPr anchor="ctr"/>
                </a:tc>
                <a:tc>
                  <a:txBody>
                    <a:bodyPr/>
                    <a:lstStyle/>
                    <a:p>
                      <a:pPr algn="ctr" latinLnBrk="1"/>
                      <a:r>
                        <a:rPr lang="en-US" altLang="ko-KR" sz="1400" dirty="0"/>
                        <a:t>1</a:t>
                      </a:r>
                      <a:endParaRPr lang="ko-KR" altLang="en-US" sz="1400" dirty="0"/>
                    </a:p>
                  </a:txBody>
                  <a:tcPr anchor="ctr"/>
                </a:tc>
                <a:tc>
                  <a:txBody>
                    <a:bodyPr/>
                    <a:lstStyle/>
                    <a:p>
                      <a:pPr algn="ctr" latinLnBrk="1"/>
                      <a:endParaRPr lang="ko-KR" altLang="en-US" sz="1400" dirty="0"/>
                    </a:p>
                  </a:txBody>
                  <a:tcPr anchor="ctr"/>
                </a:tc>
                <a:extLst>
                  <a:ext uri="{0D108BD9-81ED-4DB2-BD59-A6C34878D82A}">
                    <a16:rowId xmlns:a16="http://schemas.microsoft.com/office/drawing/2014/main" val="2575559284"/>
                  </a:ext>
                </a:extLst>
              </a:tr>
              <a:tr h="356024">
                <a:tc vMerge="1">
                  <a:txBody>
                    <a:bodyPr/>
                    <a:lstStyle/>
                    <a:p>
                      <a:pPr algn="ctr" latinLnBrk="1"/>
                      <a:endParaRPr lang="ko-KR" altLang="en-US" dirty="0"/>
                    </a:p>
                  </a:txBody>
                  <a:tcPr/>
                </a:tc>
                <a:tc>
                  <a:txBody>
                    <a:bodyPr/>
                    <a:lstStyle/>
                    <a:p>
                      <a:pPr algn="ctr" latinLnBrk="1"/>
                      <a:r>
                        <a:rPr lang="en-US" altLang="ko-KR" sz="1400" dirty="0"/>
                        <a:t>QSW</a:t>
                      </a:r>
                      <a:r>
                        <a:rPr lang="ko-KR" altLang="en-US" sz="1400" baseline="0" dirty="0"/>
                        <a:t> </a:t>
                      </a:r>
                      <a:r>
                        <a:rPr lang="en-US" altLang="ko-KR" sz="1400" baseline="0" dirty="0"/>
                        <a:t>PDP</a:t>
                      </a:r>
                      <a:endParaRPr lang="en-US" altLang="ko-KR" sz="1400" dirty="0"/>
                    </a:p>
                  </a:txBody>
                  <a:tcPr anchor="ctr"/>
                </a:tc>
                <a:tc>
                  <a:txBody>
                    <a:bodyPr/>
                    <a:lstStyle/>
                    <a:p>
                      <a:pPr algn="ctr" latinLnBrk="1"/>
                      <a:r>
                        <a:rPr lang="en-US" altLang="ko-KR" sz="1400" dirty="0"/>
                        <a:t>7mm</a:t>
                      </a:r>
                      <a:endParaRPr lang="ko-KR" altLang="en-US" sz="1400" dirty="0"/>
                    </a:p>
                  </a:txBody>
                  <a:tcPr anchor="ctr"/>
                </a:tc>
                <a:tc>
                  <a:txBody>
                    <a:bodyPr/>
                    <a:lstStyle/>
                    <a:p>
                      <a:pPr algn="ctr" latinLnBrk="1"/>
                      <a:r>
                        <a:rPr lang="en-US" altLang="ko-KR" sz="1400" dirty="0"/>
                        <a:t>1.3</a:t>
                      </a:r>
                      <a:r>
                        <a:rPr lang="en-US" altLang="ko-KR" sz="1400" baseline="0" dirty="0"/>
                        <a:t> ~ 1.4</a:t>
                      </a:r>
                      <a:endParaRPr lang="ko-KR" altLang="en-US" sz="1400" dirty="0"/>
                    </a:p>
                  </a:txBody>
                  <a:tcPr anchor="ctr"/>
                </a:tc>
                <a:tc>
                  <a:txBody>
                    <a:bodyPr/>
                    <a:lstStyle/>
                    <a:p>
                      <a:pPr algn="ctr" latinLnBrk="1"/>
                      <a:r>
                        <a:rPr lang="en-US" altLang="ko-KR" sz="1400" baseline="0" dirty="0"/>
                        <a:t>5 – 10 </a:t>
                      </a:r>
                      <a:endParaRPr lang="ko-KR" altLang="en-US" sz="1400" dirty="0"/>
                    </a:p>
                  </a:txBody>
                  <a:tcPr anchor="ctr"/>
                </a:tc>
                <a:tc>
                  <a:txBody>
                    <a:bodyPr/>
                    <a:lstStyle/>
                    <a:p>
                      <a:pPr algn="ctr" latinLnBrk="1"/>
                      <a:r>
                        <a:rPr lang="en-US" altLang="ko-KR" sz="1400" dirty="0"/>
                        <a:t>1 </a:t>
                      </a:r>
                      <a:endParaRPr lang="ko-KR" altLang="en-US" sz="1400" dirty="0"/>
                    </a:p>
                  </a:txBody>
                  <a:tcPr anchor="ctr"/>
                </a:tc>
                <a:tc>
                  <a:txBody>
                    <a:bodyPr/>
                    <a:lstStyle/>
                    <a:p>
                      <a:pPr algn="ctr" latinLnBrk="1"/>
                      <a:endParaRPr lang="ko-KR" altLang="en-US" sz="1400" dirty="0"/>
                    </a:p>
                  </a:txBody>
                  <a:tcPr anchor="ctr"/>
                </a:tc>
                <a:extLst>
                  <a:ext uri="{0D108BD9-81ED-4DB2-BD59-A6C34878D82A}">
                    <a16:rowId xmlns:a16="http://schemas.microsoft.com/office/drawing/2014/main" val="727096026"/>
                  </a:ext>
                </a:extLst>
              </a:tr>
              <a:tr h="614507">
                <a:tc>
                  <a:txBody>
                    <a:bodyPr/>
                    <a:lstStyle/>
                    <a:p>
                      <a:pPr algn="ctr" latinLnBrk="1"/>
                      <a:r>
                        <a:rPr lang="en-US" altLang="ko-KR" sz="1400" dirty="0"/>
                        <a:t>1064nm</a:t>
                      </a:r>
                    </a:p>
                    <a:p>
                      <a:pPr algn="ctr" latinLnBrk="1"/>
                      <a:r>
                        <a:rPr lang="en-US" altLang="ko-KR" sz="1400" dirty="0"/>
                        <a:t>ZOOM</a:t>
                      </a:r>
                      <a:endParaRPr lang="ko-KR" altLang="en-US" sz="1400" dirty="0"/>
                    </a:p>
                  </a:txBody>
                  <a:tcPr anchor="ctr"/>
                </a:tc>
                <a:tc>
                  <a:txBody>
                    <a:bodyPr/>
                    <a:lstStyle/>
                    <a:p>
                      <a:pPr algn="ctr" latinLnBrk="1"/>
                      <a:r>
                        <a:rPr lang="en-US" altLang="ko-KR" sz="1400" dirty="0"/>
                        <a:t>Genesis</a:t>
                      </a:r>
                    </a:p>
                    <a:p>
                      <a:pPr algn="ctr" latinLnBrk="1"/>
                      <a:r>
                        <a:rPr lang="en-US" altLang="ko-KR" sz="1400" dirty="0"/>
                        <a:t>Quasi</a:t>
                      </a:r>
                      <a:endParaRPr lang="ko-KR" altLang="en-US" sz="1400" dirty="0"/>
                    </a:p>
                  </a:txBody>
                  <a:tcPr anchor="ctr"/>
                </a:tc>
                <a:tc>
                  <a:txBody>
                    <a:bodyPr/>
                    <a:lstStyle/>
                    <a:p>
                      <a:pPr algn="ctr" latinLnBrk="1"/>
                      <a:r>
                        <a:rPr lang="en-US" altLang="ko-KR" sz="1400" dirty="0"/>
                        <a:t>8mm</a:t>
                      </a:r>
                      <a:endParaRPr lang="ko-KR" altLang="en-US" sz="1400" dirty="0"/>
                    </a:p>
                  </a:txBody>
                  <a:tcPr anchor="ctr"/>
                </a:tc>
                <a:tc>
                  <a:txBody>
                    <a:bodyPr/>
                    <a:lstStyle/>
                    <a:p>
                      <a:pPr algn="ctr" latinLnBrk="1"/>
                      <a:r>
                        <a:rPr lang="en-US" altLang="ko-KR" sz="1400" baseline="0" dirty="0"/>
                        <a:t>4.42 ~ 4.68</a:t>
                      </a:r>
                      <a:endParaRPr lang="ko-KR" altLang="en-US" sz="1400" dirty="0"/>
                    </a:p>
                  </a:txBody>
                  <a:tcPr anchor="ctr"/>
                </a:tc>
                <a:tc>
                  <a:txBody>
                    <a:bodyPr/>
                    <a:lstStyle/>
                    <a:p>
                      <a:pPr algn="ctr" latinLnBrk="1"/>
                      <a:r>
                        <a:rPr lang="en-US" altLang="ko-KR" sz="1400" dirty="0"/>
                        <a:t>10</a:t>
                      </a:r>
                      <a:endParaRPr lang="ko-KR" altLang="en-US" sz="1400" dirty="0"/>
                    </a:p>
                  </a:txBody>
                  <a:tcPr anchor="ctr"/>
                </a:tc>
                <a:tc>
                  <a:txBody>
                    <a:bodyPr/>
                    <a:lstStyle/>
                    <a:p>
                      <a:pPr algn="ctr" latinLnBrk="1"/>
                      <a:r>
                        <a:rPr lang="en-US" altLang="ko-KR" sz="1400" dirty="0"/>
                        <a:t>1</a:t>
                      </a:r>
                      <a:endParaRPr lang="ko-KR" altLang="en-US" sz="1400" dirty="0"/>
                    </a:p>
                  </a:txBody>
                  <a:tcPr anchor="ctr"/>
                </a:tc>
                <a:tc>
                  <a:txBody>
                    <a:bodyPr/>
                    <a:lstStyle/>
                    <a:p>
                      <a:pPr algn="ctr" latinLnBrk="1"/>
                      <a:endParaRPr lang="ko-KR" altLang="en-US" sz="1400" dirty="0"/>
                    </a:p>
                  </a:txBody>
                  <a:tcPr anchor="ctr"/>
                </a:tc>
                <a:extLst>
                  <a:ext uri="{0D108BD9-81ED-4DB2-BD59-A6C34878D82A}">
                    <a16:rowId xmlns:a16="http://schemas.microsoft.com/office/drawing/2014/main" val="1728073488"/>
                  </a:ext>
                </a:extLst>
              </a:tr>
            </a:tbl>
          </a:graphicData>
        </a:graphic>
      </p:graphicFrame>
      <p:sp>
        <p:nvSpPr>
          <p:cNvPr id="7" name="TextBox 6"/>
          <p:cNvSpPr txBox="1"/>
          <p:nvPr/>
        </p:nvSpPr>
        <p:spPr>
          <a:xfrm rot="10800000">
            <a:off x="3114889" y="773941"/>
            <a:ext cx="677108" cy="2818614"/>
          </a:xfrm>
          <a:prstGeom prst="rect">
            <a:avLst/>
          </a:prstGeom>
          <a:noFill/>
        </p:spPr>
        <p:txBody>
          <a:bodyPr vert="eaVert" wrap="square" rtlCol="0">
            <a:spAutoFit/>
          </a:bodyPr>
          <a:lstStyle/>
          <a:p>
            <a:pPr algn="ctr"/>
            <a:r>
              <a:rPr lang="en-US" altLang="ko-KR" sz="1600" dirty="0">
                <a:latin typeface="Calibri" panose="020F0502020204030204" pitchFamily="34" charset="0"/>
                <a:cs typeface="Calibri" panose="020F0502020204030204" pitchFamily="34" charset="0"/>
              </a:rPr>
              <a:t>Courtesy of DR.JYOTI V.</a:t>
            </a:r>
          </a:p>
          <a:p>
            <a:pPr algn="ctr"/>
            <a:r>
              <a:rPr lang="en-US" altLang="ko-KR" sz="1600" dirty="0">
                <a:latin typeface="Calibri" panose="020F0502020204030204" pitchFamily="34" charset="0"/>
                <a:cs typeface="Calibri" panose="020F0502020204030204" pitchFamily="34" charset="0"/>
              </a:rPr>
              <a:t>from India</a:t>
            </a:r>
            <a:endParaRPr lang="ko-KR" altLang="en-US" sz="1600" dirty="0">
              <a:latin typeface="Calibri" panose="020F0502020204030204" pitchFamily="34" charset="0"/>
              <a:cs typeface="Calibri" panose="020F0502020204030204" pitchFamily="34" charset="0"/>
            </a:endParaRPr>
          </a:p>
        </p:txBody>
      </p:sp>
      <p:sp>
        <p:nvSpPr>
          <p:cNvPr id="8" name="TextBox 7"/>
          <p:cNvSpPr txBox="1"/>
          <p:nvPr/>
        </p:nvSpPr>
        <p:spPr>
          <a:xfrm>
            <a:off x="2792562" y="6230342"/>
            <a:ext cx="8276734" cy="307777"/>
          </a:xfrm>
          <a:prstGeom prst="rect">
            <a:avLst/>
          </a:prstGeom>
          <a:noFill/>
        </p:spPr>
        <p:txBody>
          <a:bodyPr wrap="square" rtlCol="0">
            <a:spAutoFit/>
          </a:bodyPr>
          <a:lstStyle/>
          <a:p>
            <a:r>
              <a:rPr lang="en-US" altLang="ko-KR" sz="1400" dirty="0">
                <a:solidFill>
                  <a:srgbClr val="C00000"/>
                </a:solidFill>
                <a:latin typeface="Calibri" panose="020F0502020204030204" pitchFamily="34" charset="0"/>
                <a:cs typeface="Calibri" panose="020F0502020204030204" pitchFamily="34" charset="0"/>
              </a:rPr>
              <a:t>*Clean the DOE </a:t>
            </a:r>
            <a:r>
              <a:rPr lang="en-US" altLang="ko-KR" sz="1400" dirty="0" err="1">
                <a:solidFill>
                  <a:srgbClr val="C00000"/>
                </a:solidFill>
                <a:latin typeface="Calibri" panose="020F0502020204030204" pitchFamily="34" charset="0"/>
                <a:cs typeface="Calibri" panose="020F0502020204030204" pitchFamily="34" charset="0"/>
              </a:rPr>
              <a:t>handpiece’s</a:t>
            </a:r>
            <a:r>
              <a:rPr lang="en-US" altLang="ko-KR" sz="1400" dirty="0">
                <a:solidFill>
                  <a:srgbClr val="C00000"/>
                </a:solidFill>
                <a:latin typeface="Calibri" panose="020F0502020204030204" pitchFamily="34" charset="0"/>
                <a:cs typeface="Calibri" panose="020F0502020204030204" pitchFamily="34" charset="0"/>
              </a:rPr>
              <a:t> tip and window before and after treatment </a:t>
            </a:r>
            <a:endParaRPr lang="ko-KR" altLang="en-US" sz="1400"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70021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p:cNvSpPr/>
          <p:nvPr/>
        </p:nvSpPr>
        <p:spPr>
          <a:xfrm>
            <a:off x="154844" y="235798"/>
            <a:ext cx="12104015" cy="4247317"/>
          </a:xfrm>
          <a:prstGeom prst="rect">
            <a:avLst/>
          </a:prstGeom>
        </p:spPr>
        <p:txBody>
          <a:bodyPr wrap="square">
            <a:spAutoFit/>
          </a:bodyPr>
          <a:lstStyle/>
          <a:p>
            <a:r>
              <a:rPr lang="en-US" altLang="ko-KR" dirty="0"/>
              <a:t>1) </a:t>
            </a:r>
            <a:r>
              <a:rPr lang="en-US" altLang="ko-KR" b="1" dirty="0"/>
              <a:t>Block oxygen supply</a:t>
            </a:r>
            <a:r>
              <a:rPr lang="en-US" altLang="ko-KR" dirty="0"/>
              <a:t>: Under the low air condition, the condition for </a:t>
            </a:r>
            <a:r>
              <a:rPr lang="en-US" altLang="ko-KR" dirty="0">
                <a:solidFill>
                  <a:srgbClr val="0070C0"/>
                </a:solidFill>
              </a:rPr>
              <a:t>blood vessel can be generated well </a:t>
            </a:r>
            <a:r>
              <a:rPr lang="en-US" altLang="ko-KR" dirty="0"/>
              <a:t>so it will </a:t>
            </a:r>
            <a:r>
              <a:rPr lang="en-US" altLang="ko-KR" dirty="0">
                <a:solidFill>
                  <a:srgbClr val="0070C0"/>
                </a:solidFill>
              </a:rPr>
              <a:t>accelerate the scar recovery speed.</a:t>
            </a:r>
          </a:p>
          <a:p>
            <a:r>
              <a:rPr lang="en-US" altLang="ko-KR" dirty="0"/>
              <a:t>2) </a:t>
            </a:r>
            <a:r>
              <a:rPr lang="en-US" altLang="ko-KR" b="1" dirty="0"/>
              <a:t>Moisturizing</a:t>
            </a:r>
          </a:p>
          <a:p>
            <a:r>
              <a:rPr lang="en-US" altLang="ko-KR" dirty="0"/>
              <a:t>3) </a:t>
            </a:r>
            <a:r>
              <a:rPr lang="en-US" altLang="ko-KR" b="1" dirty="0"/>
              <a:t>Ointment</a:t>
            </a:r>
            <a:r>
              <a:rPr lang="en-US" altLang="ko-KR" dirty="0"/>
              <a:t>: It increases the </a:t>
            </a:r>
            <a:r>
              <a:rPr lang="en-US" altLang="ko-KR" dirty="0">
                <a:solidFill>
                  <a:srgbClr val="0070C0"/>
                </a:solidFill>
              </a:rPr>
              <a:t>moisturizing effect and ooze from scar(a sore oozes, discharge from wound) is quite helpful</a:t>
            </a:r>
            <a:r>
              <a:rPr lang="en-US" altLang="ko-KR" dirty="0"/>
              <a:t>. So the </a:t>
            </a:r>
            <a:r>
              <a:rPr lang="en-US" altLang="ko-KR" dirty="0" err="1">
                <a:solidFill>
                  <a:srgbClr val="0070C0"/>
                </a:solidFill>
              </a:rPr>
              <a:t>duoderm</a:t>
            </a:r>
            <a:r>
              <a:rPr lang="en-US" altLang="ko-KR" dirty="0">
                <a:solidFill>
                  <a:srgbClr val="0070C0"/>
                </a:solidFill>
              </a:rPr>
              <a:t> is so helpful for scar recovery</a:t>
            </a:r>
            <a:r>
              <a:rPr lang="en-US" altLang="ko-KR" dirty="0"/>
              <a:t>.</a:t>
            </a:r>
          </a:p>
          <a:p>
            <a:endParaRPr lang="en-US" altLang="ko-KR" dirty="0"/>
          </a:p>
          <a:p>
            <a:r>
              <a:rPr lang="en-US" altLang="ko-KR" dirty="0"/>
              <a:t>Whenever the scar </a:t>
            </a:r>
            <a:r>
              <a:rPr lang="en-US" altLang="ko-KR" dirty="0">
                <a:solidFill>
                  <a:srgbClr val="0070C0"/>
                </a:solidFill>
              </a:rPr>
              <a:t>lesion is wide</a:t>
            </a:r>
            <a:r>
              <a:rPr lang="en-US" altLang="ko-KR" dirty="0"/>
              <a:t>, you can’t apply </a:t>
            </a:r>
            <a:r>
              <a:rPr lang="en-US" altLang="ko-KR" dirty="0" err="1"/>
              <a:t>Duoderm</a:t>
            </a:r>
            <a:r>
              <a:rPr lang="en-US" altLang="ko-KR" dirty="0"/>
              <a:t>. After sterilizing with </a:t>
            </a:r>
            <a:r>
              <a:rPr lang="en-US" altLang="ko-KR" dirty="0">
                <a:solidFill>
                  <a:schemeClr val="accent1"/>
                </a:solidFill>
              </a:rPr>
              <a:t>1) </a:t>
            </a:r>
            <a:r>
              <a:rPr lang="en-US" altLang="ko-KR" dirty="0">
                <a:solidFill>
                  <a:srgbClr val="0070C0"/>
                </a:solidFill>
              </a:rPr>
              <a:t>cool physiological saline </a:t>
            </a:r>
            <a:r>
              <a:rPr lang="en-US" altLang="ko-KR" dirty="0"/>
              <a:t>and </a:t>
            </a:r>
            <a:r>
              <a:rPr lang="en-US" altLang="ko-KR" dirty="0">
                <a:solidFill>
                  <a:schemeClr val="accent1"/>
                </a:solidFill>
              </a:rPr>
              <a:t>2) </a:t>
            </a:r>
            <a:r>
              <a:rPr lang="en-US" altLang="ko-KR" dirty="0">
                <a:solidFill>
                  <a:srgbClr val="0070C0"/>
                </a:solidFill>
              </a:rPr>
              <a:t>apply antibiotic ointment </a:t>
            </a:r>
            <a:r>
              <a:rPr lang="en-US" altLang="ko-KR" dirty="0"/>
              <a:t>and cover with</a:t>
            </a:r>
            <a:r>
              <a:rPr lang="en-US" altLang="ko-KR" dirty="0">
                <a:solidFill>
                  <a:schemeClr val="accent1"/>
                </a:solidFill>
              </a:rPr>
              <a:t> 3) </a:t>
            </a:r>
            <a:r>
              <a:rPr lang="en-US" altLang="ko-KR" dirty="0">
                <a:solidFill>
                  <a:srgbClr val="0070C0"/>
                </a:solidFill>
              </a:rPr>
              <a:t>gauze</a:t>
            </a:r>
            <a:r>
              <a:rPr lang="en-US" altLang="ko-KR" dirty="0"/>
              <a:t>. And then cover with </a:t>
            </a:r>
            <a:r>
              <a:rPr lang="en-US" altLang="ko-KR" dirty="0">
                <a:solidFill>
                  <a:schemeClr val="accent1"/>
                </a:solidFill>
              </a:rPr>
              <a:t>4) </a:t>
            </a:r>
            <a:r>
              <a:rPr lang="en-US" altLang="ko-KR" dirty="0" err="1">
                <a:solidFill>
                  <a:srgbClr val="0070C0"/>
                </a:solidFill>
              </a:rPr>
              <a:t>duoderm</a:t>
            </a:r>
            <a:r>
              <a:rPr lang="en-US" altLang="ko-KR" dirty="0"/>
              <a:t> so the adhesive areas should not contact with scar </a:t>
            </a:r>
            <a:r>
              <a:rPr lang="en-US" altLang="ko-KR" dirty="0" err="1"/>
              <a:t>leasion</a:t>
            </a:r>
            <a:r>
              <a:rPr lang="en-US" altLang="ko-KR" dirty="0"/>
              <a:t>.</a:t>
            </a:r>
          </a:p>
          <a:p>
            <a:r>
              <a:rPr lang="en-US" altLang="ko-KR" dirty="0"/>
              <a:t>And if you have a burn on your face, you </a:t>
            </a:r>
            <a:r>
              <a:rPr lang="en-US" altLang="ko-KR" dirty="0">
                <a:solidFill>
                  <a:srgbClr val="FF0000"/>
                </a:solidFill>
              </a:rPr>
              <a:t>should never use Betadine from Purdue Pharma USA</a:t>
            </a:r>
            <a:r>
              <a:rPr lang="en-US" altLang="ko-KR" dirty="0"/>
              <a:t>. It does not only slows wound healing, it also creates pigmentation. </a:t>
            </a:r>
            <a:r>
              <a:rPr lang="en-US" altLang="ko-KR" dirty="0" err="1">
                <a:solidFill>
                  <a:srgbClr val="FF0000"/>
                </a:solidFill>
              </a:rPr>
              <a:t>Silverdine</a:t>
            </a:r>
            <a:r>
              <a:rPr lang="en-US" altLang="ko-KR" dirty="0">
                <a:solidFill>
                  <a:srgbClr val="FF0000"/>
                </a:solidFill>
              </a:rPr>
              <a:t> and </a:t>
            </a:r>
            <a:r>
              <a:rPr lang="en-US" altLang="ko-KR" dirty="0" err="1">
                <a:solidFill>
                  <a:srgbClr val="FF0000"/>
                </a:solidFill>
              </a:rPr>
              <a:t>Silmazine</a:t>
            </a:r>
            <a:r>
              <a:rPr lang="en-US" altLang="ko-KR" dirty="0">
                <a:solidFill>
                  <a:srgbClr val="FF0000"/>
                </a:solidFill>
              </a:rPr>
              <a:t> ointment </a:t>
            </a:r>
            <a:r>
              <a:rPr lang="en-US" altLang="ko-KR" dirty="0"/>
              <a:t>are also not used on the face part because it makes pigmentation well.</a:t>
            </a:r>
          </a:p>
          <a:p>
            <a:r>
              <a:rPr lang="en-US" altLang="ko-KR" dirty="0"/>
              <a:t> </a:t>
            </a:r>
          </a:p>
          <a:p>
            <a:r>
              <a:rPr lang="en-US" altLang="ko-KR" dirty="0"/>
              <a:t>If pigmentation occurs, the face can be removed in 6 months, the upper body for 1 year, and the lower body for up to 2 years. And if it isn’t removed, you can use laser. </a:t>
            </a:r>
          </a:p>
        </p:txBody>
      </p:sp>
      <p:sp>
        <p:nvSpPr>
          <p:cNvPr id="4" name="AutoShape 3" descr="Amazon.com: Betadine First Aid Solution 8 Fl Oz Povidone Iodine Antiseptic  with No-Sting Promise (Packaging May Vary) : Health &amp; Househol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ko-KR" altLang="en-US"/>
          </a:p>
        </p:txBody>
      </p:sp>
      <p:pic>
        <p:nvPicPr>
          <p:cNvPr id="5" name="그림 4"/>
          <p:cNvPicPr>
            <a:picLocks noChangeAspect="1"/>
          </p:cNvPicPr>
          <p:nvPr/>
        </p:nvPicPr>
        <p:blipFill rotWithShape="1">
          <a:blip r:embed="rId2"/>
          <a:srcRect l="28501" r="28832"/>
          <a:stretch/>
        </p:blipFill>
        <p:spPr>
          <a:xfrm>
            <a:off x="3086793" y="4614342"/>
            <a:ext cx="914400" cy="2143125"/>
          </a:xfrm>
          <a:prstGeom prst="rect">
            <a:avLst/>
          </a:prstGeom>
        </p:spPr>
      </p:pic>
      <p:pic>
        <p:nvPicPr>
          <p:cNvPr id="6" name="그림 5"/>
          <p:cNvPicPr>
            <a:picLocks noChangeAspect="1"/>
          </p:cNvPicPr>
          <p:nvPr/>
        </p:nvPicPr>
        <p:blipFill rotWithShape="1">
          <a:blip r:embed="rId3"/>
          <a:srcRect t="35804" b="26216"/>
          <a:stretch/>
        </p:blipFill>
        <p:spPr>
          <a:xfrm>
            <a:off x="4741415" y="5245328"/>
            <a:ext cx="2743200" cy="781397"/>
          </a:xfrm>
          <a:prstGeom prst="rect">
            <a:avLst/>
          </a:prstGeom>
        </p:spPr>
      </p:pic>
      <p:sp>
        <p:nvSpPr>
          <p:cNvPr id="7" name="직사각형 6"/>
          <p:cNvSpPr/>
          <p:nvPr/>
        </p:nvSpPr>
        <p:spPr>
          <a:xfrm>
            <a:off x="7363067" y="6201293"/>
            <a:ext cx="4084580" cy="369332"/>
          </a:xfrm>
          <a:prstGeom prst="rect">
            <a:avLst/>
          </a:prstGeom>
        </p:spPr>
        <p:txBody>
          <a:bodyPr wrap="none">
            <a:spAutoFit/>
          </a:bodyPr>
          <a:lstStyle/>
          <a:p>
            <a:r>
              <a:rPr lang="en-US" altLang="ko-KR" dirty="0">
                <a:solidFill>
                  <a:srgbClr val="333333"/>
                </a:solidFill>
                <a:latin typeface="Malgun Gothic" panose="020B0503020000020004" pitchFamily="50" charset="-127"/>
                <a:ea typeface="Malgun Gothic" panose="020B0503020000020004" pitchFamily="50" charset="-127"/>
              </a:rPr>
              <a:t>(contents: Silver sulfadiazine – 10mg)</a:t>
            </a:r>
            <a:endParaRPr lang="ko-KR" altLang="en-US" dirty="0"/>
          </a:p>
        </p:txBody>
      </p:sp>
      <p:pic>
        <p:nvPicPr>
          <p:cNvPr id="8" name="그림 7"/>
          <p:cNvPicPr>
            <a:picLocks noChangeAspect="1"/>
          </p:cNvPicPr>
          <p:nvPr/>
        </p:nvPicPr>
        <p:blipFill rotWithShape="1">
          <a:blip r:embed="rId4"/>
          <a:srcRect t="30024" b="28861"/>
          <a:stretch/>
        </p:blipFill>
        <p:spPr>
          <a:xfrm>
            <a:off x="8224837" y="5245328"/>
            <a:ext cx="2143125" cy="881149"/>
          </a:xfrm>
          <a:prstGeom prst="rect">
            <a:avLst/>
          </a:prstGeom>
        </p:spPr>
      </p:pic>
    </p:spTree>
    <p:extLst>
      <p:ext uri="{BB962C8B-B14F-4D97-AF65-F5344CB8AC3E}">
        <p14:creationId xmlns:p14="http://schemas.microsoft.com/office/powerpoint/2010/main" val="13068894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p:cNvSpPr/>
          <p:nvPr/>
        </p:nvSpPr>
        <p:spPr>
          <a:xfrm>
            <a:off x="188536" y="73306"/>
            <a:ext cx="6096000" cy="923330"/>
          </a:xfrm>
          <a:prstGeom prst="rect">
            <a:avLst/>
          </a:prstGeom>
        </p:spPr>
        <p:txBody>
          <a:bodyPr>
            <a:spAutoFit/>
          </a:bodyPr>
          <a:lstStyle/>
          <a:p>
            <a:r>
              <a:rPr lang="en-US" altLang="ko-KR" dirty="0">
                <a:latin typeface="Calibri" panose="020F0502020204030204" pitchFamily="34" charset="0"/>
                <a:ea typeface="Calibri" panose="020F0502020204030204" pitchFamily="34" charset="0"/>
                <a:cs typeface="Calibri" panose="020F0502020204030204" pitchFamily="34" charset="0"/>
              </a:rPr>
              <a:t>Frequent side effect of Long pulsed laser </a:t>
            </a:r>
          </a:p>
          <a:p>
            <a:r>
              <a:rPr lang="en-US" altLang="ko-KR" b="1" dirty="0">
                <a:solidFill>
                  <a:schemeClr val="accent1"/>
                </a:solidFill>
                <a:latin typeface="Calibri" panose="020F0502020204030204" pitchFamily="34" charset="0"/>
                <a:ea typeface="Calibri" panose="020F0502020204030204" pitchFamily="34" charset="0"/>
                <a:cs typeface="Calibri" panose="020F0502020204030204" pitchFamily="34" charset="0"/>
              </a:rPr>
              <a:t>Hair removal – Burn </a:t>
            </a:r>
          </a:p>
          <a:p>
            <a:r>
              <a:rPr lang="en-US" altLang="ko-KR" b="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Vessel – skin sink </a:t>
            </a:r>
          </a:p>
        </p:txBody>
      </p:sp>
      <p:sp>
        <p:nvSpPr>
          <p:cNvPr id="3" name="TextBox 2"/>
          <p:cNvSpPr txBox="1"/>
          <p:nvPr/>
        </p:nvSpPr>
        <p:spPr>
          <a:xfrm>
            <a:off x="461913" y="1602557"/>
            <a:ext cx="11340446" cy="3416320"/>
          </a:xfrm>
          <a:prstGeom prst="rect">
            <a:avLst/>
          </a:prstGeom>
          <a:noFill/>
        </p:spPr>
        <p:txBody>
          <a:bodyPr wrap="square" rtlCol="0">
            <a:spAutoFit/>
          </a:bodyPr>
          <a:lstStyle/>
          <a:p>
            <a:r>
              <a:rPr lang="en-US" altLang="ko-KR" dirty="0">
                <a:latin typeface="Calibri" panose="020F0502020204030204" pitchFamily="34" charset="0"/>
                <a:cs typeface="Calibri" panose="020F0502020204030204" pitchFamily="34" charset="0"/>
              </a:rPr>
              <a:t>To prevent this</a:t>
            </a:r>
          </a:p>
          <a:p>
            <a:endParaRPr lang="en-US" altLang="ko-KR" dirty="0">
              <a:latin typeface="Calibri" panose="020F0502020204030204" pitchFamily="34" charset="0"/>
              <a:cs typeface="Calibri" panose="020F0502020204030204" pitchFamily="34" charset="0"/>
            </a:endParaRPr>
          </a:p>
          <a:p>
            <a:pPr marL="342900" indent="-342900">
              <a:buAutoNum type="arabicParenR"/>
            </a:pPr>
            <a:r>
              <a:rPr lang="en-US" altLang="ko-KR" dirty="0">
                <a:latin typeface="Calibri" panose="020F0502020204030204" pitchFamily="34" charset="0"/>
                <a:cs typeface="Calibri" panose="020F0502020204030204" pitchFamily="34" charset="0"/>
              </a:rPr>
              <a:t>You should check the photo sensitivity. Apply laser to the temple with the standard parameter considering the skin type(up or down) and wait 5 to 10 seconds. It is most proper between mild erythema and erythema. And you can know that the proper </a:t>
            </a:r>
            <a:r>
              <a:rPr lang="en-US" altLang="ko-KR" dirty="0" err="1">
                <a:latin typeface="Calibri" panose="020F0502020204030204" pitchFamily="34" charset="0"/>
                <a:cs typeface="Calibri" panose="020F0502020204030204" pitchFamily="34" charset="0"/>
              </a:rPr>
              <a:t>fluence</a:t>
            </a:r>
            <a:r>
              <a:rPr lang="en-US" altLang="ko-KR" dirty="0">
                <a:latin typeface="Calibri" panose="020F0502020204030204" pitchFamily="34" charset="0"/>
                <a:cs typeface="Calibri" panose="020F0502020204030204" pitchFamily="34" charset="0"/>
              </a:rPr>
              <a:t> level, lower or higher than the parameter or you can’t apply the laser to them. </a:t>
            </a:r>
          </a:p>
          <a:p>
            <a:pPr marL="342900" indent="-342900">
              <a:buAutoNum type="arabicParenR"/>
            </a:pPr>
            <a:endParaRPr lang="en-US" altLang="ko-KR" dirty="0">
              <a:latin typeface="Calibri" panose="020F0502020204030204" pitchFamily="34" charset="0"/>
              <a:cs typeface="Calibri" panose="020F0502020204030204" pitchFamily="34" charset="0"/>
            </a:endParaRPr>
          </a:p>
          <a:p>
            <a:endParaRPr lang="en-US" altLang="ko-KR" dirty="0">
              <a:latin typeface="Calibri" panose="020F0502020204030204" pitchFamily="34" charset="0"/>
              <a:cs typeface="Calibri" panose="020F0502020204030204" pitchFamily="34" charset="0"/>
            </a:endParaRPr>
          </a:p>
          <a:p>
            <a:r>
              <a:rPr lang="en-US" altLang="ko-KR" dirty="0">
                <a:latin typeface="Calibri" panose="020F0502020204030204" pitchFamily="34" charset="0"/>
                <a:cs typeface="Calibri" panose="020F0502020204030204" pitchFamily="34" charset="0"/>
              </a:rPr>
              <a:t>2)  Proper Cooling via Blue Ice(Air cooling device, Pre, delay and post)</a:t>
            </a:r>
          </a:p>
          <a:p>
            <a:endParaRPr lang="en-US" altLang="ko-KR" dirty="0">
              <a:latin typeface="Calibri" panose="020F0502020204030204" pitchFamily="34" charset="0"/>
              <a:cs typeface="Calibri" panose="020F0502020204030204" pitchFamily="34" charset="0"/>
            </a:endParaRPr>
          </a:p>
          <a:p>
            <a:r>
              <a:rPr lang="en-US" altLang="ko-KR" dirty="0">
                <a:latin typeface="Calibri" panose="020F0502020204030204" pitchFamily="34" charset="0"/>
                <a:cs typeface="Calibri" panose="020F0502020204030204" pitchFamily="34" charset="0"/>
              </a:rPr>
              <a:t>3) Treat the vessels and Telangiectasia:  Treat them to remove them with at least 5 sessions</a:t>
            </a:r>
            <a:endParaRPr lang="ko-KR" altLang="en-US" dirty="0">
              <a:latin typeface="Calibri" panose="020F0502020204030204" pitchFamily="34" charset="0"/>
              <a:cs typeface="Calibri" panose="020F0502020204030204" pitchFamily="34" charset="0"/>
            </a:endParaRPr>
          </a:p>
          <a:p>
            <a:endParaRPr lang="en-US" altLang="ko-KR" dirty="0">
              <a:latin typeface="Calibri" panose="020F0502020204030204" pitchFamily="34" charset="0"/>
              <a:cs typeface="Calibri" panose="020F0502020204030204" pitchFamily="34" charset="0"/>
            </a:endParaRPr>
          </a:p>
          <a:p>
            <a:endParaRPr lang="ko-KR" altLang="en-US" dirty="0">
              <a:latin typeface="Calibri" panose="020F0502020204030204" pitchFamily="34" charset="0"/>
              <a:cs typeface="Calibri" panose="020F0502020204030204" pitchFamily="34" charset="0"/>
            </a:endParaRPr>
          </a:p>
        </p:txBody>
      </p:sp>
      <p:pic>
        <p:nvPicPr>
          <p:cNvPr id="4" name="그림 3"/>
          <p:cNvPicPr>
            <a:picLocks noChangeAspect="1"/>
          </p:cNvPicPr>
          <p:nvPr/>
        </p:nvPicPr>
        <p:blipFill>
          <a:blip r:embed="rId2"/>
          <a:stretch>
            <a:fillRect/>
          </a:stretch>
        </p:blipFill>
        <p:spPr>
          <a:xfrm>
            <a:off x="9339024" y="4087993"/>
            <a:ext cx="2171700" cy="2105025"/>
          </a:xfrm>
          <a:prstGeom prst="rect">
            <a:avLst/>
          </a:prstGeom>
        </p:spPr>
      </p:pic>
      <p:sp>
        <p:nvSpPr>
          <p:cNvPr id="5" name="슬라이드 번호 개체 틀 4"/>
          <p:cNvSpPr>
            <a:spLocks noGrp="1"/>
          </p:cNvSpPr>
          <p:nvPr>
            <p:ph type="sldNum" sz="quarter" idx="12"/>
          </p:nvPr>
        </p:nvSpPr>
        <p:spPr/>
        <p:txBody>
          <a:bodyPr/>
          <a:lstStyle/>
          <a:p>
            <a:fld id="{5346BCD7-B500-49C0-8935-9892FDE1CF6E}" type="slidenum">
              <a:rPr lang="ko-KR" altLang="en-US" smtClean="0"/>
              <a:t>51</a:t>
            </a:fld>
            <a:endParaRPr lang="ko-KR" altLang="en-US"/>
          </a:p>
        </p:txBody>
      </p:sp>
    </p:spTree>
    <p:extLst>
      <p:ext uri="{BB962C8B-B14F-4D97-AF65-F5344CB8AC3E}">
        <p14:creationId xmlns:p14="http://schemas.microsoft.com/office/powerpoint/2010/main" val="16437078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497;p30"/>
          <p:cNvSpPr/>
          <p:nvPr/>
        </p:nvSpPr>
        <p:spPr>
          <a:xfrm>
            <a:off x="1631504" y="306730"/>
            <a:ext cx="3960440" cy="464461"/>
          </a:xfrm>
          <a:prstGeom prst="roundRect">
            <a:avLst>
              <a:gd name="adj" fmla="val 16667"/>
            </a:avLst>
          </a:prstGeom>
          <a:solidFill>
            <a:schemeClr val="accent6"/>
          </a:solidFill>
          <a:ln>
            <a:noFill/>
          </a:ln>
        </p:spPr>
        <p:txBody>
          <a:bodyPr spcFirstLastPara="1" wrap="square" lIns="0" tIns="0" rIns="0" bIns="0" anchor="ctr" anchorCtr="1">
            <a:noAutofit/>
          </a:bodyPr>
          <a:lstStyle/>
          <a:p>
            <a:pPr lvl="0" algn="ctr"/>
            <a:r>
              <a:rPr lang="en-US" sz="2000" b="1" dirty="0">
                <a:solidFill>
                  <a:schemeClr val="lt1"/>
                </a:solidFill>
                <a:latin typeface="Tahoma"/>
                <a:ea typeface="Tahoma"/>
                <a:cs typeface="Tahoma"/>
                <a:sym typeface="Tahoma"/>
              </a:rPr>
              <a:t>Orally Administered Drugs</a:t>
            </a:r>
            <a:endParaRPr dirty="0"/>
          </a:p>
        </p:txBody>
      </p:sp>
      <p:graphicFrame>
        <p:nvGraphicFramePr>
          <p:cNvPr id="18" name="표 17"/>
          <p:cNvGraphicFramePr>
            <a:graphicFrameLocks noGrp="1"/>
          </p:cNvGraphicFramePr>
          <p:nvPr>
            <p:extLst/>
          </p:nvPr>
        </p:nvGraphicFramePr>
        <p:xfrm>
          <a:off x="1658591" y="3861049"/>
          <a:ext cx="8613873" cy="1643065"/>
        </p:xfrm>
        <a:graphic>
          <a:graphicData uri="http://schemas.openxmlformats.org/drawingml/2006/table">
            <a:tbl>
              <a:tblPr firstRow="1" bandRow="1">
                <a:tableStyleId>{93296810-A885-4BE3-A3E7-6D5BEEA58F35}</a:tableStyleId>
              </a:tblPr>
              <a:tblGrid>
                <a:gridCol w="3564361">
                  <a:extLst>
                    <a:ext uri="{9D8B030D-6E8A-4147-A177-3AD203B41FA5}">
                      <a16:colId xmlns:a16="http://schemas.microsoft.com/office/drawing/2014/main" val="20000"/>
                    </a:ext>
                  </a:extLst>
                </a:gridCol>
                <a:gridCol w="1782180">
                  <a:extLst>
                    <a:ext uri="{9D8B030D-6E8A-4147-A177-3AD203B41FA5}">
                      <a16:colId xmlns:a16="http://schemas.microsoft.com/office/drawing/2014/main" val="20001"/>
                    </a:ext>
                  </a:extLst>
                </a:gridCol>
                <a:gridCol w="3267332">
                  <a:extLst>
                    <a:ext uri="{9D8B030D-6E8A-4147-A177-3AD203B41FA5}">
                      <a16:colId xmlns:a16="http://schemas.microsoft.com/office/drawing/2014/main" val="20002"/>
                    </a:ext>
                  </a:extLst>
                </a:gridCol>
              </a:tblGrid>
              <a:tr h="343855">
                <a:tc>
                  <a:txBody>
                    <a:bodyPr/>
                    <a:lstStyle/>
                    <a:p>
                      <a:pPr algn="ctr" latinLnBrk="1"/>
                      <a:r>
                        <a:rPr lang="en-US" altLang="ko-KR" sz="1000" dirty="0">
                          <a:latin typeface="Arial" panose="020B0604020202020204" pitchFamily="34" charset="0"/>
                          <a:cs typeface="Arial" panose="020B0604020202020204" pitchFamily="34" charset="0"/>
                        </a:rPr>
                        <a:t>Name</a:t>
                      </a:r>
                    </a:p>
                  </a:txBody>
                  <a:tcPr marL="9525" marR="9525" marT="9525" marB="0" anchor="ctr">
                    <a:solidFill>
                      <a:schemeClr val="accent2">
                        <a:lumMod val="60000"/>
                        <a:lumOff val="40000"/>
                      </a:schemeClr>
                    </a:solidFill>
                  </a:tcPr>
                </a:tc>
                <a:tc>
                  <a:txBody>
                    <a:bodyPr/>
                    <a:lstStyle/>
                    <a:p>
                      <a:pPr algn="ctr" latinLnBrk="1"/>
                      <a:r>
                        <a:rPr lang="en-US" altLang="ko-KR" sz="1000" dirty="0">
                          <a:latin typeface="+mn-lt"/>
                          <a:cs typeface="+mn-cs"/>
                        </a:rPr>
                        <a:t>Main</a:t>
                      </a:r>
                      <a:r>
                        <a:rPr lang="en-US" altLang="ko-KR" sz="1000" baseline="0" dirty="0">
                          <a:latin typeface="+mn-lt"/>
                          <a:cs typeface="+mn-cs"/>
                        </a:rPr>
                        <a:t> Ingredient</a:t>
                      </a:r>
                      <a:endParaRPr lang="ko-KR" altLang="en-US" sz="1000" dirty="0">
                        <a:latin typeface="Arial" panose="020B0604020202020204" pitchFamily="34" charset="0"/>
                        <a:cs typeface="Arial" panose="020B0604020202020204" pitchFamily="34" charset="0"/>
                      </a:endParaRPr>
                    </a:p>
                  </a:txBody>
                  <a:tcPr marL="9525" marR="9525" marT="9525" marB="0" anchor="ctr">
                    <a:solidFill>
                      <a:schemeClr val="accent2">
                        <a:lumMod val="60000"/>
                        <a:lumOff val="40000"/>
                      </a:schemeClr>
                    </a:solidFill>
                  </a:tcPr>
                </a:tc>
                <a:tc>
                  <a:txBody>
                    <a:bodyPr/>
                    <a:lstStyle/>
                    <a:p>
                      <a:pPr algn="ctr" latinLnBrk="1"/>
                      <a:r>
                        <a:rPr lang="en-US" altLang="ko-KR" sz="1000" dirty="0">
                          <a:latin typeface="Arial" panose="020B0604020202020204" pitchFamily="34" charset="0"/>
                          <a:cs typeface="Arial" panose="020B0604020202020204" pitchFamily="34" charset="0"/>
                        </a:rPr>
                        <a:t>General Indication</a:t>
                      </a:r>
                    </a:p>
                  </a:txBody>
                  <a:tcPr marL="9525" marR="9525" marT="9525" marB="0" anchor="ctr">
                    <a:solidFill>
                      <a:schemeClr val="accent2">
                        <a:lumMod val="60000"/>
                        <a:lumOff val="40000"/>
                      </a:schemeClr>
                    </a:solidFill>
                  </a:tcPr>
                </a:tc>
                <a:extLst>
                  <a:ext uri="{0D108BD9-81ED-4DB2-BD59-A6C34878D82A}">
                    <a16:rowId xmlns:a16="http://schemas.microsoft.com/office/drawing/2014/main" val="10000"/>
                  </a:ext>
                </a:extLst>
              </a:tr>
              <a:tr h="212861">
                <a:tc>
                  <a:txBody>
                    <a:bodyPr/>
                    <a:lstStyle/>
                    <a:p>
                      <a:pPr marL="889000" marR="0" indent="-889000" algn="ctr" defTabSz="914400" rtl="0" eaLnBrk="1" fontAlgn="auto" latinLnBrk="1" hangingPunct="1">
                        <a:lnSpc>
                          <a:spcPct val="100000"/>
                        </a:lnSpc>
                        <a:spcBef>
                          <a:spcPts val="0"/>
                        </a:spcBef>
                        <a:spcAft>
                          <a:spcPts val="0"/>
                        </a:spcAft>
                        <a:buClrTx/>
                        <a:buSzTx/>
                        <a:buFontTx/>
                        <a:buNone/>
                        <a:tabLst/>
                        <a:defRPr/>
                      </a:pPr>
                      <a:r>
                        <a:rPr lang="en-US" altLang="ko-KR" sz="1200" b="0" i="0" kern="1200" dirty="0" err="1">
                          <a:solidFill>
                            <a:schemeClr val="dk1"/>
                          </a:solidFill>
                          <a:effectLst/>
                          <a:latin typeface="+mj-lt"/>
                          <a:ea typeface="+mn-ea"/>
                          <a:cs typeface="+mn-cs"/>
                        </a:rPr>
                        <a:t>Esroban</a:t>
                      </a:r>
                      <a:r>
                        <a:rPr lang="en-US" altLang="ko-KR" sz="1200" b="0" i="0" kern="1200" dirty="0">
                          <a:solidFill>
                            <a:schemeClr val="dk1"/>
                          </a:solidFill>
                          <a:effectLst/>
                          <a:latin typeface="+mj-lt"/>
                          <a:ea typeface="+mn-ea"/>
                          <a:cs typeface="+mn-cs"/>
                        </a:rPr>
                        <a:t> Ointment</a:t>
                      </a:r>
                      <a:endParaRPr lang="en-US" altLang="ko-KR" sz="1200" b="1" i="0" kern="1200" dirty="0">
                        <a:solidFill>
                          <a:schemeClr val="dk1"/>
                        </a:solidFill>
                        <a:effectLst/>
                        <a:latin typeface="+mj-lt"/>
                        <a:ea typeface="+mn-ea"/>
                        <a:cs typeface="+mn-cs"/>
                      </a:endParaRPr>
                    </a:p>
                  </a:txBody>
                  <a:tcPr marL="9525" marR="9525" marT="9525" marB="0" anchor="ctr">
                    <a:solidFill>
                      <a:schemeClr val="accent2">
                        <a:lumMod val="20000"/>
                        <a:lumOff val="80000"/>
                      </a:schemeClr>
                    </a:solidFill>
                  </a:tcPr>
                </a:tc>
                <a:tc>
                  <a:txBody>
                    <a:bodyPr/>
                    <a:lstStyle/>
                    <a:p>
                      <a:pPr marL="889000" marR="0" indent="-889000" algn="ctr" defTabSz="914400" rtl="0" eaLnBrk="1" fontAlgn="auto" latinLnBrk="1" hangingPunct="1">
                        <a:lnSpc>
                          <a:spcPct val="100000"/>
                        </a:lnSpc>
                        <a:spcBef>
                          <a:spcPts val="0"/>
                        </a:spcBef>
                        <a:spcAft>
                          <a:spcPts val="0"/>
                        </a:spcAft>
                        <a:buClrTx/>
                        <a:buSzTx/>
                        <a:buFontTx/>
                        <a:buNone/>
                        <a:tabLst/>
                        <a:defRPr/>
                      </a:pPr>
                      <a:r>
                        <a:rPr lang="en-US" altLang="ko-KR" sz="1200" b="0" i="0" kern="1200" dirty="0" err="1">
                          <a:solidFill>
                            <a:schemeClr val="dk1"/>
                          </a:solidFill>
                          <a:effectLst/>
                          <a:latin typeface="+mj-lt"/>
                          <a:ea typeface="+mn-ea"/>
                          <a:cs typeface="+mn-cs"/>
                        </a:rPr>
                        <a:t>mupirocin</a:t>
                      </a:r>
                      <a:endParaRPr lang="en-US" altLang="ko-KR" sz="1200" b="1" i="0" kern="1200" dirty="0">
                        <a:solidFill>
                          <a:schemeClr val="dk1"/>
                        </a:solidFill>
                        <a:effectLst/>
                        <a:latin typeface="+mj-lt"/>
                        <a:ea typeface="+mn-ea"/>
                        <a:cs typeface="+mn-cs"/>
                      </a:endParaRPr>
                    </a:p>
                  </a:txBody>
                  <a:tcPr marL="9525" marR="9525" marT="9525" marB="0" anchor="ctr">
                    <a:solidFill>
                      <a:schemeClr val="accent2">
                        <a:lumMod val="20000"/>
                        <a:lumOff val="80000"/>
                      </a:schemeClr>
                    </a:solidFill>
                  </a:tcPr>
                </a:tc>
                <a:tc>
                  <a:txBody>
                    <a:bodyPr/>
                    <a:lstStyle/>
                    <a:p>
                      <a:pPr algn="ctr">
                        <a:spcAft>
                          <a:spcPts val="0"/>
                        </a:spcAft>
                      </a:pPr>
                      <a:r>
                        <a:rPr lang="en-US" altLang="ko-KR" sz="1200" kern="100" dirty="0">
                          <a:effectLst/>
                          <a:latin typeface="+mj-lt"/>
                          <a:cs typeface="Times New Roman"/>
                        </a:rPr>
                        <a:t>Bacterial skin infections from trauma and burns</a:t>
                      </a:r>
                      <a:endParaRPr lang="ko-KR" sz="1200" kern="100" dirty="0">
                        <a:effectLst/>
                        <a:latin typeface="+mj-lt"/>
                        <a:cs typeface="Times New Roman"/>
                      </a:endParaRPr>
                    </a:p>
                  </a:txBody>
                  <a:tcPr marL="9525" marR="9525" marT="9525" marB="0" anchor="ctr">
                    <a:solidFill>
                      <a:schemeClr val="accent2">
                        <a:lumMod val="20000"/>
                        <a:lumOff val="80000"/>
                      </a:schemeClr>
                    </a:solidFill>
                  </a:tcPr>
                </a:tc>
                <a:extLst>
                  <a:ext uri="{0D108BD9-81ED-4DB2-BD59-A6C34878D82A}">
                    <a16:rowId xmlns:a16="http://schemas.microsoft.com/office/drawing/2014/main" val="10001"/>
                  </a:ext>
                </a:extLst>
              </a:tr>
              <a:tr h="187345">
                <a:tc>
                  <a:txBody>
                    <a:bodyPr/>
                    <a:lstStyle/>
                    <a:p>
                      <a:pPr algn="ctr"/>
                      <a:r>
                        <a:rPr lang="en-US" altLang="ko-KR" sz="1200" b="0" i="0" kern="1200" dirty="0" err="1">
                          <a:solidFill>
                            <a:schemeClr val="dk1"/>
                          </a:solidFill>
                          <a:effectLst/>
                          <a:latin typeface="+mj-lt"/>
                          <a:ea typeface="+mn-ea"/>
                          <a:cs typeface="+mn-cs"/>
                        </a:rPr>
                        <a:t>Bepanthen</a:t>
                      </a:r>
                      <a:r>
                        <a:rPr lang="en-US" altLang="ko-KR" sz="1200" b="0" i="0" kern="1200" dirty="0">
                          <a:solidFill>
                            <a:schemeClr val="dk1"/>
                          </a:solidFill>
                          <a:effectLst/>
                          <a:latin typeface="+mj-lt"/>
                          <a:ea typeface="+mn-ea"/>
                          <a:cs typeface="+mn-cs"/>
                        </a:rPr>
                        <a:t> Ointment</a:t>
                      </a:r>
                      <a:endParaRPr lang="en-US" altLang="ko-KR" sz="1200" b="1" i="0" kern="1200" dirty="0">
                        <a:solidFill>
                          <a:schemeClr val="dk1"/>
                        </a:solidFill>
                        <a:effectLst/>
                        <a:latin typeface="+mj-lt"/>
                        <a:ea typeface="+mn-ea"/>
                        <a:cs typeface="+mn-cs"/>
                      </a:endParaRPr>
                    </a:p>
                  </a:txBody>
                  <a:tcPr marL="9525" marR="9525" marT="9525" marB="0" anchor="ctr"/>
                </a:tc>
                <a:tc>
                  <a:txBody>
                    <a:bodyPr/>
                    <a:lstStyle/>
                    <a:p>
                      <a:pPr algn="ctr">
                        <a:spcAft>
                          <a:spcPts val="0"/>
                        </a:spcAft>
                      </a:pPr>
                      <a:r>
                        <a:rPr lang="en-US" altLang="ko-KR" sz="1200" kern="100" dirty="0" err="1">
                          <a:effectLst/>
                          <a:latin typeface="+mj-lt"/>
                          <a:cs typeface="Times New Roman"/>
                        </a:rPr>
                        <a:t>Dexpanthenol</a:t>
                      </a:r>
                      <a:endParaRPr lang="ko-KR" sz="1200" kern="100" dirty="0">
                        <a:effectLst/>
                        <a:latin typeface="+mj-lt"/>
                        <a:cs typeface="Times New Roman"/>
                      </a:endParaRPr>
                    </a:p>
                  </a:txBody>
                  <a:tcPr marL="9525" marR="9525" marT="9525" marB="0" anchor="ctr"/>
                </a:tc>
                <a:tc>
                  <a:txBody>
                    <a:bodyPr/>
                    <a:lstStyle/>
                    <a:p>
                      <a:pPr algn="ctr">
                        <a:spcAft>
                          <a:spcPts val="0"/>
                        </a:spcAft>
                      </a:pPr>
                      <a:r>
                        <a:rPr lang="en-US" altLang="ko-KR" sz="1200" kern="100" dirty="0">
                          <a:effectLst/>
                          <a:latin typeface="+mj-lt"/>
                          <a:cs typeface="Times New Roman"/>
                        </a:rPr>
                        <a:t>Supplementary treatment for wounds, burns, tears (dissociation of </a:t>
                      </a:r>
                      <a:r>
                        <a:rPr lang="en-US" altLang="ko-KR" sz="1200" kern="100" dirty="0" err="1">
                          <a:effectLst/>
                          <a:latin typeface="+mj-lt"/>
                          <a:cs typeface="Times New Roman"/>
                        </a:rPr>
                        <a:t>papillitis</a:t>
                      </a:r>
                      <a:r>
                        <a:rPr lang="en-US" altLang="ko-KR" sz="1200" kern="100" dirty="0">
                          <a:effectLst/>
                          <a:latin typeface="+mj-lt"/>
                          <a:cs typeface="Times New Roman"/>
                        </a:rPr>
                        <a:t> in water organic matter), pressure ulcers, rapid and chronic dermatitis, eczema, skin ulcers, diaper rash, sunburn (sunshine dermatitis), etc.</a:t>
                      </a:r>
                      <a:endParaRPr lang="ko-KR" sz="1200" kern="100" dirty="0">
                        <a:effectLst/>
                        <a:latin typeface="+mj-lt"/>
                        <a:cs typeface="Times New Roman"/>
                      </a:endParaRPr>
                    </a:p>
                  </a:txBody>
                  <a:tcPr marL="9525" marR="9525" marT="9525" marB="0" anchor="ctr"/>
                </a:tc>
                <a:extLst>
                  <a:ext uri="{0D108BD9-81ED-4DB2-BD59-A6C34878D82A}">
                    <a16:rowId xmlns:a16="http://schemas.microsoft.com/office/drawing/2014/main" val="10002"/>
                  </a:ext>
                </a:extLst>
              </a:tr>
            </a:tbl>
          </a:graphicData>
        </a:graphic>
      </p:graphicFrame>
      <p:sp>
        <p:nvSpPr>
          <p:cNvPr id="19" name="Google Shape;497;p30"/>
          <p:cNvSpPr/>
          <p:nvPr/>
        </p:nvSpPr>
        <p:spPr>
          <a:xfrm>
            <a:off x="1631504" y="3242907"/>
            <a:ext cx="2736304" cy="464461"/>
          </a:xfrm>
          <a:prstGeom prst="roundRect">
            <a:avLst>
              <a:gd name="adj" fmla="val 16667"/>
            </a:avLst>
          </a:prstGeom>
          <a:solidFill>
            <a:schemeClr val="accent2">
              <a:lumMod val="60000"/>
              <a:lumOff val="40000"/>
            </a:schemeClr>
          </a:solidFill>
          <a:ln>
            <a:noFill/>
          </a:ln>
        </p:spPr>
        <p:txBody>
          <a:bodyPr spcFirstLastPara="1" wrap="square" lIns="0" tIns="0" rIns="0" bIns="0" anchor="ctr" anchorCtr="1">
            <a:noAutofit/>
          </a:bodyPr>
          <a:lstStyle/>
          <a:p>
            <a:pPr algn="ctr"/>
            <a:r>
              <a:rPr lang="en-US" sz="2000" b="1" dirty="0">
                <a:solidFill>
                  <a:schemeClr val="lt1"/>
                </a:solidFill>
                <a:latin typeface="Tahoma"/>
                <a:ea typeface="Tahoma"/>
                <a:cs typeface="Tahoma"/>
                <a:sym typeface="Tahoma"/>
              </a:rPr>
              <a:t>Topical Ointment</a:t>
            </a:r>
            <a:endParaRPr dirty="0"/>
          </a:p>
        </p:txBody>
      </p:sp>
      <p:graphicFrame>
        <p:nvGraphicFramePr>
          <p:cNvPr id="2" name="표 1"/>
          <p:cNvGraphicFramePr>
            <a:graphicFrameLocks noGrp="1"/>
          </p:cNvGraphicFramePr>
          <p:nvPr>
            <p:extLst/>
          </p:nvPr>
        </p:nvGraphicFramePr>
        <p:xfrm>
          <a:off x="1631505" y="908720"/>
          <a:ext cx="8640961" cy="1881936"/>
        </p:xfrm>
        <a:graphic>
          <a:graphicData uri="http://schemas.openxmlformats.org/drawingml/2006/table">
            <a:tbl>
              <a:tblPr firstRow="1" bandRow="1">
                <a:tableStyleId>{93296810-A885-4BE3-A3E7-6D5BEEA58F35}</a:tableStyleId>
              </a:tblPr>
              <a:tblGrid>
                <a:gridCol w="3426588">
                  <a:extLst>
                    <a:ext uri="{9D8B030D-6E8A-4147-A177-3AD203B41FA5}">
                      <a16:colId xmlns:a16="http://schemas.microsoft.com/office/drawing/2014/main" val="20000"/>
                    </a:ext>
                  </a:extLst>
                </a:gridCol>
                <a:gridCol w="1936767">
                  <a:extLst>
                    <a:ext uri="{9D8B030D-6E8A-4147-A177-3AD203B41FA5}">
                      <a16:colId xmlns:a16="http://schemas.microsoft.com/office/drawing/2014/main" val="20001"/>
                    </a:ext>
                  </a:extLst>
                </a:gridCol>
                <a:gridCol w="3277606">
                  <a:extLst>
                    <a:ext uri="{9D8B030D-6E8A-4147-A177-3AD203B41FA5}">
                      <a16:colId xmlns:a16="http://schemas.microsoft.com/office/drawing/2014/main" val="20002"/>
                    </a:ext>
                  </a:extLst>
                </a:gridCol>
              </a:tblGrid>
              <a:tr h="399846">
                <a:tc>
                  <a:txBody>
                    <a:bodyPr/>
                    <a:lstStyle/>
                    <a:p>
                      <a:pPr algn="ctr" latinLnBrk="1"/>
                      <a:r>
                        <a:rPr lang="en-US" altLang="ko-KR" sz="1000" dirty="0">
                          <a:latin typeface="Arial" panose="020B0604020202020204" pitchFamily="34" charset="0"/>
                          <a:cs typeface="Arial" panose="020B0604020202020204" pitchFamily="34" charset="0"/>
                        </a:rPr>
                        <a:t>Name</a:t>
                      </a:r>
                    </a:p>
                  </a:txBody>
                  <a:tcPr marL="66068" marR="66068" marT="41294" marB="41294" anchor="ctr" anchorCtr="1"/>
                </a:tc>
                <a:tc>
                  <a:txBody>
                    <a:bodyPr/>
                    <a:lstStyle/>
                    <a:p>
                      <a:pPr algn="ctr" latinLnBrk="1"/>
                      <a:r>
                        <a:rPr lang="en-US" altLang="ko-KR" sz="1000" dirty="0">
                          <a:latin typeface="+mn-lt"/>
                          <a:cs typeface="+mn-cs"/>
                        </a:rPr>
                        <a:t>Main</a:t>
                      </a:r>
                      <a:r>
                        <a:rPr lang="en-US" altLang="ko-KR" sz="1000" baseline="0" dirty="0">
                          <a:latin typeface="+mn-lt"/>
                          <a:cs typeface="+mn-cs"/>
                        </a:rPr>
                        <a:t> Ingredient</a:t>
                      </a:r>
                      <a:endParaRPr lang="ko-KR" altLang="en-US" sz="1000" dirty="0">
                        <a:latin typeface="Arial" panose="020B0604020202020204" pitchFamily="34" charset="0"/>
                        <a:cs typeface="Arial" panose="020B0604020202020204" pitchFamily="34" charset="0"/>
                      </a:endParaRPr>
                    </a:p>
                  </a:txBody>
                  <a:tcPr marL="66068" marR="66068" marT="41294" marB="41294" anchor="ctr" anchorCtr="1"/>
                </a:tc>
                <a:tc>
                  <a:txBody>
                    <a:bodyPr/>
                    <a:lstStyle/>
                    <a:p>
                      <a:pPr algn="ctr" latinLnBrk="1"/>
                      <a:r>
                        <a:rPr lang="en-US" altLang="ko-KR" sz="1000" dirty="0">
                          <a:latin typeface="Arial" panose="020B0604020202020204" pitchFamily="34" charset="0"/>
                          <a:cs typeface="Arial" panose="020B0604020202020204" pitchFamily="34" charset="0"/>
                        </a:rPr>
                        <a:t>General Indication</a:t>
                      </a:r>
                    </a:p>
                  </a:txBody>
                  <a:tcPr marL="66068" marR="66068" marT="41294" marB="41294" anchor="ctr" anchorCtr="1"/>
                </a:tc>
                <a:extLst>
                  <a:ext uri="{0D108BD9-81ED-4DB2-BD59-A6C34878D82A}">
                    <a16:rowId xmlns:a16="http://schemas.microsoft.com/office/drawing/2014/main" val="10000"/>
                  </a:ext>
                </a:extLst>
              </a:tr>
              <a:tr h="222971">
                <a:tc>
                  <a:txBody>
                    <a:bodyPr/>
                    <a:lstStyle/>
                    <a:p>
                      <a:pPr marL="800100" indent="-800100" algn="ctr">
                        <a:spcAft>
                          <a:spcPts val="0"/>
                        </a:spcAft>
                      </a:pPr>
                      <a:r>
                        <a:rPr lang="en-US" altLang="ko-KR" sz="1200" b="0" i="0" kern="1200" dirty="0" err="1">
                          <a:solidFill>
                            <a:schemeClr val="dk1"/>
                          </a:solidFill>
                          <a:effectLst/>
                          <a:latin typeface="+mn-lt"/>
                          <a:ea typeface="+mn-ea"/>
                          <a:cs typeface="+mn-cs"/>
                        </a:rPr>
                        <a:t>Necmoclean</a:t>
                      </a:r>
                      <a:r>
                        <a:rPr lang="en-US" altLang="ko-KR" sz="1200" b="0" i="0" kern="1200" dirty="0">
                          <a:solidFill>
                            <a:schemeClr val="dk1"/>
                          </a:solidFill>
                          <a:effectLst/>
                          <a:latin typeface="+mn-lt"/>
                          <a:ea typeface="+mn-ea"/>
                          <a:cs typeface="+mn-cs"/>
                        </a:rPr>
                        <a:t> Tab</a:t>
                      </a:r>
                      <a:endParaRPr lang="ko-KR" sz="1200" b="1" kern="100" dirty="0">
                        <a:effectLst/>
                        <a:latin typeface="+mn-lt"/>
                        <a:cs typeface="Times New Roman"/>
                      </a:endParaRPr>
                    </a:p>
                  </a:txBody>
                  <a:tcPr marL="9525" marR="9525" marT="9525" marB="0" anchor="ctr"/>
                </a:tc>
                <a:tc>
                  <a:txBody>
                    <a:bodyPr/>
                    <a:lstStyle/>
                    <a:p>
                      <a:pPr marL="800100" marR="0" indent="-800100" algn="ctr" defTabSz="914400" rtl="0" eaLnBrk="1" fontAlgn="auto" latinLnBrk="1" hangingPunct="1">
                        <a:lnSpc>
                          <a:spcPct val="100000"/>
                        </a:lnSpc>
                        <a:spcBef>
                          <a:spcPts val="0"/>
                        </a:spcBef>
                        <a:spcAft>
                          <a:spcPts val="0"/>
                        </a:spcAft>
                        <a:buClrTx/>
                        <a:buSzTx/>
                        <a:buFontTx/>
                        <a:buNone/>
                        <a:tabLst/>
                        <a:defRPr/>
                      </a:pPr>
                      <a:r>
                        <a:rPr lang="en-US" altLang="ko-KR" sz="1200" b="0" i="0" kern="1200" dirty="0">
                          <a:solidFill>
                            <a:schemeClr val="dk1"/>
                          </a:solidFill>
                          <a:effectLst/>
                          <a:latin typeface="+mn-lt"/>
                          <a:ea typeface="+mn-ea"/>
                          <a:cs typeface="+mn-cs"/>
                        </a:rPr>
                        <a:t>Amoxicillin</a:t>
                      </a:r>
                      <a:r>
                        <a:rPr lang="en-US" altLang="ko-KR" sz="1200" b="0" i="0" kern="1200" baseline="0" dirty="0">
                          <a:solidFill>
                            <a:schemeClr val="dk1"/>
                          </a:solidFill>
                          <a:effectLst/>
                          <a:latin typeface="+mn-lt"/>
                          <a:ea typeface="+mn-ea"/>
                          <a:cs typeface="+mn-cs"/>
                        </a:rPr>
                        <a:t> </a:t>
                      </a:r>
                      <a:r>
                        <a:rPr lang="en-US" altLang="ko-KR" sz="1200" b="0" i="0" kern="1200" dirty="0">
                          <a:solidFill>
                            <a:schemeClr val="dk1"/>
                          </a:solidFill>
                          <a:effectLst/>
                          <a:latin typeface="+mn-lt"/>
                          <a:ea typeface="+mn-ea"/>
                          <a:cs typeface="+mn-cs"/>
                        </a:rPr>
                        <a:t>Hydrate</a:t>
                      </a:r>
                      <a:endParaRPr lang="en-US" altLang="ko-KR" sz="1200" b="1" i="0" kern="1200" dirty="0">
                        <a:solidFill>
                          <a:schemeClr val="dk1"/>
                        </a:solidFill>
                        <a:effectLst/>
                        <a:latin typeface="+mn-lt"/>
                        <a:ea typeface="+mn-ea"/>
                        <a:cs typeface="+mn-cs"/>
                      </a:endParaRPr>
                    </a:p>
                    <a:p>
                      <a:pPr marL="800100" indent="-800100" algn="ctr">
                        <a:spcAft>
                          <a:spcPts val="0"/>
                        </a:spcAft>
                      </a:pPr>
                      <a:r>
                        <a:rPr lang="en-US" altLang="ko-KR" sz="1200" b="0" i="0" kern="1200" dirty="0">
                          <a:solidFill>
                            <a:schemeClr val="dk1"/>
                          </a:solidFill>
                          <a:effectLst/>
                          <a:latin typeface="+mn-lt"/>
                          <a:ea typeface="+mn-ea"/>
                          <a:cs typeface="+mn-cs"/>
                        </a:rPr>
                        <a:t>500mg, </a:t>
                      </a:r>
                    </a:p>
                    <a:p>
                      <a:pPr marL="800100" indent="-800100" algn="ctr">
                        <a:spcAft>
                          <a:spcPts val="0"/>
                        </a:spcAft>
                      </a:pPr>
                      <a:r>
                        <a:rPr lang="en-US" altLang="ko-KR" sz="1200" b="0" i="0" kern="1200" dirty="0">
                          <a:solidFill>
                            <a:schemeClr val="dk1"/>
                          </a:solidFill>
                          <a:effectLst/>
                          <a:latin typeface="+mn-lt"/>
                          <a:ea typeface="+mn-ea"/>
                          <a:cs typeface="+mn-cs"/>
                        </a:rPr>
                        <a:t>Potassium</a:t>
                      </a:r>
                      <a:r>
                        <a:rPr lang="en-US" altLang="ko-KR" sz="1200" b="0" i="0" kern="1200" baseline="0" dirty="0">
                          <a:solidFill>
                            <a:schemeClr val="dk1"/>
                          </a:solidFill>
                          <a:effectLst/>
                          <a:latin typeface="+mn-lt"/>
                          <a:ea typeface="+mn-ea"/>
                          <a:cs typeface="+mn-cs"/>
                        </a:rPr>
                        <a:t> </a:t>
                      </a:r>
                      <a:r>
                        <a:rPr lang="en-US" altLang="ko-KR" sz="1200" b="0" i="0" kern="1200" dirty="0" err="1">
                          <a:solidFill>
                            <a:schemeClr val="dk1"/>
                          </a:solidFill>
                          <a:effectLst/>
                          <a:latin typeface="+mn-lt"/>
                          <a:ea typeface="+mn-ea"/>
                          <a:cs typeface="+mn-cs"/>
                        </a:rPr>
                        <a:t>Clavulanate</a:t>
                      </a:r>
                      <a:endParaRPr lang="en-US" altLang="ko-KR" sz="1200" b="0" i="0" kern="1200" dirty="0">
                        <a:solidFill>
                          <a:schemeClr val="dk1"/>
                        </a:solidFill>
                        <a:effectLst/>
                        <a:latin typeface="+mn-lt"/>
                        <a:ea typeface="+mn-ea"/>
                        <a:cs typeface="+mn-cs"/>
                      </a:endParaRPr>
                    </a:p>
                    <a:p>
                      <a:pPr marL="800100" indent="-800100" algn="ctr">
                        <a:spcAft>
                          <a:spcPts val="0"/>
                        </a:spcAft>
                      </a:pPr>
                      <a:r>
                        <a:rPr lang="en-US" altLang="ko-KR" sz="1200" b="0" i="0" kern="1200" dirty="0">
                          <a:solidFill>
                            <a:schemeClr val="dk1"/>
                          </a:solidFill>
                          <a:effectLst/>
                          <a:latin typeface="+mn-lt"/>
                          <a:ea typeface="+mn-ea"/>
                          <a:cs typeface="+mn-cs"/>
                        </a:rPr>
                        <a:t>Diluted212.73mg</a:t>
                      </a:r>
                      <a:endParaRPr lang="ko-KR" sz="1200" kern="100" dirty="0">
                        <a:effectLst/>
                        <a:latin typeface="+mn-lt"/>
                        <a:cs typeface="Times New Roman"/>
                      </a:endParaRPr>
                    </a:p>
                  </a:txBody>
                  <a:tcPr marL="9525" marR="9525" marT="9525" marB="0" anchor="ctr"/>
                </a:tc>
                <a:tc>
                  <a:txBody>
                    <a:bodyPr/>
                    <a:lstStyle/>
                    <a:p>
                      <a:pPr marL="800100" indent="-800100" algn="ctr">
                        <a:spcAft>
                          <a:spcPts val="0"/>
                        </a:spcAft>
                      </a:pPr>
                      <a:r>
                        <a:rPr lang="en-US" altLang="ko-KR" sz="1200" kern="100" dirty="0" err="1">
                          <a:effectLst/>
                          <a:latin typeface="+mn-lt"/>
                          <a:cs typeface="Times New Roman"/>
                        </a:rPr>
                        <a:t>abscesse</a:t>
                      </a:r>
                      <a:r>
                        <a:rPr lang="en-US" altLang="ko-KR" sz="1200" kern="100" dirty="0">
                          <a:effectLst/>
                          <a:latin typeface="+mn-lt"/>
                          <a:cs typeface="Times New Roman"/>
                        </a:rPr>
                        <a:t>, soft tissue infections, and wound infections</a:t>
                      </a:r>
                      <a:endParaRPr lang="ko-KR" sz="1200" kern="100" dirty="0">
                        <a:effectLst/>
                        <a:latin typeface="+mn-lt"/>
                        <a:cs typeface="Times New Roman"/>
                      </a:endParaRPr>
                    </a:p>
                  </a:txBody>
                  <a:tcPr marL="9525" marR="9525" marT="9525" marB="0" anchor="ctr"/>
                </a:tc>
                <a:extLst>
                  <a:ext uri="{0D108BD9-81ED-4DB2-BD59-A6C34878D82A}">
                    <a16:rowId xmlns:a16="http://schemas.microsoft.com/office/drawing/2014/main" val="10001"/>
                  </a:ext>
                </a:extLst>
              </a:tr>
              <a:tr h="222971">
                <a:tc>
                  <a:txBody>
                    <a:bodyPr/>
                    <a:lstStyle/>
                    <a:p>
                      <a:pPr marL="800100" indent="-800100" algn="ctr">
                        <a:spcAft>
                          <a:spcPts val="0"/>
                        </a:spcAft>
                      </a:pPr>
                      <a:r>
                        <a:rPr lang="en-US" altLang="ko-KR" sz="1200" b="0" i="0" kern="1200" dirty="0" err="1">
                          <a:solidFill>
                            <a:schemeClr val="dk1"/>
                          </a:solidFill>
                          <a:effectLst/>
                          <a:latin typeface="+mn-lt"/>
                          <a:ea typeface="+mn-ea"/>
                          <a:cs typeface="+mn-cs"/>
                        </a:rPr>
                        <a:t>Beacla</a:t>
                      </a:r>
                      <a:r>
                        <a:rPr lang="en-US" altLang="ko-KR" sz="1200" b="0" i="0" kern="1200" dirty="0">
                          <a:solidFill>
                            <a:schemeClr val="dk1"/>
                          </a:solidFill>
                          <a:effectLst/>
                          <a:latin typeface="+mn-lt"/>
                          <a:ea typeface="+mn-ea"/>
                          <a:cs typeface="+mn-cs"/>
                        </a:rPr>
                        <a:t> Tab</a:t>
                      </a:r>
                      <a:endParaRPr lang="ko-KR" sz="1200" b="1" kern="100" dirty="0">
                        <a:effectLst/>
                        <a:latin typeface="+mn-lt"/>
                        <a:cs typeface="Times New Roman"/>
                      </a:endParaRPr>
                    </a:p>
                  </a:txBody>
                  <a:tcPr marL="9525" marR="9525" marT="9525" marB="0" anchor="ctr"/>
                </a:tc>
                <a:tc>
                  <a:txBody>
                    <a:bodyPr/>
                    <a:lstStyle/>
                    <a:p>
                      <a:pPr marL="800100" indent="-800100" algn="ctr">
                        <a:spcAft>
                          <a:spcPts val="0"/>
                        </a:spcAft>
                      </a:pPr>
                      <a:r>
                        <a:rPr lang="en-US" altLang="ko-KR" sz="1200" b="0" i="0" kern="1200" dirty="0">
                          <a:solidFill>
                            <a:schemeClr val="dk1"/>
                          </a:solidFill>
                          <a:effectLst/>
                          <a:latin typeface="+mn-lt"/>
                          <a:ea typeface="+mn-ea"/>
                          <a:cs typeface="+mn-cs"/>
                        </a:rPr>
                        <a:t>Amoxicillin Hydrate</a:t>
                      </a:r>
                    </a:p>
                    <a:p>
                      <a:pPr marL="800100" indent="-800100" algn="ctr">
                        <a:spcAft>
                          <a:spcPts val="0"/>
                        </a:spcAft>
                      </a:pPr>
                      <a:r>
                        <a:rPr lang="en-US" altLang="ko-KR" sz="1200" b="0" i="0" kern="1200" dirty="0">
                          <a:solidFill>
                            <a:schemeClr val="dk1"/>
                          </a:solidFill>
                          <a:effectLst/>
                          <a:latin typeface="+mn-lt"/>
                          <a:ea typeface="+mn-ea"/>
                          <a:cs typeface="+mn-cs"/>
                        </a:rPr>
                        <a:t>500mg, </a:t>
                      </a:r>
                    </a:p>
                    <a:p>
                      <a:pPr marL="800100" indent="-800100" algn="ctr">
                        <a:spcAft>
                          <a:spcPts val="0"/>
                        </a:spcAft>
                      </a:pPr>
                      <a:r>
                        <a:rPr lang="en-US" altLang="ko-KR" sz="1200" b="0" i="0" kern="1200" dirty="0">
                          <a:solidFill>
                            <a:schemeClr val="dk1"/>
                          </a:solidFill>
                          <a:effectLst/>
                          <a:latin typeface="+mn-lt"/>
                          <a:ea typeface="+mn-ea"/>
                          <a:cs typeface="+mn-cs"/>
                        </a:rPr>
                        <a:t>Potassium </a:t>
                      </a:r>
                      <a:r>
                        <a:rPr lang="en-US" altLang="ko-KR" sz="1200" b="0" i="0" kern="1200" dirty="0" err="1">
                          <a:solidFill>
                            <a:schemeClr val="dk1"/>
                          </a:solidFill>
                          <a:effectLst/>
                          <a:latin typeface="+mn-lt"/>
                          <a:ea typeface="+mn-ea"/>
                          <a:cs typeface="+mn-cs"/>
                        </a:rPr>
                        <a:t>Clavulanate</a:t>
                      </a:r>
                      <a:endParaRPr lang="en-US" altLang="ko-KR" sz="1200" b="0" i="0" kern="1200" dirty="0">
                        <a:solidFill>
                          <a:schemeClr val="dk1"/>
                        </a:solidFill>
                        <a:effectLst/>
                        <a:latin typeface="+mn-lt"/>
                        <a:ea typeface="+mn-ea"/>
                        <a:cs typeface="+mn-cs"/>
                      </a:endParaRPr>
                    </a:p>
                    <a:p>
                      <a:pPr marL="800100" indent="-800100" algn="ctr">
                        <a:spcAft>
                          <a:spcPts val="0"/>
                        </a:spcAft>
                      </a:pPr>
                      <a:r>
                        <a:rPr lang="en-US" altLang="ko-KR" sz="1200" b="0" i="0" kern="1200" dirty="0">
                          <a:solidFill>
                            <a:schemeClr val="dk1"/>
                          </a:solidFill>
                          <a:effectLst/>
                          <a:latin typeface="+mn-lt"/>
                          <a:ea typeface="+mn-ea"/>
                          <a:cs typeface="+mn-cs"/>
                        </a:rPr>
                        <a:t>Diluted212.73mg</a:t>
                      </a:r>
                    </a:p>
                  </a:txBody>
                  <a:tcPr marL="9525" marR="9525" marT="9525" marB="0" anchor="ctr"/>
                </a:tc>
                <a:tc>
                  <a:txBody>
                    <a:bodyPr/>
                    <a:lstStyle/>
                    <a:p>
                      <a:pPr marL="800100" indent="-800100" algn="ctr">
                        <a:spcAft>
                          <a:spcPts val="0"/>
                        </a:spcAft>
                      </a:pPr>
                      <a:r>
                        <a:rPr lang="en-US" altLang="ko-KR" sz="1200" kern="100" dirty="0" err="1">
                          <a:effectLst/>
                          <a:latin typeface="+mn-lt"/>
                          <a:cs typeface="Times New Roman"/>
                        </a:rPr>
                        <a:t>abscesse</a:t>
                      </a:r>
                      <a:r>
                        <a:rPr lang="en-US" altLang="ko-KR" sz="1200" kern="100" dirty="0">
                          <a:effectLst/>
                          <a:latin typeface="+mn-lt"/>
                          <a:cs typeface="Times New Roman"/>
                        </a:rPr>
                        <a:t>, soft tissue infections, and wound infections</a:t>
                      </a:r>
                      <a:endParaRPr lang="ko-KR" altLang="ko-KR" sz="1200" kern="100" dirty="0">
                        <a:effectLst/>
                        <a:latin typeface="+mn-lt"/>
                        <a:cs typeface="Times New Roman"/>
                      </a:endParaRPr>
                    </a:p>
                  </a:txBody>
                  <a:tcPr marL="9525" marR="9525" marT="9525" marB="0" anchor="ct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9533075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8451"/>
            <a:ext cx="5099901" cy="369332"/>
          </a:xfrm>
          <a:prstGeom prst="rect">
            <a:avLst/>
          </a:prstGeom>
          <a:noFill/>
        </p:spPr>
        <p:txBody>
          <a:bodyPr wrap="square" rtlCol="0">
            <a:spAutoFit/>
          </a:bodyPr>
          <a:lstStyle/>
          <a:p>
            <a:r>
              <a:rPr lang="en-US" altLang="ko-KR" b="1" dirty="0">
                <a:latin typeface="Calibri" panose="020F0502020204030204" pitchFamily="34" charset="0"/>
                <a:cs typeface="Calibri" panose="020F0502020204030204" pitchFamily="34" charset="0"/>
              </a:rPr>
              <a:t>DOE H/P Ota Nevus</a:t>
            </a:r>
            <a:endParaRPr lang="ko-KR" altLang="en-US" b="1" dirty="0">
              <a:latin typeface="Calibri" panose="020F0502020204030204" pitchFamily="34" charset="0"/>
              <a:cs typeface="Calibri" panose="020F0502020204030204" pitchFamily="34" charset="0"/>
            </a:endParaRPr>
          </a:p>
        </p:txBody>
      </p:sp>
      <p:sp>
        <p:nvSpPr>
          <p:cNvPr id="5" name="TextBox 4"/>
          <p:cNvSpPr txBox="1"/>
          <p:nvPr/>
        </p:nvSpPr>
        <p:spPr>
          <a:xfrm>
            <a:off x="8561537" y="334618"/>
            <a:ext cx="3831471" cy="523220"/>
          </a:xfrm>
          <a:prstGeom prst="rect">
            <a:avLst/>
          </a:prstGeom>
          <a:noFill/>
        </p:spPr>
        <p:txBody>
          <a:bodyPr wrap="square" rtlCol="0">
            <a:spAutoFit/>
          </a:bodyPr>
          <a:lstStyle/>
          <a:p>
            <a:pPr algn="ctr"/>
            <a:r>
              <a:rPr lang="en-US" altLang="ko-KR" sz="1400" dirty="0">
                <a:latin typeface="Calibri" panose="020F0502020204030204" pitchFamily="34" charset="0"/>
                <a:cs typeface="Calibri" panose="020F0502020204030204" pitchFamily="34" charset="0"/>
              </a:rPr>
              <a:t>Courtesy of </a:t>
            </a:r>
            <a:r>
              <a:rPr lang="en-US" altLang="ko-KR" sz="1400" dirty="0" err="1">
                <a:latin typeface="Calibri" panose="020F0502020204030204" pitchFamily="34" charset="0"/>
                <a:cs typeface="Calibri" panose="020F0502020204030204" pitchFamily="34" charset="0"/>
              </a:rPr>
              <a:t>Vibhor</a:t>
            </a:r>
            <a:r>
              <a:rPr lang="en-US" altLang="ko-KR" sz="1400" dirty="0">
                <a:latin typeface="Calibri" panose="020F0502020204030204" pitchFamily="34" charset="0"/>
                <a:cs typeface="Calibri" panose="020F0502020204030204" pitchFamily="34" charset="0"/>
              </a:rPr>
              <a:t> </a:t>
            </a:r>
            <a:r>
              <a:rPr lang="en-US" altLang="ko-KR" sz="1400" dirty="0" err="1">
                <a:latin typeface="Calibri" panose="020F0502020204030204" pitchFamily="34" charset="0"/>
                <a:cs typeface="Calibri" panose="020F0502020204030204" pitchFamily="34" charset="0"/>
              </a:rPr>
              <a:t>Kaushal</a:t>
            </a:r>
            <a:r>
              <a:rPr lang="en-US" altLang="ko-KR" sz="1400" dirty="0">
                <a:latin typeface="Calibri" panose="020F0502020204030204" pitchFamily="34" charset="0"/>
                <a:cs typeface="Calibri" panose="020F0502020204030204" pitchFamily="34" charset="0"/>
              </a:rPr>
              <a:t> M.D </a:t>
            </a:r>
          </a:p>
          <a:p>
            <a:pPr algn="ctr"/>
            <a:r>
              <a:rPr lang="en-US" altLang="ko-KR" sz="1400" dirty="0">
                <a:latin typeface="Calibri" panose="020F0502020204030204" pitchFamily="34" charset="0"/>
                <a:cs typeface="Calibri" panose="020F0502020204030204" pitchFamily="34" charset="0"/>
              </a:rPr>
              <a:t>from India</a:t>
            </a:r>
            <a:endParaRPr lang="ko-KR" altLang="en-US" sz="1400" dirty="0">
              <a:latin typeface="Calibri" panose="020F0502020204030204" pitchFamily="34" charset="0"/>
              <a:cs typeface="Calibri" panose="020F0502020204030204" pitchFamily="34" charset="0"/>
            </a:endParaRPr>
          </a:p>
        </p:txBody>
      </p:sp>
      <p:pic>
        <p:nvPicPr>
          <p:cNvPr id="6" name="그림 5"/>
          <p:cNvPicPr>
            <a:picLocks noChangeAspect="1"/>
          </p:cNvPicPr>
          <p:nvPr/>
        </p:nvPicPr>
        <p:blipFill>
          <a:blip r:embed="rId2"/>
          <a:stretch>
            <a:fillRect/>
          </a:stretch>
        </p:blipFill>
        <p:spPr>
          <a:xfrm>
            <a:off x="9035797" y="857838"/>
            <a:ext cx="2766575" cy="5594808"/>
          </a:xfrm>
          <a:prstGeom prst="rect">
            <a:avLst/>
          </a:prstGeom>
        </p:spPr>
      </p:pic>
      <p:graphicFrame>
        <p:nvGraphicFramePr>
          <p:cNvPr id="8" name="표 7"/>
          <p:cNvGraphicFramePr>
            <a:graphicFrameLocks noGrp="1"/>
          </p:cNvGraphicFramePr>
          <p:nvPr>
            <p:extLst>
              <p:ext uri="{D42A27DB-BD31-4B8C-83A1-F6EECF244321}">
                <p14:modId xmlns:p14="http://schemas.microsoft.com/office/powerpoint/2010/main" val="3922608450"/>
              </p:ext>
            </p:extLst>
          </p:nvPr>
        </p:nvGraphicFramePr>
        <p:xfrm>
          <a:off x="382384" y="1753985"/>
          <a:ext cx="7367659" cy="2293692"/>
        </p:xfrm>
        <a:graphic>
          <a:graphicData uri="http://schemas.openxmlformats.org/drawingml/2006/table">
            <a:tbl>
              <a:tblPr firstRow="1" bandRow="1">
                <a:tableStyleId>{5C22544A-7EE6-4342-B048-85BDC9FD1C3A}</a:tableStyleId>
              </a:tblPr>
              <a:tblGrid>
                <a:gridCol w="1400213">
                  <a:extLst>
                    <a:ext uri="{9D8B030D-6E8A-4147-A177-3AD203B41FA5}">
                      <a16:colId xmlns:a16="http://schemas.microsoft.com/office/drawing/2014/main" val="873426387"/>
                    </a:ext>
                  </a:extLst>
                </a:gridCol>
                <a:gridCol w="900568">
                  <a:extLst>
                    <a:ext uri="{9D8B030D-6E8A-4147-A177-3AD203B41FA5}">
                      <a16:colId xmlns:a16="http://schemas.microsoft.com/office/drawing/2014/main" val="3708013768"/>
                    </a:ext>
                  </a:extLst>
                </a:gridCol>
                <a:gridCol w="1274568">
                  <a:extLst>
                    <a:ext uri="{9D8B030D-6E8A-4147-A177-3AD203B41FA5}">
                      <a16:colId xmlns:a16="http://schemas.microsoft.com/office/drawing/2014/main" val="2191814882"/>
                    </a:ext>
                  </a:extLst>
                </a:gridCol>
                <a:gridCol w="1274568">
                  <a:extLst>
                    <a:ext uri="{9D8B030D-6E8A-4147-A177-3AD203B41FA5}">
                      <a16:colId xmlns:a16="http://schemas.microsoft.com/office/drawing/2014/main" val="1217420904"/>
                    </a:ext>
                  </a:extLst>
                </a:gridCol>
                <a:gridCol w="1111322">
                  <a:extLst>
                    <a:ext uri="{9D8B030D-6E8A-4147-A177-3AD203B41FA5}">
                      <a16:colId xmlns:a16="http://schemas.microsoft.com/office/drawing/2014/main" val="3284950915"/>
                    </a:ext>
                  </a:extLst>
                </a:gridCol>
                <a:gridCol w="646703">
                  <a:extLst>
                    <a:ext uri="{9D8B030D-6E8A-4147-A177-3AD203B41FA5}">
                      <a16:colId xmlns:a16="http://schemas.microsoft.com/office/drawing/2014/main" val="4183664891"/>
                    </a:ext>
                  </a:extLst>
                </a:gridCol>
                <a:gridCol w="759717">
                  <a:extLst>
                    <a:ext uri="{9D8B030D-6E8A-4147-A177-3AD203B41FA5}">
                      <a16:colId xmlns:a16="http://schemas.microsoft.com/office/drawing/2014/main" val="1117799002"/>
                    </a:ext>
                  </a:extLst>
                </a:gridCol>
              </a:tblGrid>
              <a:tr h="739631">
                <a:tc>
                  <a:txBody>
                    <a:bodyPr/>
                    <a:lstStyle/>
                    <a:p>
                      <a:pPr algn="ctr" latinLnBrk="1"/>
                      <a:r>
                        <a:rPr lang="en-US" altLang="ko-KR" sz="1400" dirty="0">
                          <a:latin typeface="Calibri" panose="020F0502020204030204" pitchFamily="34" charset="0"/>
                          <a:cs typeface="Calibri" panose="020F0502020204030204" pitchFamily="34" charset="0"/>
                        </a:rPr>
                        <a:t>Wavelength</a:t>
                      </a:r>
                      <a:endParaRPr lang="ko-KR" altLang="en-US" sz="1400" dirty="0">
                        <a:latin typeface="Calibri" panose="020F0502020204030204" pitchFamily="34" charset="0"/>
                        <a:cs typeface="Calibri" panose="020F0502020204030204" pitchFamily="34" charset="0"/>
                      </a:endParaRPr>
                    </a:p>
                  </a:txBody>
                  <a:tcPr anchor="ctr"/>
                </a:tc>
                <a:tc>
                  <a:txBody>
                    <a:bodyPr/>
                    <a:lstStyle/>
                    <a:p>
                      <a:pPr algn="ctr" latinLnBrk="1"/>
                      <a:r>
                        <a:rPr lang="en-US" altLang="ko-KR" sz="1400" dirty="0">
                          <a:latin typeface="Calibri" panose="020F0502020204030204" pitchFamily="34" charset="0"/>
                          <a:cs typeface="Calibri" panose="020F0502020204030204" pitchFamily="34" charset="0"/>
                        </a:rPr>
                        <a:t>Mode</a:t>
                      </a:r>
                      <a:endParaRPr lang="ko-KR" altLang="en-US" sz="1400" dirty="0">
                        <a:latin typeface="Calibri" panose="020F0502020204030204" pitchFamily="34" charset="0"/>
                        <a:cs typeface="Calibri" panose="020F0502020204030204" pitchFamily="34" charset="0"/>
                      </a:endParaRPr>
                    </a:p>
                  </a:txBody>
                  <a:tcPr anchor="ctr"/>
                </a:tc>
                <a:tc>
                  <a:txBody>
                    <a:bodyPr/>
                    <a:lstStyle/>
                    <a:p>
                      <a:pPr algn="ctr" latinLnBrk="1"/>
                      <a:r>
                        <a:rPr lang="en-US" altLang="ko-KR" sz="1400" dirty="0">
                          <a:latin typeface="Calibri" panose="020F0502020204030204" pitchFamily="34" charset="0"/>
                          <a:cs typeface="Calibri" panose="020F0502020204030204" pitchFamily="34" charset="0"/>
                        </a:rPr>
                        <a:t>Spot size</a:t>
                      </a:r>
                    </a:p>
                    <a:p>
                      <a:pPr algn="ctr" latinLnBrk="1"/>
                      <a:r>
                        <a:rPr lang="en-US" altLang="ko-KR" sz="1400" dirty="0">
                          <a:latin typeface="Calibri" panose="020F0502020204030204" pitchFamily="34" charset="0"/>
                          <a:cs typeface="Calibri" panose="020F0502020204030204" pitchFamily="34" charset="0"/>
                        </a:rPr>
                        <a:t>(mm)</a:t>
                      </a:r>
                      <a:endParaRPr lang="ko-KR" altLang="en-US" sz="1400" dirty="0">
                        <a:latin typeface="Calibri" panose="020F0502020204030204" pitchFamily="34" charset="0"/>
                        <a:cs typeface="Calibri" panose="020F0502020204030204" pitchFamily="34" charset="0"/>
                      </a:endParaRPr>
                    </a:p>
                  </a:txBody>
                  <a:tcPr anchor="ctr"/>
                </a:tc>
                <a:tc>
                  <a:txBody>
                    <a:bodyPr/>
                    <a:lstStyle/>
                    <a:p>
                      <a:pPr algn="ctr" latinLnBrk="1"/>
                      <a:r>
                        <a:rPr lang="en-US" altLang="ko-KR" sz="1400" dirty="0" err="1">
                          <a:latin typeface="Calibri" panose="020F0502020204030204" pitchFamily="34" charset="0"/>
                          <a:cs typeface="Calibri" panose="020F0502020204030204" pitchFamily="34" charset="0"/>
                        </a:rPr>
                        <a:t>Fluence</a:t>
                      </a:r>
                      <a:endParaRPr lang="en-US" altLang="ko-KR" sz="1400" dirty="0">
                        <a:latin typeface="Calibri" panose="020F0502020204030204" pitchFamily="34" charset="0"/>
                        <a:cs typeface="Calibri" panose="020F0502020204030204" pitchFamily="34" charset="0"/>
                      </a:endParaRPr>
                    </a:p>
                    <a:p>
                      <a:pPr algn="ctr" latinLnBrk="1"/>
                      <a:r>
                        <a:rPr lang="en-US" altLang="ko-KR" sz="1400" dirty="0">
                          <a:latin typeface="Calibri" panose="020F0502020204030204" pitchFamily="34" charset="0"/>
                          <a:cs typeface="Calibri" panose="020F0502020204030204" pitchFamily="34" charset="0"/>
                        </a:rPr>
                        <a:t>(J/cm²)</a:t>
                      </a:r>
                      <a:endParaRPr lang="ko-KR" altLang="en-US" sz="1400" dirty="0">
                        <a:latin typeface="Calibri" panose="020F0502020204030204" pitchFamily="34" charset="0"/>
                        <a:cs typeface="Calibri" panose="020F0502020204030204" pitchFamily="34" charset="0"/>
                      </a:endParaRPr>
                    </a:p>
                  </a:txBody>
                  <a:tcPr anchor="ctr"/>
                </a:tc>
                <a:tc>
                  <a:txBody>
                    <a:bodyPr/>
                    <a:lstStyle/>
                    <a:p>
                      <a:pPr algn="ctr" latinLnBrk="1"/>
                      <a:r>
                        <a:rPr lang="en-US" altLang="ko-KR" sz="1400" dirty="0">
                          <a:latin typeface="Calibri" panose="020F0502020204030204" pitchFamily="34" charset="0"/>
                          <a:cs typeface="Calibri" panose="020F0502020204030204" pitchFamily="34" charset="0"/>
                        </a:rPr>
                        <a:t>Pulse Rate</a:t>
                      </a:r>
                    </a:p>
                    <a:p>
                      <a:pPr algn="ctr" latinLnBrk="1"/>
                      <a:r>
                        <a:rPr lang="en-US" altLang="ko-KR" sz="1400" dirty="0">
                          <a:latin typeface="Calibri" panose="020F0502020204030204" pitchFamily="34" charset="0"/>
                          <a:cs typeface="Calibri" panose="020F0502020204030204" pitchFamily="34" charset="0"/>
                        </a:rPr>
                        <a:t>(HZ)</a:t>
                      </a:r>
                    </a:p>
                  </a:txBody>
                  <a:tcPr anchor="ctr"/>
                </a:tc>
                <a:tc>
                  <a:txBody>
                    <a:bodyPr/>
                    <a:lstStyle/>
                    <a:p>
                      <a:pPr algn="ctr" latinLnBrk="1"/>
                      <a:r>
                        <a:rPr lang="en-US" altLang="ko-KR" sz="1400" dirty="0">
                          <a:latin typeface="Calibri" panose="020F0502020204030204" pitchFamily="34" charset="0"/>
                          <a:cs typeface="Calibri" panose="020F0502020204030204" pitchFamily="34" charset="0"/>
                        </a:rPr>
                        <a:t>Pass</a:t>
                      </a:r>
                      <a:endParaRPr lang="ko-KR" altLang="en-US" sz="1400" dirty="0">
                        <a:latin typeface="Calibri" panose="020F0502020204030204" pitchFamily="34" charset="0"/>
                        <a:cs typeface="Calibri" panose="020F0502020204030204" pitchFamily="34" charset="0"/>
                      </a:endParaRPr>
                    </a:p>
                  </a:txBody>
                  <a:tcPr anchor="ctr"/>
                </a:tc>
                <a:tc>
                  <a:txBody>
                    <a:bodyPr/>
                    <a:lstStyle/>
                    <a:p>
                      <a:pPr algn="ctr" latinLnBrk="1"/>
                      <a:r>
                        <a:rPr lang="en-US" altLang="ko-KR" sz="1400" dirty="0">
                          <a:latin typeface="Calibri" panose="020F0502020204030204" pitchFamily="34" charset="0"/>
                          <a:cs typeface="Calibri" panose="020F0502020204030204" pitchFamily="34" charset="0"/>
                        </a:rPr>
                        <a:t>Remark</a:t>
                      </a:r>
                      <a:endParaRPr lang="ko-KR" altLang="en-US" sz="14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3086966092"/>
                  </a:ext>
                </a:extLst>
              </a:tr>
              <a:tr h="517741">
                <a:tc rowSpan="2">
                  <a:txBody>
                    <a:bodyPr/>
                    <a:lstStyle/>
                    <a:p>
                      <a:pPr algn="ctr" latinLnBrk="1"/>
                      <a:r>
                        <a:rPr lang="en-US" altLang="ko-KR" sz="1400" dirty="0">
                          <a:latin typeface="Calibri" panose="020F0502020204030204" pitchFamily="34" charset="0"/>
                          <a:cs typeface="Calibri" panose="020F0502020204030204" pitchFamily="34" charset="0"/>
                        </a:rPr>
                        <a:t>1064nm DOE</a:t>
                      </a:r>
                      <a:endParaRPr lang="ko-KR" altLang="en-US" sz="1400" dirty="0">
                        <a:latin typeface="Calibri" panose="020F0502020204030204" pitchFamily="34" charset="0"/>
                        <a:cs typeface="Calibri" panose="020F0502020204030204" pitchFamily="34" charset="0"/>
                      </a:endParaRPr>
                    </a:p>
                  </a:txBody>
                  <a:tcPr anchor="ctr"/>
                </a:tc>
                <a:tc>
                  <a:txBody>
                    <a:bodyPr/>
                    <a:lstStyle/>
                    <a:p>
                      <a:pPr algn="ctr" latinLnBrk="1"/>
                      <a:r>
                        <a:rPr lang="en-US" altLang="ko-KR" sz="1400" dirty="0">
                          <a:latin typeface="Calibri" panose="020F0502020204030204" pitchFamily="34" charset="0"/>
                          <a:cs typeface="Calibri" panose="020F0502020204030204" pitchFamily="34" charset="0"/>
                        </a:rPr>
                        <a:t>QSW</a:t>
                      </a:r>
                      <a:r>
                        <a:rPr lang="en-US" altLang="ko-KR" sz="1400" baseline="0" dirty="0">
                          <a:latin typeface="Calibri" panose="020F0502020204030204" pitchFamily="34" charset="0"/>
                          <a:cs typeface="Calibri" panose="020F0502020204030204" pitchFamily="34" charset="0"/>
                        </a:rPr>
                        <a:t> </a:t>
                      </a:r>
                      <a:r>
                        <a:rPr lang="en-US" altLang="ko-KR" sz="1400" dirty="0">
                          <a:latin typeface="Calibri" panose="020F0502020204030204" pitchFamily="34" charset="0"/>
                          <a:cs typeface="Calibri" panose="020F0502020204030204" pitchFamily="34" charset="0"/>
                        </a:rPr>
                        <a:t>Single</a:t>
                      </a:r>
                      <a:endParaRPr lang="ko-KR" altLang="en-US" sz="1400" dirty="0">
                        <a:latin typeface="Calibri" panose="020F0502020204030204" pitchFamily="34" charset="0"/>
                        <a:cs typeface="Calibri" panose="020F0502020204030204" pitchFamily="34" charset="0"/>
                      </a:endParaRPr>
                    </a:p>
                  </a:txBody>
                  <a:tcPr anchor="ctr"/>
                </a:tc>
                <a:tc>
                  <a:txBody>
                    <a:bodyPr/>
                    <a:lstStyle/>
                    <a:p>
                      <a:pPr algn="ctr" latinLnBrk="1"/>
                      <a:r>
                        <a:rPr lang="en-US" altLang="ko-KR" sz="1400" dirty="0">
                          <a:latin typeface="Calibri" panose="020F0502020204030204" pitchFamily="34" charset="0"/>
                          <a:cs typeface="Calibri" panose="020F0502020204030204" pitchFamily="34" charset="0"/>
                        </a:rPr>
                        <a:t>7mm</a:t>
                      </a:r>
                      <a:endParaRPr lang="ko-KR" altLang="en-US" sz="1400" dirty="0">
                        <a:latin typeface="Calibri" panose="020F0502020204030204" pitchFamily="34" charset="0"/>
                        <a:cs typeface="Calibri" panose="020F0502020204030204" pitchFamily="34" charset="0"/>
                      </a:endParaRPr>
                    </a:p>
                  </a:txBody>
                  <a:tcPr anchor="ct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400" dirty="0"/>
                        <a:t>0.8</a:t>
                      </a:r>
                      <a:endParaRPr lang="ko-KR" altLang="en-US" sz="1400" dirty="0"/>
                    </a:p>
                  </a:txBody>
                  <a:tcPr anchor="ctr"/>
                </a:tc>
                <a:tc>
                  <a:txBody>
                    <a:bodyPr/>
                    <a:lstStyle/>
                    <a:p>
                      <a:pPr algn="ctr" latinLnBrk="1"/>
                      <a:r>
                        <a:rPr lang="en-US" altLang="ko-KR" sz="1400" dirty="0">
                          <a:latin typeface="Calibri" panose="020F0502020204030204" pitchFamily="34" charset="0"/>
                          <a:cs typeface="Calibri" panose="020F0502020204030204" pitchFamily="34" charset="0"/>
                        </a:rPr>
                        <a:t>5 – 10</a:t>
                      </a:r>
                      <a:endParaRPr lang="ko-KR" altLang="en-US" sz="1400" dirty="0">
                        <a:latin typeface="Calibri" panose="020F0502020204030204" pitchFamily="34" charset="0"/>
                        <a:cs typeface="Calibri" panose="020F0502020204030204" pitchFamily="34" charset="0"/>
                      </a:endParaRPr>
                    </a:p>
                  </a:txBody>
                  <a:tcPr anchor="ctr"/>
                </a:tc>
                <a:tc>
                  <a:txBody>
                    <a:bodyPr/>
                    <a:lstStyle/>
                    <a:p>
                      <a:pPr algn="ctr" latinLnBrk="1"/>
                      <a:r>
                        <a:rPr lang="en-US" altLang="ko-KR" sz="1400" dirty="0">
                          <a:latin typeface="Calibri" panose="020F0502020204030204" pitchFamily="34" charset="0"/>
                          <a:cs typeface="Calibri" panose="020F0502020204030204" pitchFamily="34" charset="0"/>
                        </a:rPr>
                        <a:t>1</a:t>
                      </a:r>
                      <a:endParaRPr lang="ko-KR" altLang="en-US" sz="1400" dirty="0">
                        <a:latin typeface="Calibri" panose="020F0502020204030204" pitchFamily="34" charset="0"/>
                        <a:cs typeface="Calibri" panose="020F0502020204030204" pitchFamily="34" charset="0"/>
                      </a:endParaRPr>
                    </a:p>
                  </a:txBody>
                  <a:tcPr anchor="ctr"/>
                </a:tc>
                <a:tc>
                  <a:txBody>
                    <a:bodyPr/>
                    <a:lstStyle/>
                    <a:p>
                      <a:pPr algn="ctr" latinLnBrk="1"/>
                      <a:endParaRPr lang="ko-KR" altLang="en-US" sz="14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2575559284"/>
                  </a:ext>
                </a:extLst>
              </a:tr>
              <a:tr h="517741">
                <a:tc vMerge="1">
                  <a:txBody>
                    <a:bodyPr/>
                    <a:lstStyle/>
                    <a:p>
                      <a:pPr algn="ctr" latinLnBrk="1"/>
                      <a:endParaRPr lang="ko-KR" altLang="en-US" dirty="0"/>
                    </a:p>
                  </a:txBody>
                  <a:tcPr/>
                </a:tc>
                <a:tc>
                  <a:txBody>
                    <a:bodyPr/>
                    <a:lstStyle/>
                    <a:p>
                      <a:pPr algn="ctr" latinLnBrk="1"/>
                      <a:r>
                        <a:rPr lang="en-US" altLang="ko-KR" sz="1400" dirty="0">
                          <a:latin typeface="Calibri" panose="020F0502020204030204" pitchFamily="34" charset="0"/>
                          <a:cs typeface="Calibri" panose="020F0502020204030204" pitchFamily="34" charset="0"/>
                        </a:rPr>
                        <a:t>QSW</a:t>
                      </a:r>
                      <a:r>
                        <a:rPr lang="ko-KR" altLang="en-US" sz="1400" baseline="0" dirty="0">
                          <a:latin typeface="Calibri" panose="020F0502020204030204" pitchFamily="34" charset="0"/>
                          <a:cs typeface="Calibri" panose="020F0502020204030204" pitchFamily="34" charset="0"/>
                        </a:rPr>
                        <a:t> </a:t>
                      </a:r>
                      <a:r>
                        <a:rPr lang="en-US" altLang="ko-KR" sz="1400" baseline="0" dirty="0">
                          <a:latin typeface="Calibri" panose="020F0502020204030204" pitchFamily="34" charset="0"/>
                          <a:cs typeface="Calibri" panose="020F0502020204030204" pitchFamily="34" charset="0"/>
                        </a:rPr>
                        <a:t>PDP</a:t>
                      </a:r>
                      <a:endParaRPr lang="en-US" altLang="ko-KR" sz="1400" dirty="0">
                        <a:latin typeface="Calibri" panose="020F0502020204030204" pitchFamily="34" charset="0"/>
                        <a:cs typeface="Calibri" panose="020F0502020204030204" pitchFamily="34" charset="0"/>
                      </a:endParaRPr>
                    </a:p>
                  </a:txBody>
                  <a:tcPr anchor="ctr"/>
                </a:tc>
                <a:tc>
                  <a:txBody>
                    <a:bodyPr/>
                    <a:lstStyle/>
                    <a:p>
                      <a:pPr algn="ctr" latinLnBrk="1"/>
                      <a:r>
                        <a:rPr lang="en-US" altLang="ko-KR" sz="1400" dirty="0">
                          <a:latin typeface="Calibri" panose="020F0502020204030204" pitchFamily="34" charset="0"/>
                          <a:cs typeface="Calibri" panose="020F0502020204030204" pitchFamily="34" charset="0"/>
                        </a:rPr>
                        <a:t>7mm</a:t>
                      </a:r>
                      <a:endParaRPr lang="ko-KR" altLang="en-US" sz="1400" dirty="0">
                        <a:latin typeface="Calibri" panose="020F0502020204030204" pitchFamily="34" charset="0"/>
                        <a:cs typeface="Calibri" panose="020F0502020204030204" pitchFamily="34" charset="0"/>
                      </a:endParaRPr>
                    </a:p>
                  </a:txBody>
                  <a:tcPr anchor="ctr"/>
                </a:tc>
                <a:tc>
                  <a:txBody>
                    <a:bodyPr/>
                    <a:lstStyle/>
                    <a:p>
                      <a:pPr algn="ctr" latinLnBrk="1"/>
                      <a:r>
                        <a:rPr lang="en-US" altLang="ko-KR" sz="1400" dirty="0">
                          <a:latin typeface="Calibri" panose="020F0502020204030204" pitchFamily="34" charset="0"/>
                          <a:cs typeface="Calibri" panose="020F0502020204030204" pitchFamily="34" charset="0"/>
                        </a:rPr>
                        <a:t>1</a:t>
                      </a:r>
                      <a:endParaRPr lang="ko-KR" altLang="en-US" sz="1400" dirty="0">
                        <a:latin typeface="Calibri" panose="020F0502020204030204" pitchFamily="34" charset="0"/>
                        <a:cs typeface="Calibri" panose="020F0502020204030204" pitchFamily="34" charset="0"/>
                      </a:endParaRPr>
                    </a:p>
                  </a:txBody>
                  <a:tcPr anchor="ctr"/>
                </a:tc>
                <a:tc>
                  <a:txBody>
                    <a:bodyPr/>
                    <a:lstStyle/>
                    <a:p>
                      <a:pPr algn="ctr" latinLnBrk="1"/>
                      <a:r>
                        <a:rPr lang="en-US" altLang="ko-KR" sz="1400" baseline="0" dirty="0">
                          <a:latin typeface="Calibri" panose="020F0502020204030204" pitchFamily="34" charset="0"/>
                          <a:cs typeface="Calibri" panose="020F0502020204030204" pitchFamily="34" charset="0"/>
                        </a:rPr>
                        <a:t>5 – 10 </a:t>
                      </a:r>
                      <a:endParaRPr lang="ko-KR" altLang="en-US" sz="1400" dirty="0">
                        <a:latin typeface="Calibri" panose="020F0502020204030204" pitchFamily="34" charset="0"/>
                        <a:cs typeface="Calibri" panose="020F0502020204030204" pitchFamily="34" charset="0"/>
                      </a:endParaRPr>
                    </a:p>
                  </a:txBody>
                  <a:tcPr anchor="ctr"/>
                </a:tc>
                <a:tc>
                  <a:txBody>
                    <a:bodyPr/>
                    <a:lstStyle/>
                    <a:p>
                      <a:pPr algn="ctr" latinLnBrk="1"/>
                      <a:r>
                        <a:rPr lang="en-US" altLang="ko-KR" sz="1400" dirty="0">
                          <a:latin typeface="Calibri" panose="020F0502020204030204" pitchFamily="34" charset="0"/>
                          <a:cs typeface="Calibri" panose="020F0502020204030204" pitchFamily="34" charset="0"/>
                        </a:rPr>
                        <a:t>1 </a:t>
                      </a:r>
                      <a:endParaRPr lang="ko-KR" altLang="en-US" sz="1400" dirty="0">
                        <a:latin typeface="Calibri" panose="020F0502020204030204" pitchFamily="34" charset="0"/>
                        <a:cs typeface="Calibri" panose="020F0502020204030204" pitchFamily="34" charset="0"/>
                      </a:endParaRPr>
                    </a:p>
                  </a:txBody>
                  <a:tcPr anchor="ctr"/>
                </a:tc>
                <a:tc>
                  <a:txBody>
                    <a:bodyPr/>
                    <a:lstStyle/>
                    <a:p>
                      <a:pPr algn="ctr" latinLnBrk="1"/>
                      <a:endParaRPr lang="ko-KR" altLang="en-US" sz="14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727096026"/>
                  </a:ext>
                </a:extLst>
              </a:tr>
              <a:tr h="517741">
                <a:tc>
                  <a:txBody>
                    <a:bodyPr/>
                    <a:lstStyle/>
                    <a:p>
                      <a:pPr algn="ctr" latinLnBrk="1"/>
                      <a:r>
                        <a:rPr lang="en-US" altLang="ko-KR" sz="1400" dirty="0">
                          <a:latin typeface="Calibri" panose="020F0502020204030204" pitchFamily="34" charset="0"/>
                          <a:cs typeface="Calibri" panose="020F0502020204030204" pitchFamily="34" charset="0"/>
                        </a:rPr>
                        <a:t>1064nm</a:t>
                      </a:r>
                    </a:p>
                    <a:p>
                      <a:pPr algn="ctr" latinLnBrk="1"/>
                      <a:r>
                        <a:rPr lang="en-US" altLang="ko-KR" sz="1400" dirty="0">
                          <a:latin typeface="Calibri" panose="020F0502020204030204" pitchFamily="34" charset="0"/>
                          <a:cs typeface="Calibri" panose="020F0502020204030204" pitchFamily="34" charset="0"/>
                        </a:rPr>
                        <a:t>ZOOM</a:t>
                      </a:r>
                      <a:endParaRPr lang="ko-KR" altLang="en-US" sz="1400" dirty="0">
                        <a:latin typeface="Calibri" panose="020F0502020204030204" pitchFamily="34" charset="0"/>
                        <a:cs typeface="Calibri" panose="020F0502020204030204" pitchFamily="34" charset="0"/>
                      </a:endParaRPr>
                    </a:p>
                  </a:txBody>
                  <a:tcPr anchor="ctr"/>
                </a:tc>
                <a:tc>
                  <a:txBody>
                    <a:bodyPr/>
                    <a:lstStyle/>
                    <a:p>
                      <a:pPr algn="ctr" latinLnBrk="1"/>
                      <a:r>
                        <a:rPr lang="en-US" altLang="ko-KR" sz="1400" dirty="0">
                          <a:latin typeface="Calibri" panose="020F0502020204030204" pitchFamily="34" charset="0"/>
                          <a:cs typeface="Calibri" panose="020F0502020204030204" pitchFamily="34" charset="0"/>
                        </a:rPr>
                        <a:t>Genesis</a:t>
                      </a:r>
                    </a:p>
                    <a:p>
                      <a:pPr algn="ctr" latinLnBrk="1"/>
                      <a:r>
                        <a:rPr lang="en-US" altLang="ko-KR" sz="1400" dirty="0">
                          <a:latin typeface="Calibri" panose="020F0502020204030204" pitchFamily="34" charset="0"/>
                          <a:cs typeface="Calibri" panose="020F0502020204030204" pitchFamily="34" charset="0"/>
                        </a:rPr>
                        <a:t>Quasi</a:t>
                      </a:r>
                      <a:endParaRPr lang="ko-KR" altLang="en-US" sz="1400" dirty="0">
                        <a:latin typeface="Calibri" panose="020F0502020204030204" pitchFamily="34" charset="0"/>
                        <a:cs typeface="Calibri" panose="020F0502020204030204" pitchFamily="34" charset="0"/>
                      </a:endParaRPr>
                    </a:p>
                  </a:txBody>
                  <a:tcPr anchor="ctr"/>
                </a:tc>
                <a:tc>
                  <a:txBody>
                    <a:bodyPr/>
                    <a:lstStyle/>
                    <a:p>
                      <a:pPr algn="ctr" latinLnBrk="1"/>
                      <a:r>
                        <a:rPr lang="en-US" altLang="ko-KR" sz="1400" dirty="0">
                          <a:latin typeface="Calibri" panose="020F0502020204030204" pitchFamily="34" charset="0"/>
                          <a:cs typeface="Calibri" panose="020F0502020204030204" pitchFamily="34" charset="0"/>
                        </a:rPr>
                        <a:t>8mm</a:t>
                      </a:r>
                      <a:endParaRPr lang="ko-KR" altLang="en-US" sz="1400" dirty="0">
                        <a:latin typeface="Calibri" panose="020F0502020204030204" pitchFamily="34" charset="0"/>
                        <a:cs typeface="Calibri" panose="020F0502020204030204" pitchFamily="34" charset="0"/>
                      </a:endParaRPr>
                    </a:p>
                  </a:txBody>
                  <a:tcPr anchor="ctr"/>
                </a:tc>
                <a:tc>
                  <a:txBody>
                    <a:bodyPr/>
                    <a:lstStyle/>
                    <a:p>
                      <a:pPr algn="ctr" latinLnBrk="1"/>
                      <a:r>
                        <a:rPr lang="en-US" altLang="ko-KR" sz="1400" dirty="0">
                          <a:latin typeface="Calibri" panose="020F0502020204030204" pitchFamily="34" charset="0"/>
                          <a:cs typeface="Calibri" panose="020F0502020204030204" pitchFamily="34" charset="0"/>
                        </a:rPr>
                        <a:t>4.2</a:t>
                      </a:r>
                      <a:endParaRPr lang="ko-KR" altLang="en-US" sz="1400" dirty="0">
                        <a:latin typeface="Calibri" panose="020F0502020204030204" pitchFamily="34" charset="0"/>
                        <a:cs typeface="Calibri" panose="020F0502020204030204" pitchFamily="34" charset="0"/>
                      </a:endParaRPr>
                    </a:p>
                  </a:txBody>
                  <a:tcPr anchor="ctr"/>
                </a:tc>
                <a:tc>
                  <a:txBody>
                    <a:bodyPr/>
                    <a:lstStyle/>
                    <a:p>
                      <a:pPr algn="ctr" latinLnBrk="1"/>
                      <a:r>
                        <a:rPr lang="en-US" altLang="ko-KR" sz="1400" dirty="0">
                          <a:latin typeface="Calibri" panose="020F0502020204030204" pitchFamily="34" charset="0"/>
                          <a:cs typeface="Calibri" panose="020F0502020204030204" pitchFamily="34" charset="0"/>
                        </a:rPr>
                        <a:t>10</a:t>
                      </a:r>
                      <a:endParaRPr lang="ko-KR" altLang="en-US" sz="1400" dirty="0">
                        <a:latin typeface="Calibri" panose="020F0502020204030204" pitchFamily="34" charset="0"/>
                        <a:cs typeface="Calibri" panose="020F0502020204030204" pitchFamily="34" charset="0"/>
                      </a:endParaRPr>
                    </a:p>
                  </a:txBody>
                  <a:tcPr anchor="ctr"/>
                </a:tc>
                <a:tc>
                  <a:txBody>
                    <a:bodyPr/>
                    <a:lstStyle/>
                    <a:p>
                      <a:pPr algn="ctr" latinLnBrk="1"/>
                      <a:r>
                        <a:rPr lang="en-US" altLang="ko-KR" sz="1400" dirty="0">
                          <a:latin typeface="Calibri" panose="020F0502020204030204" pitchFamily="34" charset="0"/>
                          <a:cs typeface="Calibri" panose="020F0502020204030204" pitchFamily="34" charset="0"/>
                        </a:rPr>
                        <a:t>2~4</a:t>
                      </a:r>
                      <a:endParaRPr lang="ko-KR" altLang="en-US" sz="1400" dirty="0">
                        <a:latin typeface="Calibri" panose="020F0502020204030204" pitchFamily="34" charset="0"/>
                        <a:cs typeface="Calibri" panose="020F0502020204030204" pitchFamily="34" charset="0"/>
                      </a:endParaRPr>
                    </a:p>
                  </a:txBody>
                  <a:tcPr anchor="ctr"/>
                </a:tc>
                <a:tc>
                  <a:txBody>
                    <a:bodyPr/>
                    <a:lstStyle/>
                    <a:p>
                      <a:pPr algn="ctr" latinLnBrk="1"/>
                      <a:endParaRPr lang="ko-KR" altLang="en-US" sz="14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1728073488"/>
                  </a:ext>
                </a:extLst>
              </a:tr>
            </a:tbl>
          </a:graphicData>
        </a:graphic>
      </p:graphicFrame>
    </p:spTree>
    <p:extLst>
      <p:ext uri="{BB962C8B-B14F-4D97-AF65-F5344CB8AC3E}">
        <p14:creationId xmlns:p14="http://schemas.microsoft.com/office/powerpoint/2010/main" val="23722183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표 4"/>
          <p:cNvGraphicFramePr>
            <a:graphicFrameLocks noGrp="1"/>
          </p:cNvGraphicFramePr>
          <p:nvPr>
            <p:extLst>
              <p:ext uri="{D42A27DB-BD31-4B8C-83A1-F6EECF244321}">
                <p14:modId xmlns:p14="http://schemas.microsoft.com/office/powerpoint/2010/main" val="3136876844"/>
              </p:ext>
            </p:extLst>
          </p:nvPr>
        </p:nvGraphicFramePr>
        <p:xfrm>
          <a:off x="420015" y="650448"/>
          <a:ext cx="11080686" cy="1331431"/>
        </p:xfrm>
        <a:graphic>
          <a:graphicData uri="http://schemas.openxmlformats.org/drawingml/2006/table">
            <a:tbl>
              <a:tblPr firstRow="1" bandRow="1">
                <a:tableStyleId>{5C22544A-7EE6-4342-B048-85BDC9FD1C3A}</a:tableStyleId>
              </a:tblPr>
              <a:tblGrid>
                <a:gridCol w="2414535">
                  <a:extLst>
                    <a:ext uri="{9D8B030D-6E8A-4147-A177-3AD203B41FA5}">
                      <a16:colId xmlns:a16="http://schemas.microsoft.com/office/drawing/2014/main" val="873426387"/>
                    </a:ext>
                  </a:extLst>
                </a:gridCol>
                <a:gridCol w="1124161">
                  <a:extLst>
                    <a:ext uri="{9D8B030D-6E8A-4147-A177-3AD203B41FA5}">
                      <a16:colId xmlns:a16="http://schemas.microsoft.com/office/drawing/2014/main" val="3708013768"/>
                    </a:ext>
                  </a:extLst>
                </a:gridCol>
                <a:gridCol w="1709260">
                  <a:extLst>
                    <a:ext uri="{9D8B030D-6E8A-4147-A177-3AD203B41FA5}">
                      <a16:colId xmlns:a16="http://schemas.microsoft.com/office/drawing/2014/main" val="3709886342"/>
                    </a:ext>
                  </a:extLst>
                </a:gridCol>
                <a:gridCol w="1960338">
                  <a:extLst>
                    <a:ext uri="{9D8B030D-6E8A-4147-A177-3AD203B41FA5}">
                      <a16:colId xmlns:a16="http://schemas.microsoft.com/office/drawing/2014/main" val="1217420904"/>
                    </a:ext>
                  </a:extLst>
                </a:gridCol>
                <a:gridCol w="1709261">
                  <a:extLst>
                    <a:ext uri="{9D8B030D-6E8A-4147-A177-3AD203B41FA5}">
                      <a16:colId xmlns:a16="http://schemas.microsoft.com/office/drawing/2014/main" val="3284950915"/>
                    </a:ext>
                  </a:extLst>
                </a:gridCol>
                <a:gridCol w="994655">
                  <a:extLst>
                    <a:ext uri="{9D8B030D-6E8A-4147-A177-3AD203B41FA5}">
                      <a16:colId xmlns:a16="http://schemas.microsoft.com/office/drawing/2014/main" val="4183664891"/>
                    </a:ext>
                  </a:extLst>
                </a:gridCol>
                <a:gridCol w="1168476">
                  <a:extLst>
                    <a:ext uri="{9D8B030D-6E8A-4147-A177-3AD203B41FA5}">
                      <a16:colId xmlns:a16="http://schemas.microsoft.com/office/drawing/2014/main" val="1117799002"/>
                    </a:ext>
                  </a:extLst>
                </a:gridCol>
              </a:tblGrid>
              <a:tr h="960591">
                <a:tc>
                  <a:txBody>
                    <a:bodyPr/>
                    <a:lstStyle/>
                    <a:p>
                      <a:pPr algn="ctr" latinLnBrk="1"/>
                      <a:r>
                        <a:rPr lang="en-US" altLang="ko-KR" dirty="0"/>
                        <a:t>Wavelength</a:t>
                      </a:r>
                      <a:endParaRPr lang="ko-KR" altLang="en-US" dirty="0"/>
                    </a:p>
                  </a:txBody>
                  <a:tcPr anchor="ctr"/>
                </a:tc>
                <a:tc>
                  <a:txBody>
                    <a:bodyPr/>
                    <a:lstStyle/>
                    <a:p>
                      <a:pPr algn="ctr" latinLnBrk="1"/>
                      <a:r>
                        <a:rPr lang="en-US" altLang="ko-KR" dirty="0"/>
                        <a:t>Mode</a:t>
                      </a:r>
                      <a:endParaRPr lang="ko-KR" altLang="en-US" dirty="0"/>
                    </a:p>
                  </a:txBody>
                  <a:tcPr anchor="ctr"/>
                </a:tc>
                <a:tc>
                  <a:txBody>
                    <a:bodyPr/>
                    <a:lstStyle/>
                    <a:p>
                      <a:pPr algn="ctr" latinLnBrk="1"/>
                      <a:r>
                        <a:rPr lang="en-US" altLang="ko-KR" dirty="0"/>
                        <a:t>Spot Size</a:t>
                      </a:r>
                    </a:p>
                    <a:p>
                      <a:pPr algn="ctr" latinLnBrk="1"/>
                      <a:r>
                        <a:rPr lang="en-US" altLang="ko-KR" dirty="0"/>
                        <a:t>(mm)</a:t>
                      </a:r>
                      <a:endParaRPr lang="ko-KR" altLang="en-US" dirty="0"/>
                    </a:p>
                  </a:txBody>
                  <a:tcPr anchor="ctr"/>
                </a:tc>
                <a:tc>
                  <a:txBody>
                    <a:bodyPr/>
                    <a:lstStyle/>
                    <a:p>
                      <a:pPr algn="ctr" latinLnBrk="1"/>
                      <a:r>
                        <a:rPr lang="en-US" altLang="ko-KR" dirty="0" err="1"/>
                        <a:t>Fluence</a:t>
                      </a:r>
                      <a:endParaRPr lang="en-US" altLang="ko-KR" dirty="0"/>
                    </a:p>
                    <a:p>
                      <a:pPr algn="ctr" latinLnBrk="1"/>
                      <a:r>
                        <a:rPr lang="en-US" altLang="ko-KR" dirty="0"/>
                        <a:t>(J/cm²)</a:t>
                      </a:r>
                      <a:endParaRPr lang="ko-KR" altLang="en-US" dirty="0"/>
                    </a:p>
                  </a:txBody>
                  <a:tcPr anchor="ctr"/>
                </a:tc>
                <a:tc>
                  <a:txBody>
                    <a:bodyPr/>
                    <a:lstStyle/>
                    <a:p>
                      <a:pPr algn="ctr" latinLnBrk="1"/>
                      <a:r>
                        <a:rPr lang="en-US" altLang="ko-KR" dirty="0"/>
                        <a:t>Pulse Rate</a:t>
                      </a:r>
                    </a:p>
                    <a:p>
                      <a:pPr algn="ctr" latinLnBrk="1"/>
                      <a:r>
                        <a:rPr lang="en-US" altLang="ko-KR" dirty="0"/>
                        <a:t>(HZ)</a:t>
                      </a:r>
                    </a:p>
                  </a:txBody>
                  <a:tcPr anchor="ctr"/>
                </a:tc>
                <a:tc>
                  <a:txBody>
                    <a:bodyPr/>
                    <a:lstStyle/>
                    <a:p>
                      <a:pPr algn="ctr" latinLnBrk="1"/>
                      <a:r>
                        <a:rPr lang="en-US" altLang="ko-KR" dirty="0"/>
                        <a:t>No.</a:t>
                      </a:r>
                      <a:r>
                        <a:rPr lang="en-US" altLang="ko-KR" baseline="0" dirty="0"/>
                        <a:t> of</a:t>
                      </a:r>
                    </a:p>
                    <a:p>
                      <a:pPr algn="ctr" latinLnBrk="1"/>
                      <a:r>
                        <a:rPr lang="en-US" altLang="ko-KR" baseline="0" dirty="0"/>
                        <a:t>shot</a:t>
                      </a:r>
                      <a:endParaRPr lang="ko-KR" altLang="en-US" dirty="0"/>
                    </a:p>
                  </a:txBody>
                  <a:tcPr anchor="ctr"/>
                </a:tc>
                <a:tc>
                  <a:txBody>
                    <a:bodyPr/>
                    <a:lstStyle/>
                    <a:p>
                      <a:pPr algn="ctr" latinLnBrk="1"/>
                      <a:r>
                        <a:rPr lang="en-US" altLang="ko-KR" dirty="0"/>
                        <a:t>Interval</a:t>
                      </a:r>
                    </a:p>
                    <a:p>
                      <a:pPr algn="ctr" latinLnBrk="1"/>
                      <a:r>
                        <a:rPr lang="en-US" altLang="ko-KR" dirty="0"/>
                        <a:t>(weeks) </a:t>
                      </a:r>
                      <a:endParaRPr lang="ko-KR" altLang="en-US" dirty="0"/>
                    </a:p>
                  </a:txBody>
                  <a:tcPr anchor="ctr"/>
                </a:tc>
                <a:extLst>
                  <a:ext uri="{0D108BD9-81ED-4DB2-BD59-A6C34878D82A}">
                    <a16:rowId xmlns:a16="http://schemas.microsoft.com/office/drawing/2014/main" val="3086966092"/>
                  </a:ext>
                </a:extLst>
              </a:tr>
              <a:tr h="370840">
                <a:tc>
                  <a:txBody>
                    <a:bodyPr/>
                    <a:lstStyle/>
                    <a:p>
                      <a:pPr algn="ctr" latinLnBrk="1"/>
                      <a:r>
                        <a:rPr lang="en-US" altLang="ko-KR" dirty="0"/>
                        <a:t>1064nm ZOOM</a:t>
                      </a:r>
                      <a:endParaRPr lang="ko-KR" altLang="en-US" dirty="0"/>
                    </a:p>
                  </a:txBody>
                  <a:tcPr anchor="ctr"/>
                </a:tc>
                <a:tc>
                  <a:txBody>
                    <a:bodyPr/>
                    <a:lstStyle/>
                    <a:p>
                      <a:pPr algn="ctr" latinLnBrk="1"/>
                      <a:r>
                        <a:rPr lang="en-US" altLang="ko-KR" dirty="0"/>
                        <a:t>QSW S</a:t>
                      </a:r>
                      <a:endParaRPr lang="ko-KR" altLang="en-US" dirty="0"/>
                    </a:p>
                  </a:txBody>
                  <a:tcPr anchor="ctr"/>
                </a:tc>
                <a:tc>
                  <a:txBody>
                    <a:bodyPr/>
                    <a:lstStyle/>
                    <a:p>
                      <a:pPr algn="ctr" latinLnBrk="1"/>
                      <a:r>
                        <a:rPr lang="en-US" altLang="ko-KR" dirty="0"/>
                        <a:t> 10</a:t>
                      </a:r>
                      <a:endParaRPr lang="ko-KR" altLang="en-US" dirty="0"/>
                    </a:p>
                  </a:txBody>
                  <a:tcPr anchor="ctr"/>
                </a:tc>
                <a:tc>
                  <a:txBody>
                    <a:bodyPr/>
                    <a:lstStyle/>
                    <a:p>
                      <a:pPr algn="ctr" latinLnBrk="1"/>
                      <a:r>
                        <a:rPr lang="en-US" altLang="ko-KR" dirty="0"/>
                        <a:t>0.99 ~ 1.04</a:t>
                      </a:r>
                      <a:endParaRPr lang="ko-KR" altLang="en-US" dirty="0"/>
                    </a:p>
                  </a:txBody>
                  <a:tcPr anchor="ctr"/>
                </a:tc>
                <a:tc>
                  <a:txBody>
                    <a:bodyPr/>
                    <a:lstStyle/>
                    <a:p>
                      <a:pPr algn="ctr" latinLnBrk="1"/>
                      <a:r>
                        <a:rPr lang="en-US" altLang="ko-KR" dirty="0"/>
                        <a:t>10</a:t>
                      </a:r>
                      <a:endParaRPr lang="ko-KR" altLang="en-US" dirty="0"/>
                    </a:p>
                  </a:txBody>
                  <a:tcPr anchor="ctr"/>
                </a:tc>
                <a:tc>
                  <a:txBody>
                    <a:bodyPr/>
                    <a:lstStyle/>
                    <a:p>
                      <a:pPr algn="ctr" latinLnBrk="1"/>
                      <a:r>
                        <a:rPr lang="en-US" altLang="ko-KR" dirty="0"/>
                        <a:t>2,000</a:t>
                      </a:r>
                      <a:endParaRPr lang="ko-KR" altLang="en-US" dirty="0"/>
                    </a:p>
                  </a:txBody>
                  <a:tcPr anchor="ctr"/>
                </a:tc>
                <a:tc>
                  <a:txBody>
                    <a:bodyPr/>
                    <a:lstStyle/>
                    <a:p>
                      <a:pPr algn="ctr" latinLnBrk="1"/>
                      <a:r>
                        <a:rPr lang="en-US" altLang="ko-KR" dirty="0"/>
                        <a:t> 2</a:t>
                      </a:r>
                      <a:r>
                        <a:rPr lang="en-US" altLang="ko-KR" baseline="0" dirty="0"/>
                        <a:t> </a:t>
                      </a:r>
                      <a:endParaRPr lang="ko-KR" altLang="en-US" dirty="0"/>
                    </a:p>
                  </a:txBody>
                  <a:tcPr anchor="ctr"/>
                </a:tc>
                <a:extLst>
                  <a:ext uri="{0D108BD9-81ED-4DB2-BD59-A6C34878D82A}">
                    <a16:rowId xmlns:a16="http://schemas.microsoft.com/office/drawing/2014/main" val="2575559284"/>
                  </a:ext>
                </a:extLst>
              </a:tr>
            </a:tbl>
          </a:graphicData>
        </a:graphic>
      </p:graphicFrame>
      <p:graphicFrame>
        <p:nvGraphicFramePr>
          <p:cNvPr id="6" name="표 5"/>
          <p:cNvGraphicFramePr>
            <a:graphicFrameLocks noGrp="1"/>
          </p:cNvGraphicFramePr>
          <p:nvPr>
            <p:extLst>
              <p:ext uri="{D42A27DB-BD31-4B8C-83A1-F6EECF244321}">
                <p14:modId xmlns:p14="http://schemas.microsoft.com/office/powerpoint/2010/main" val="639572143"/>
              </p:ext>
            </p:extLst>
          </p:nvPr>
        </p:nvGraphicFramePr>
        <p:xfrm>
          <a:off x="420015" y="2130851"/>
          <a:ext cx="11080686" cy="2113168"/>
        </p:xfrm>
        <a:graphic>
          <a:graphicData uri="http://schemas.openxmlformats.org/drawingml/2006/table">
            <a:tbl>
              <a:tblPr firstRow="1" bandRow="1">
                <a:tableStyleId>{5C22544A-7EE6-4342-B048-85BDC9FD1C3A}</a:tableStyleId>
              </a:tblPr>
              <a:tblGrid>
                <a:gridCol w="1352224">
                  <a:extLst>
                    <a:ext uri="{9D8B030D-6E8A-4147-A177-3AD203B41FA5}">
                      <a16:colId xmlns:a16="http://schemas.microsoft.com/office/drawing/2014/main" val="2725197207"/>
                    </a:ext>
                  </a:extLst>
                </a:gridCol>
                <a:gridCol w="2172842">
                  <a:extLst>
                    <a:ext uri="{9D8B030D-6E8A-4147-A177-3AD203B41FA5}">
                      <a16:colId xmlns:a16="http://schemas.microsoft.com/office/drawing/2014/main" val="873426387"/>
                    </a:ext>
                  </a:extLst>
                </a:gridCol>
                <a:gridCol w="820604">
                  <a:extLst>
                    <a:ext uri="{9D8B030D-6E8A-4147-A177-3AD203B41FA5}">
                      <a16:colId xmlns:a16="http://schemas.microsoft.com/office/drawing/2014/main" val="3708013768"/>
                    </a:ext>
                  </a:extLst>
                </a:gridCol>
                <a:gridCol w="1247706">
                  <a:extLst>
                    <a:ext uri="{9D8B030D-6E8A-4147-A177-3AD203B41FA5}">
                      <a16:colId xmlns:a16="http://schemas.microsoft.com/office/drawing/2014/main" val="3709886342"/>
                    </a:ext>
                  </a:extLst>
                </a:gridCol>
                <a:gridCol w="1282321">
                  <a:extLst>
                    <a:ext uri="{9D8B030D-6E8A-4147-A177-3AD203B41FA5}">
                      <a16:colId xmlns:a16="http://schemas.microsoft.com/office/drawing/2014/main" val="1217420904"/>
                    </a:ext>
                  </a:extLst>
                </a:gridCol>
                <a:gridCol w="1229602">
                  <a:extLst>
                    <a:ext uri="{9D8B030D-6E8A-4147-A177-3AD203B41FA5}">
                      <a16:colId xmlns:a16="http://schemas.microsoft.com/office/drawing/2014/main" val="3284950915"/>
                    </a:ext>
                  </a:extLst>
                </a:gridCol>
                <a:gridCol w="1229602">
                  <a:extLst>
                    <a:ext uri="{9D8B030D-6E8A-4147-A177-3AD203B41FA5}">
                      <a16:colId xmlns:a16="http://schemas.microsoft.com/office/drawing/2014/main" val="1165780782"/>
                    </a:ext>
                  </a:extLst>
                </a:gridCol>
                <a:gridCol w="994548">
                  <a:extLst>
                    <a:ext uri="{9D8B030D-6E8A-4147-A177-3AD203B41FA5}">
                      <a16:colId xmlns:a16="http://schemas.microsoft.com/office/drawing/2014/main" val="4183664891"/>
                    </a:ext>
                  </a:extLst>
                </a:gridCol>
                <a:gridCol w="751237">
                  <a:extLst>
                    <a:ext uri="{9D8B030D-6E8A-4147-A177-3AD203B41FA5}">
                      <a16:colId xmlns:a16="http://schemas.microsoft.com/office/drawing/2014/main" val="1117799002"/>
                    </a:ext>
                  </a:extLst>
                </a:gridCol>
              </a:tblGrid>
              <a:tr h="711113">
                <a:tc>
                  <a:txBody>
                    <a:bodyPr/>
                    <a:lstStyle/>
                    <a:p>
                      <a:pPr algn="ctr" latinLnBrk="1"/>
                      <a:endParaRPr lang="ko-KR" altLang="en-US" dirty="0"/>
                    </a:p>
                  </a:txBody>
                  <a:tcPr anchor="ctr"/>
                </a:tc>
                <a:tc>
                  <a:txBody>
                    <a:bodyPr/>
                    <a:lstStyle/>
                    <a:p>
                      <a:pPr algn="ctr" latinLnBrk="1"/>
                      <a:r>
                        <a:rPr lang="en-US" altLang="ko-KR" dirty="0"/>
                        <a:t>Wavelength</a:t>
                      </a:r>
                    </a:p>
                    <a:p>
                      <a:pPr algn="ctr" latinLnBrk="1"/>
                      <a:r>
                        <a:rPr lang="en-US" altLang="ko-KR" dirty="0"/>
                        <a:t>(nm)</a:t>
                      </a:r>
                      <a:endParaRPr lang="ko-KR" altLang="en-US" dirty="0"/>
                    </a:p>
                  </a:txBody>
                  <a:tcPr anchor="ctr"/>
                </a:tc>
                <a:tc>
                  <a:txBody>
                    <a:bodyPr/>
                    <a:lstStyle/>
                    <a:p>
                      <a:pPr algn="ctr" latinLnBrk="1"/>
                      <a:r>
                        <a:rPr lang="en-US" altLang="ko-KR" dirty="0"/>
                        <a:t>Mode</a:t>
                      </a:r>
                      <a:endParaRPr lang="ko-KR" altLang="en-US" dirty="0"/>
                    </a:p>
                  </a:txBody>
                  <a:tcPr anchor="ctr"/>
                </a:tc>
                <a:tc>
                  <a:txBody>
                    <a:bodyPr/>
                    <a:lstStyle/>
                    <a:p>
                      <a:pPr algn="ctr" latinLnBrk="1"/>
                      <a:r>
                        <a:rPr lang="en-US" altLang="ko-KR" dirty="0"/>
                        <a:t>Spot Size</a:t>
                      </a:r>
                    </a:p>
                    <a:p>
                      <a:pPr algn="ctr" latinLnBrk="1"/>
                      <a:r>
                        <a:rPr lang="en-US" altLang="ko-KR" dirty="0"/>
                        <a:t>(mm)</a:t>
                      </a:r>
                      <a:endParaRPr lang="ko-KR" altLang="en-US" dirty="0"/>
                    </a:p>
                  </a:txBody>
                  <a:tcPr anchor="ctr"/>
                </a:tc>
                <a:tc>
                  <a:txBody>
                    <a:bodyPr/>
                    <a:lstStyle/>
                    <a:p>
                      <a:pPr algn="ctr" latinLnBrk="1"/>
                      <a:r>
                        <a:rPr lang="en-US" altLang="ko-KR" dirty="0" err="1"/>
                        <a:t>Fluence</a:t>
                      </a:r>
                      <a:endParaRPr lang="en-US" altLang="ko-KR" dirty="0"/>
                    </a:p>
                    <a:p>
                      <a:pPr algn="ctr" latinLnBrk="1"/>
                      <a:r>
                        <a:rPr lang="en-US" altLang="ko-KR" dirty="0"/>
                        <a:t>(J/cm²)</a:t>
                      </a:r>
                      <a:endParaRPr lang="ko-KR" altLang="en-US" dirty="0"/>
                    </a:p>
                  </a:txBody>
                  <a:tcPr anchor="ctr"/>
                </a:tc>
                <a:tc>
                  <a:txBody>
                    <a:bodyPr/>
                    <a:lstStyle/>
                    <a:p>
                      <a:pPr algn="ctr" latinLnBrk="1"/>
                      <a:r>
                        <a:rPr lang="en-US" altLang="ko-KR" dirty="0"/>
                        <a:t>Pulse Rate</a:t>
                      </a:r>
                    </a:p>
                    <a:p>
                      <a:pPr algn="ctr" latinLnBrk="1"/>
                      <a:r>
                        <a:rPr lang="en-US" altLang="ko-KR" dirty="0"/>
                        <a:t>(HZ)</a:t>
                      </a:r>
                    </a:p>
                  </a:txBody>
                  <a:tcPr anchor="ctr"/>
                </a:tc>
                <a:tc>
                  <a:txBody>
                    <a:bodyPr/>
                    <a:lstStyle/>
                    <a:p>
                      <a:pPr algn="ctr" latinLnBrk="1"/>
                      <a:r>
                        <a:rPr lang="en-US" altLang="ko-KR" dirty="0"/>
                        <a:t>On</a:t>
                      </a:r>
                      <a:r>
                        <a:rPr lang="en-US" altLang="ko-KR" baseline="0" dirty="0"/>
                        <a:t> time</a:t>
                      </a:r>
                      <a:endParaRPr lang="en-US" altLang="ko-KR" dirty="0"/>
                    </a:p>
                  </a:txBody>
                  <a:tcPr anchor="ctr"/>
                </a:tc>
                <a:tc>
                  <a:txBody>
                    <a:bodyPr/>
                    <a:lstStyle/>
                    <a:p>
                      <a:pPr algn="ctr" latinLnBrk="1"/>
                      <a:r>
                        <a:rPr lang="en-US" altLang="ko-KR" dirty="0"/>
                        <a:t>No.</a:t>
                      </a:r>
                    </a:p>
                    <a:p>
                      <a:pPr algn="ctr" latinLnBrk="1"/>
                      <a:r>
                        <a:rPr lang="en-US" altLang="ko-KR" dirty="0"/>
                        <a:t>Of</a:t>
                      </a:r>
                      <a:r>
                        <a:rPr lang="en-US" altLang="ko-KR" baseline="0" dirty="0"/>
                        <a:t> </a:t>
                      </a:r>
                    </a:p>
                    <a:p>
                      <a:pPr algn="ctr" latinLnBrk="1"/>
                      <a:r>
                        <a:rPr lang="en-US" altLang="ko-KR" baseline="0" dirty="0"/>
                        <a:t>shot</a:t>
                      </a:r>
                      <a:endParaRPr lang="ko-KR" altLang="en-US" dirty="0"/>
                    </a:p>
                  </a:txBody>
                  <a:tcPr/>
                </a:tc>
                <a:tc>
                  <a:txBody>
                    <a:bodyPr/>
                    <a:lstStyle/>
                    <a:p>
                      <a:pPr algn="ctr" latinLnBrk="1"/>
                      <a:r>
                        <a:rPr lang="en-US" altLang="ko-KR" dirty="0"/>
                        <a:t>Interval</a:t>
                      </a:r>
                    </a:p>
                    <a:p>
                      <a:pPr algn="ctr" latinLnBrk="1"/>
                      <a:r>
                        <a:rPr lang="en-US" altLang="ko-KR" dirty="0"/>
                        <a:t>(weeks) </a:t>
                      </a:r>
                      <a:endParaRPr lang="ko-KR" altLang="en-US" dirty="0"/>
                    </a:p>
                  </a:txBody>
                  <a:tcPr/>
                </a:tc>
                <a:extLst>
                  <a:ext uri="{0D108BD9-81ED-4DB2-BD59-A6C34878D82A}">
                    <a16:rowId xmlns:a16="http://schemas.microsoft.com/office/drawing/2014/main" val="3086966092"/>
                  </a:ext>
                </a:extLst>
              </a:tr>
              <a:tr h="924448">
                <a:tc>
                  <a:txBody>
                    <a:bodyPr/>
                    <a:lstStyle/>
                    <a:p>
                      <a:pPr algn="ctr" latinLnBrk="1"/>
                      <a:r>
                        <a:rPr lang="en-US" altLang="ko-KR" dirty="0"/>
                        <a:t>Genuine</a:t>
                      </a:r>
                      <a:r>
                        <a:rPr lang="en-US" altLang="ko-KR" baseline="0" dirty="0"/>
                        <a:t> Genesis</a:t>
                      </a:r>
                      <a:endParaRPr lang="en-US" altLang="ko-KR" dirty="0"/>
                    </a:p>
                  </a:txBody>
                  <a:tcPr anchor="ctr"/>
                </a:tc>
                <a:tc>
                  <a:txBody>
                    <a:bodyPr/>
                    <a:lstStyle/>
                    <a:p>
                      <a:pPr algn="ctr" latinLnBrk="1"/>
                      <a:r>
                        <a:rPr lang="en-US" altLang="ko-KR" dirty="0"/>
                        <a:t>1064</a:t>
                      </a:r>
                      <a:endParaRPr lang="ko-KR" altLang="en-US" dirty="0"/>
                    </a:p>
                  </a:txBody>
                  <a:tcPr anchor="ctr"/>
                </a:tc>
                <a:tc>
                  <a:txBody>
                    <a:bodyPr/>
                    <a:lstStyle/>
                    <a:p>
                      <a:pPr algn="ctr" latinLnBrk="1"/>
                      <a:r>
                        <a:rPr lang="en-US" altLang="ko-KR" dirty="0"/>
                        <a:t>LPS</a:t>
                      </a:r>
                      <a:endParaRPr lang="ko-KR" altLang="en-US" dirty="0"/>
                    </a:p>
                  </a:txBody>
                  <a:tcPr anchor="ctr"/>
                </a:tc>
                <a:tc>
                  <a:txBody>
                    <a:bodyPr/>
                    <a:lstStyle/>
                    <a:p>
                      <a:pPr algn="ctr" latinLnBrk="1"/>
                      <a:r>
                        <a:rPr lang="en-US" altLang="ko-KR" dirty="0"/>
                        <a:t>7mm</a:t>
                      </a:r>
                      <a:endParaRPr lang="ko-KR" altLang="en-US" dirty="0"/>
                    </a:p>
                  </a:txBody>
                  <a:tcPr anchor="ctr"/>
                </a:tc>
                <a:tc>
                  <a:txBody>
                    <a:bodyPr/>
                    <a:lstStyle/>
                    <a:p>
                      <a:pPr algn="ctr" latinLnBrk="1"/>
                      <a:r>
                        <a:rPr lang="en-US" altLang="ko-KR" dirty="0"/>
                        <a:t>7.8J</a:t>
                      </a:r>
                    </a:p>
                  </a:txBody>
                  <a:tcPr anchor="ctr"/>
                </a:tc>
                <a:tc>
                  <a:txBody>
                    <a:bodyPr/>
                    <a:lstStyle/>
                    <a:p>
                      <a:pPr algn="ctr" latinLnBrk="1"/>
                      <a:r>
                        <a:rPr lang="en-US" altLang="ko-KR" dirty="0"/>
                        <a:t>10HZ</a:t>
                      </a:r>
                      <a:endParaRPr lang="ko-KR" altLang="en-US" dirty="0"/>
                    </a:p>
                  </a:txBody>
                  <a:tcPr anchor="ctr"/>
                </a:tc>
                <a:tc>
                  <a:txBody>
                    <a:bodyPr/>
                    <a:lstStyle/>
                    <a:p>
                      <a:pPr algn="ctr" latinLnBrk="1"/>
                      <a:r>
                        <a:rPr lang="en-US" altLang="ko-KR" dirty="0"/>
                        <a:t>0.3ms</a:t>
                      </a:r>
                      <a:endParaRPr lang="ko-KR" altLang="en-US" dirty="0"/>
                    </a:p>
                  </a:txBody>
                  <a:tcPr anchor="ctr"/>
                </a:tc>
                <a:tc>
                  <a:txBody>
                    <a:bodyPr/>
                    <a:lstStyle/>
                    <a:p>
                      <a:pPr algn="ctr" latinLnBrk="1"/>
                      <a:r>
                        <a:rPr lang="en-US" altLang="ko-KR" dirty="0"/>
                        <a:t>2000</a:t>
                      </a:r>
                      <a:endParaRPr lang="ko-KR" altLang="en-US" dirty="0"/>
                    </a:p>
                  </a:txBody>
                  <a:tcPr anchor="ctr"/>
                </a:tc>
                <a:tc>
                  <a:txBody>
                    <a:bodyPr/>
                    <a:lstStyle/>
                    <a:p>
                      <a:pPr algn="ctr" latinLnBrk="1"/>
                      <a:r>
                        <a:rPr lang="en-US" altLang="ko-KR" dirty="0"/>
                        <a:t>2</a:t>
                      </a:r>
                      <a:endParaRPr lang="ko-KR" altLang="en-US" dirty="0"/>
                    </a:p>
                  </a:txBody>
                  <a:tcPr anchor="ctr"/>
                </a:tc>
                <a:extLst>
                  <a:ext uri="{0D108BD9-81ED-4DB2-BD59-A6C34878D82A}">
                    <a16:rowId xmlns:a16="http://schemas.microsoft.com/office/drawing/2014/main" val="2382361628"/>
                  </a:ext>
                </a:extLst>
              </a:tr>
            </a:tbl>
          </a:graphicData>
        </a:graphic>
      </p:graphicFrame>
      <p:graphicFrame>
        <p:nvGraphicFramePr>
          <p:cNvPr id="7" name="표 6"/>
          <p:cNvGraphicFramePr>
            <a:graphicFrameLocks noGrp="1"/>
          </p:cNvGraphicFramePr>
          <p:nvPr>
            <p:extLst>
              <p:ext uri="{D42A27DB-BD31-4B8C-83A1-F6EECF244321}">
                <p14:modId xmlns:p14="http://schemas.microsoft.com/office/powerpoint/2010/main" val="1921962626"/>
              </p:ext>
            </p:extLst>
          </p:nvPr>
        </p:nvGraphicFramePr>
        <p:xfrm>
          <a:off x="420015" y="4527264"/>
          <a:ext cx="11080686" cy="1331431"/>
        </p:xfrm>
        <a:graphic>
          <a:graphicData uri="http://schemas.openxmlformats.org/drawingml/2006/table">
            <a:tbl>
              <a:tblPr firstRow="1" bandRow="1">
                <a:tableStyleId>{5C22544A-7EE6-4342-B048-85BDC9FD1C3A}</a:tableStyleId>
              </a:tblPr>
              <a:tblGrid>
                <a:gridCol w="2414535">
                  <a:extLst>
                    <a:ext uri="{9D8B030D-6E8A-4147-A177-3AD203B41FA5}">
                      <a16:colId xmlns:a16="http://schemas.microsoft.com/office/drawing/2014/main" val="873426387"/>
                    </a:ext>
                  </a:extLst>
                </a:gridCol>
                <a:gridCol w="1124161">
                  <a:extLst>
                    <a:ext uri="{9D8B030D-6E8A-4147-A177-3AD203B41FA5}">
                      <a16:colId xmlns:a16="http://schemas.microsoft.com/office/drawing/2014/main" val="3708013768"/>
                    </a:ext>
                  </a:extLst>
                </a:gridCol>
                <a:gridCol w="1709260">
                  <a:extLst>
                    <a:ext uri="{9D8B030D-6E8A-4147-A177-3AD203B41FA5}">
                      <a16:colId xmlns:a16="http://schemas.microsoft.com/office/drawing/2014/main" val="3709886342"/>
                    </a:ext>
                  </a:extLst>
                </a:gridCol>
                <a:gridCol w="1960338">
                  <a:extLst>
                    <a:ext uri="{9D8B030D-6E8A-4147-A177-3AD203B41FA5}">
                      <a16:colId xmlns:a16="http://schemas.microsoft.com/office/drawing/2014/main" val="1217420904"/>
                    </a:ext>
                  </a:extLst>
                </a:gridCol>
                <a:gridCol w="1709261">
                  <a:extLst>
                    <a:ext uri="{9D8B030D-6E8A-4147-A177-3AD203B41FA5}">
                      <a16:colId xmlns:a16="http://schemas.microsoft.com/office/drawing/2014/main" val="3284950915"/>
                    </a:ext>
                  </a:extLst>
                </a:gridCol>
                <a:gridCol w="994655">
                  <a:extLst>
                    <a:ext uri="{9D8B030D-6E8A-4147-A177-3AD203B41FA5}">
                      <a16:colId xmlns:a16="http://schemas.microsoft.com/office/drawing/2014/main" val="4183664891"/>
                    </a:ext>
                  </a:extLst>
                </a:gridCol>
                <a:gridCol w="1168476">
                  <a:extLst>
                    <a:ext uri="{9D8B030D-6E8A-4147-A177-3AD203B41FA5}">
                      <a16:colId xmlns:a16="http://schemas.microsoft.com/office/drawing/2014/main" val="1117799002"/>
                    </a:ext>
                  </a:extLst>
                </a:gridCol>
              </a:tblGrid>
              <a:tr h="960591">
                <a:tc>
                  <a:txBody>
                    <a:bodyPr/>
                    <a:lstStyle/>
                    <a:p>
                      <a:pPr algn="ctr" latinLnBrk="1"/>
                      <a:r>
                        <a:rPr lang="en-US" altLang="ko-KR" dirty="0"/>
                        <a:t>Wavelength</a:t>
                      </a:r>
                      <a:endParaRPr lang="ko-KR" altLang="en-US" dirty="0"/>
                    </a:p>
                  </a:txBody>
                  <a:tcPr anchor="ctr"/>
                </a:tc>
                <a:tc>
                  <a:txBody>
                    <a:bodyPr/>
                    <a:lstStyle/>
                    <a:p>
                      <a:pPr algn="ctr" latinLnBrk="1"/>
                      <a:r>
                        <a:rPr lang="en-US" altLang="ko-KR" dirty="0"/>
                        <a:t>Mode</a:t>
                      </a:r>
                      <a:endParaRPr lang="ko-KR" altLang="en-US" dirty="0"/>
                    </a:p>
                  </a:txBody>
                  <a:tcPr anchor="ctr"/>
                </a:tc>
                <a:tc>
                  <a:txBody>
                    <a:bodyPr/>
                    <a:lstStyle/>
                    <a:p>
                      <a:pPr algn="ctr" latinLnBrk="1"/>
                      <a:r>
                        <a:rPr lang="en-US" altLang="ko-KR" dirty="0"/>
                        <a:t>Spot Size</a:t>
                      </a:r>
                    </a:p>
                    <a:p>
                      <a:pPr algn="ctr" latinLnBrk="1"/>
                      <a:r>
                        <a:rPr lang="en-US" altLang="ko-KR" dirty="0"/>
                        <a:t>(mm)</a:t>
                      </a:r>
                      <a:endParaRPr lang="ko-KR" altLang="en-US" dirty="0"/>
                    </a:p>
                  </a:txBody>
                  <a:tcPr anchor="ctr"/>
                </a:tc>
                <a:tc>
                  <a:txBody>
                    <a:bodyPr/>
                    <a:lstStyle/>
                    <a:p>
                      <a:pPr algn="ctr" latinLnBrk="1"/>
                      <a:r>
                        <a:rPr lang="en-US" altLang="ko-KR" dirty="0" err="1"/>
                        <a:t>Fluence</a:t>
                      </a:r>
                      <a:endParaRPr lang="en-US" altLang="ko-KR" dirty="0"/>
                    </a:p>
                    <a:p>
                      <a:pPr algn="ctr" latinLnBrk="1"/>
                      <a:r>
                        <a:rPr lang="en-US" altLang="ko-KR" dirty="0"/>
                        <a:t>(J/cm²)</a:t>
                      </a:r>
                      <a:endParaRPr lang="ko-KR" altLang="en-US" dirty="0"/>
                    </a:p>
                  </a:txBody>
                  <a:tcPr anchor="ctr"/>
                </a:tc>
                <a:tc>
                  <a:txBody>
                    <a:bodyPr/>
                    <a:lstStyle/>
                    <a:p>
                      <a:pPr algn="ctr" latinLnBrk="1"/>
                      <a:r>
                        <a:rPr lang="en-US" altLang="ko-KR" dirty="0"/>
                        <a:t>Pulse Rate</a:t>
                      </a:r>
                    </a:p>
                    <a:p>
                      <a:pPr algn="ctr" latinLnBrk="1"/>
                      <a:r>
                        <a:rPr lang="en-US" altLang="ko-KR" dirty="0"/>
                        <a:t>(HZ)</a:t>
                      </a:r>
                    </a:p>
                  </a:txBody>
                  <a:tcPr anchor="ctr"/>
                </a:tc>
                <a:tc>
                  <a:txBody>
                    <a:bodyPr/>
                    <a:lstStyle/>
                    <a:p>
                      <a:pPr algn="ctr" latinLnBrk="1"/>
                      <a:r>
                        <a:rPr lang="en-US" altLang="ko-KR" dirty="0"/>
                        <a:t>No.</a:t>
                      </a:r>
                      <a:r>
                        <a:rPr lang="en-US" altLang="ko-KR" baseline="0" dirty="0"/>
                        <a:t> of</a:t>
                      </a:r>
                    </a:p>
                    <a:p>
                      <a:pPr algn="ctr" latinLnBrk="1"/>
                      <a:r>
                        <a:rPr lang="en-US" altLang="ko-KR" baseline="0" dirty="0"/>
                        <a:t>shot</a:t>
                      </a:r>
                      <a:endParaRPr lang="ko-KR" altLang="en-US" dirty="0"/>
                    </a:p>
                  </a:txBody>
                  <a:tcPr anchor="ctr"/>
                </a:tc>
                <a:tc>
                  <a:txBody>
                    <a:bodyPr/>
                    <a:lstStyle/>
                    <a:p>
                      <a:pPr algn="ctr" latinLnBrk="1"/>
                      <a:r>
                        <a:rPr lang="en-US" altLang="ko-KR" dirty="0"/>
                        <a:t>Interval</a:t>
                      </a:r>
                    </a:p>
                    <a:p>
                      <a:pPr algn="ctr" latinLnBrk="1"/>
                      <a:r>
                        <a:rPr lang="en-US" altLang="ko-KR" dirty="0"/>
                        <a:t>(weeks) </a:t>
                      </a:r>
                      <a:endParaRPr lang="ko-KR" altLang="en-US" dirty="0"/>
                    </a:p>
                  </a:txBody>
                  <a:tcPr anchor="ctr"/>
                </a:tc>
                <a:extLst>
                  <a:ext uri="{0D108BD9-81ED-4DB2-BD59-A6C34878D82A}">
                    <a16:rowId xmlns:a16="http://schemas.microsoft.com/office/drawing/2014/main" val="3086966092"/>
                  </a:ext>
                </a:extLst>
              </a:tr>
              <a:tr h="370840">
                <a:tc>
                  <a:txBody>
                    <a:bodyPr/>
                    <a:lstStyle/>
                    <a:p>
                      <a:pPr algn="ctr" latinLnBrk="1"/>
                      <a:r>
                        <a:rPr lang="en-US" altLang="ko-KR" dirty="0"/>
                        <a:t>1064nm</a:t>
                      </a:r>
                      <a:r>
                        <a:rPr lang="en-US" altLang="ko-KR" baseline="0" dirty="0"/>
                        <a:t> MLA</a:t>
                      </a:r>
                      <a:endParaRPr lang="ko-KR" altLang="en-US" dirty="0"/>
                    </a:p>
                  </a:txBody>
                  <a:tcPr anchor="ctr"/>
                </a:tc>
                <a:tc>
                  <a:txBody>
                    <a:bodyPr/>
                    <a:lstStyle/>
                    <a:p>
                      <a:pPr algn="ctr" latinLnBrk="1"/>
                      <a:r>
                        <a:rPr lang="en-US" altLang="ko-KR" dirty="0"/>
                        <a:t>QSW S</a:t>
                      </a:r>
                      <a:endParaRPr lang="ko-KR" altLang="en-US" dirty="0"/>
                    </a:p>
                  </a:txBody>
                  <a:tcPr anchor="ctr"/>
                </a:tc>
                <a:tc>
                  <a:txBody>
                    <a:bodyPr/>
                    <a:lstStyle/>
                    <a:p>
                      <a:pPr algn="ctr" latinLnBrk="1"/>
                      <a:r>
                        <a:rPr lang="en-US" altLang="ko-KR" dirty="0"/>
                        <a:t> 10</a:t>
                      </a:r>
                      <a:endParaRPr lang="ko-KR" altLang="en-US" dirty="0"/>
                    </a:p>
                  </a:txBody>
                  <a:tcPr anchor="ctr"/>
                </a:tc>
                <a:tc>
                  <a:txBody>
                    <a:bodyPr/>
                    <a:lstStyle/>
                    <a:p>
                      <a:pPr algn="ctr" latinLnBrk="1"/>
                      <a:r>
                        <a:rPr lang="en-US" altLang="ko-KR" dirty="0"/>
                        <a:t>0.53</a:t>
                      </a:r>
                      <a:endParaRPr lang="ko-KR" altLang="en-US" dirty="0"/>
                    </a:p>
                  </a:txBody>
                  <a:tcPr anchor="ctr"/>
                </a:tc>
                <a:tc>
                  <a:txBody>
                    <a:bodyPr/>
                    <a:lstStyle/>
                    <a:p>
                      <a:pPr algn="ctr" latinLnBrk="1"/>
                      <a:r>
                        <a:rPr lang="en-US" altLang="ko-KR" dirty="0"/>
                        <a:t>10</a:t>
                      </a:r>
                      <a:endParaRPr lang="ko-KR" altLang="en-US" dirty="0"/>
                    </a:p>
                  </a:txBody>
                  <a:tcPr anchor="ctr"/>
                </a:tc>
                <a:tc>
                  <a:txBody>
                    <a:bodyPr/>
                    <a:lstStyle/>
                    <a:p>
                      <a:pPr algn="ctr" latinLnBrk="1"/>
                      <a:r>
                        <a:rPr lang="en-US" altLang="ko-KR" dirty="0"/>
                        <a:t>2,000</a:t>
                      </a:r>
                      <a:endParaRPr lang="ko-KR" altLang="en-US" dirty="0"/>
                    </a:p>
                  </a:txBody>
                  <a:tcPr anchor="ctr"/>
                </a:tc>
                <a:tc>
                  <a:txBody>
                    <a:bodyPr/>
                    <a:lstStyle/>
                    <a:p>
                      <a:pPr algn="ctr" latinLnBrk="1"/>
                      <a:r>
                        <a:rPr lang="en-US" altLang="ko-KR" dirty="0"/>
                        <a:t> 2</a:t>
                      </a:r>
                      <a:r>
                        <a:rPr lang="en-US" altLang="ko-KR" baseline="0" dirty="0"/>
                        <a:t> </a:t>
                      </a:r>
                      <a:endParaRPr lang="ko-KR" altLang="en-US" dirty="0"/>
                    </a:p>
                  </a:txBody>
                  <a:tcPr anchor="ctr"/>
                </a:tc>
                <a:extLst>
                  <a:ext uri="{0D108BD9-81ED-4DB2-BD59-A6C34878D82A}">
                    <a16:rowId xmlns:a16="http://schemas.microsoft.com/office/drawing/2014/main" val="2575559284"/>
                  </a:ext>
                </a:extLst>
              </a:tr>
            </a:tbl>
          </a:graphicData>
        </a:graphic>
      </p:graphicFrame>
      <p:sp>
        <p:nvSpPr>
          <p:cNvPr id="8" name="TextBox 7"/>
          <p:cNvSpPr txBox="1"/>
          <p:nvPr/>
        </p:nvSpPr>
        <p:spPr>
          <a:xfrm>
            <a:off x="0" y="-38451"/>
            <a:ext cx="5099901" cy="369332"/>
          </a:xfrm>
          <a:prstGeom prst="rect">
            <a:avLst/>
          </a:prstGeom>
          <a:noFill/>
        </p:spPr>
        <p:txBody>
          <a:bodyPr wrap="square" rtlCol="0">
            <a:spAutoFit/>
          </a:bodyPr>
          <a:lstStyle/>
          <a:p>
            <a:r>
              <a:rPr lang="en-US" altLang="ko-KR" b="1" dirty="0" err="1">
                <a:latin typeface="Calibri" panose="020F0502020204030204" pitchFamily="34" charset="0"/>
                <a:cs typeface="Calibri" panose="020F0502020204030204" pitchFamily="34" charset="0"/>
              </a:rPr>
              <a:t>Finebeam</a:t>
            </a:r>
            <a:r>
              <a:rPr lang="en-US" altLang="ko-KR" b="1" dirty="0">
                <a:latin typeface="Calibri" panose="020F0502020204030204" pitchFamily="34" charset="0"/>
                <a:cs typeface="Calibri" panose="020F0502020204030204" pitchFamily="34" charset="0"/>
              </a:rPr>
              <a:t> Dual </a:t>
            </a:r>
            <a:r>
              <a:rPr lang="en-US" altLang="ko-KR" b="1" dirty="0" err="1">
                <a:latin typeface="Calibri" panose="020F0502020204030204" pitchFamily="34" charset="0"/>
                <a:cs typeface="Calibri" panose="020F0502020204030204" pitchFamily="34" charset="0"/>
              </a:rPr>
              <a:t>Trifull</a:t>
            </a:r>
            <a:r>
              <a:rPr lang="en-US" altLang="ko-KR" b="1" dirty="0">
                <a:latin typeface="Calibri" panose="020F0502020204030204" pitchFamily="34" charset="0"/>
                <a:cs typeface="Calibri" panose="020F0502020204030204" pitchFamily="34" charset="0"/>
              </a:rPr>
              <a:t> Toning</a:t>
            </a:r>
            <a:endParaRPr lang="ko-KR" altLang="en-US"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97139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a:stretch>
            <a:fillRect/>
          </a:stretch>
        </p:blipFill>
        <p:spPr>
          <a:xfrm>
            <a:off x="3401651" y="490195"/>
            <a:ext cx="4741233" cy="1821912"/>
          </a:xfrm>
          <a:prstGeom prst="rect">
            <a:avLst/>
          </a:prstGeom>
        </p:spPr>
      </p:pic>
      <p:sp>
        <p:nvSpPr>
          <p:cNvPr id="3" name="TextBox 2"/>
          <p:cNvSpPr txBox="1"/>
          <p:nvPr/>
        </p:nvSpPr>
        <p:spPr>
          <a:xfrm>
            <a:off x="0" y="-38451"/>
            <a:ext cx="5099901" cy="369332"/>
          </a:xfrm>
          <a:prstGeom prst="rect">
            <a:avLst/>
          </a:prstGeom>
          <a:noFill/>
        </p:spPr>
        <p:txBody>
          <a:bodyPr wrap="square" rtlCol="0">
            <a:spAutoFit/>
          </a:bodyPr>
          <a:lstStyle/>
          <a:p>
            <a:r>
              <a:rPr lang="en-US" altLang="ko-KR" b="1" dirty="0">
                <a:latin typeface="Calibri" panose="020F0502020204030204" pitchFamily="34" charset="0"/>
                <a:cs typeface="Calibri" panose="020F0502020204030204" pitchFamily="34" charset="0"/>
              </a:rPr>
              <a:t>Becker’s Nevus</a:t>
            </a:r>
            <a:endParaRPr lang="ko-KR" altLang="en-US" b="1" dirty="0">
              <a:latin typeface="Calibri" panose="020F0502020204030204" pitchFamily="34" charset="0"/>
              <a:cs typeface="Calibri" panose="020F0502020204030204" pitchFamily="34" charset="0"/>
            </a:endParaRPr>
          </a:p>
        </p:txBody>
      </p:sp>
      <p:sp>
        <p:nvSpPr>
          <p:cNvPr id="4" name="직사각형 3"/>
          <p:cNvSpPr/>
          <p:nvPr/>
        </p:nvSpPr>
        <p:spPr>
          <a:xfrm>
            <a:off x="572736" y="3522879"/>
            <a:ext cx="11343540" cy="3139321"/>
          </a:xfrm>
          <a:prstGeom prst="rect">
            <a:avLst/>
          </a:prstGeom>
        </p:spPr>
        <p:txBody>
          <a:bodyPr wrap="square">
            <a:spAutoFit/>
          </a:bodyPr>
          <a:lstStyle/>
          <a:p>
            <a:r>
              <a:rPr lang="en-US" altLang="ko-KR" b="1" dirty="0"/>
              <a:t>Becker's nevus is quite difficult to remove indication. </a:t>
            </a:r>
            <a:r>
              <a:rPr lang="en-US" altLang="ko-KR" dirty="0"/>
              <a:t>It was treated with high power before but many cases, it  left hyper pigmentation or </a:t>
            </a:r>
            <a:r>
              <a:rPr lang="en-US" altLang="ko-KR" dirty="0" err="1"/>
              <a:t>hypopigmentaton</a:t>
            </a:r>
            <a:r>
              <a:rPr lang="en-US" altLang="ko-KR" dirty="0"/>
              <a:t> and even though its relapse case is so high. Now, one dermatologist recommend that </a:t>
            </a:r>
            <a:r>
              <a:rPr lang="en-US" altLang="ko-KR" u="sng" dirty="0"/>
              <a:t>1 or 2 weeks interval</a:t>
            </a:r>
            <a:r>
              <a:rPr lang="en-US" altLang="ko-KR" dirty="0"/>
              <a:t>, </a:t>
            </a:r>
            <a:r>
              <a:rPr lang="en-US" altLang="ko-KR" u="sng" dirty="0"/>
              <a:t>toning parameter, 30 to 40 sessions care</a:t>
            </a:r>
            <a:r>
              <a:rPr lang="en-US" altLang="ko-KR" dirty="0"/>
              <a:t>. It </a:t>
            </a:r>
            <a:r>
              <a:rPr lang="en-US" altLang="ko-KR" u="sng" dirty="0"/>
              <a:t>doesn't left side effect</a:t>
            </a:r>
            <a:r>
              <a:rPr lang="en-US" altLang="ko-KR" dirty="0"/>
              <a:t>.</a:t>
            </a:r>
          </a:p>
          <a:p>
            <a:endParaRPr lang="en-US" altLang="ko-KR" dirty="0"/>
          </a:p>
          <a:p>
            <a:r>
              <a:rPr lang="en-US" altLang="ko-KR" dirty="0"/>
              <a:t>Mechanism: Repeatedly treat it with low energy so </a:t>
            </a:r>
            <a:r>
              <a:rPr lang="en-US" altLang="ko-KR" u="sng" dirty="0"/>
              <a:t>it break melanosome in the cell </a:t>
            </a:r>
            <a:r>
              <a:rPr lang="en-US" altLang="ko-KR" dirty="0"/>
              <a:t>and </a:t>
            </a:r>
            <a:r>
              <a:rPr lang="en-US" altLang="ko-KR" u="sng" dirty="0"/>
              <a:t>so they loose their functions.</a:t>
            </a:r>
            <a:r>
              <a:rPr lang="en-US" altLang="ko-KR" dirty="0"/>
              <a:t> And finally abnormal melanocytes will be dead.</a:t>
            </a:r>
          </a:p>
          <a:p>
            <a:endParaRPr lang="en-US" altLang="ko-KR" dirty="0"/>
          </a:p>
          <a:p>
            <a:r>
              <a:rPr lang="en-US" altLang="ko-KR" dirty="0"/>
              <a:t>It has low pain so it is able to do </a:t>
            </a:r>
            <a:r>
              <a:rPr lang="en-US" altLang="ko-KR" u="sng" dirty="0"/>
              <a:t>without anesthesia</a:t>
            </a:r>
            <a:r>
              <a:rPr lang="en-US" altLang="ko-KR" dirty="0"/>
              <a:t>. And also it doesn’t arise any skin change like scab so it doesn’t hurt normal life.  The adolescent child also can be took the care without problem so it is able to treatable from young age.   </a:t>
            </a:r>
            <a:endParaRPr lang="ko-KR" altLang="en-US" dirty="0"/>
          </a:p>
        </p:txBody>
      </p:sp>
      <p:sp>
        <p:nvSpPr>
          <p:cNvPr id="8" name="TextBox 7"/>
          <p:cNvSpPr txBox="1"/>
          <p:nvPr/>
        </p:nvSpPr>
        <p:spPr>
          <a:xfrm>
            <a:off x="4741683" y="2365783"/>
            <a:ext cx="2300140" cy="377072"/>
          </a:xfrm>
          <a:prstGeom prst="rect">
            <a:avLst/>
          </a:prstGeom>
          <a:noFill/>
        </p:spPr>
        <p:txBody>
          <a:bodyPr wrap="square" rtlCol="0">
            <a:spAutoFit/>
          </a:bodyPr>
          <a:lstStyle/>
          <a:p>
            <a:r>
              <a:rPr lang="en-US" altLang="ko-KR" dirty="0">
                <a:latin typeface="Calibri" panose="020F0502020204030204" pitchFamily="34" charset="0"/>
                <a:cs typeface="Calibri" panose="020F0502020204030204" pitchFamily="34" charset="0"/>
              </a:rPr>
              <a:t>Toning parameter </a:t>
            </a:r>
            <a:endParaRPr lang="ko-KR" altLang="en-US" dirty="0">
              <a:latin typeface="Calibri" panose="020F0502020204030204" pitchFamily="34" charset="0"/>
              <a:cs typeface="Calibri" panose="020F0502020204030204" pitchFamily="34" charset="0"/>
            </a:endParaRPr>
          </a:p>
        </p:txBody>
      </p:sp>
      <p:sp>
        <p:nvSpPr>
          <p:cNvPr id="9" name="TextBox 8"/>
          <p:cNvSpPr txBox="1"/>
          <p:nvPr/>
        </p:nvSpPr>
        <p:spPr>
          <a:xfrm>
            <a:off x="7998595" y="6477534"/>
            <a:ext cx="4600876" cy="369332"/>
          </a:xfrm>
          <a:prstGeom prst="rect">
            <a:avLst/>
          </a:prstGeom>
          <a:noFill/>
        </p:spPr>
        <p:txBody>
          <a:bodyPr wrap="square" rtlCol="0">
            <a:spAutoFit/>
          </a:bodyPr>
          <a:lstStyle/>
          <a:p>
            <a:r>
              <a:rPr lang="en-US" altLang="ko-KR" dirty="0">
                <a:latin typeface="Calibri" panose="020F0502020204030204" pitchFamily="34" charset="0"/>
                <a:cs typeface="Calibri" panose="020F0502020204030204" pitchFamily="34" charset="0"/>
              </a:rPr>
              <a:t>Source from </a:t>
            </a:r>
            <a:r>
              <a:rPr lang="en-US" altLang="ko-KR" dirty="0" err="1">
                <a:latin typeface="Calibri" panose="020F0502020204030204" pitchFamily="34" charset="0"/>
                <a:cs typeface="Calibri" panose="020F0502020204030204" pitchFamily="34" charset="0"/>
              </a:rPr>
              <a:t>Gwang-Chul</a:t>
            </a:r>
            <a:r>
              <a:rPr lang="en-US" altLang="ko-KR" dirty="0">
                <a:latin typeface="Calibri" panose="020F0502020204030204" pitchFamily="34" charset="0"/>
                <a:cs typeface="Calibri" panose="020F0502020204030204" pitchFamily="34" charset="0"/>
              </a:rPr>
              <a:t> Hong M.D Blog </a:t>
            </a:r>
            <a:endParaRPr lang="ko-KR" altLang="en-US" dirty="0">
              <a:latin typeface="Calibri" panose="020F0502020204030204" pitchFamily="34" charset="0"/>
              <a:cs typeface="Calibri" panose="020F0502020204030204" pitchFamily="34" charset="0"/>
            </a:endParaRPr>
          </a:p>
        </p:txBody>
      </p:sp>
      <p:sp>
        <p:nvSpPr>
          <p:cNvPr id="10" name="직사각형 9"/>
          <p:cNvSpPr/>
          <p:nvPr/>
        </p:nvSpPr>
        <p:spPr>
          <a:xfrm>
            <a:off x="2724266" y="2692021"/>
            <a:ext cx="7221011" cy="646331"/>
          </a:xfrm>
          <a:prstGeom prst="rect">
            <a:avLst/>
          </a:prstGeom>
        </p:spPr>
        <p:txBody>
          <a:bodyPr wrap="square">
            <a:spAutoFit/>
          </a:bodyPr>
          <a:lstStyle/>
          <a:p>
            <a:r>
              <a:rPr lang="en-US" altLang="ko-KR" dirty="0"/>
              <a:t>1 or 2 weeks interval, toning parameter, 30 to 40 sessions care</a:t>
            </a:r>
          </a:p>
          <a:p>
            <a:r>
              <a:rPr lang="en-US" altLang="ko-KR" dirty="0"/>
              <a:t>End point: </a:t>
            </a:r>
            <a:r>
              <a:rPr lang="en-US" altLang="ko-KR" dirty="0" err="1"/>
              <a:t>petechia</a:t>
            </a:r>
            <a:r>
              <a:rPr lang="en-US" altLang="ko-KR" dirty="0"/>
              <a:t>, frosting  </a:t>
            </a:r>
            <a:endParaRPr lang="ko-KR" altLang="en-US" dirty="0"/>
          </a:p>
        </p:txBody>
      </p:sp>
    </p:spTree>
    <p:extLst>
      <p:ext uri="{BB962C8B-B14F-4D97-AF65-F5344CB8AC3E}">
        <p14:creationId xmlns:p14="http://schemas.microsoft.com/office/powerpoint/2010/main" val="10613200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표 3"/>
          <p:cNvGraphicFramePr>
            <a:graphicFrameLocks noGrp="1"/>
          </p:cNvGraphicFramePr>
          <p:nvPr>
            <p:extLst>
              <p:ext uri="{D42A27DB-BD31-4B8C-83A1-F6EECF244321}">
                <p14:modId xmlns:p14="http://schemas.microsoft.com/office/powerpoint/2010/main" val="195166325"/>
              </p:ext>
            </p:extLst>
          </p:nvPr>
        </p:nvGraphicFramePr>
        <p:xfrm>
          <a:off x="2000911" y="428228"/>
          <a:ext cx="8127999" cy="6060440"/>
        </p:xfrm>
        <a:graphic>
          <a:graphicData uri="http://schemas.openxmlformats.org/drawingml/2006/table">
            <a:tbl>
              <a:tblPr firstRow="1" bandRow="1">
                <a:tableStyleId>{93296810-A885-4BE3-A3E7-6D5BEEA58F35}</a:tableStyleId>
              </a:tblPr>
              <a:tblGrid>
                <a:gridCol w="2709333">
                  <a:extLst>
                    <a:ext uri="{9D8B030D-6E8A-4147-A177-3AD203B41FA5}">
                      <a16:colId xmlns:a16="http://schemas.microsoft.com/office/drawing/2014/main" val="2877885283"/>
                    </a:ext>
                  </a:extLst>
                </a:gridCol>
                <a:gridCol w="2709333">
                  <a:extLst>
                    <a:ext uri="{9D8B030D-6E8A-4147-A177-3AD203B41FA5}">
                      <a16:colId xmlns:a16="http://schemas.microsoft.com/office/drawing/2014/main" val="4129578295"/>
                    </a:ext>
                  </a:extLst>
                </a:gridCol>
                <a:gridCol w="2709333">
                  <a:extLst>
                    <a:ext uri="{9D8B030D-6E8A-4147-A177-3AD203B41FA5}">
                      <a16:colId xmlns:a16="http://schemas.microsoft.com/office/drawing/2014/main" val="544772224"/>
                    </a:ext>
                  </a:extLst>
                </a:gridCol>
              </a:tblGrid>
              <a:tr h="370840">
                <a:tc>
                  <a:txBody>
                    <a:bodyPr/>
                    <a:lstStyle/>
                    <a:p>
                      <a:pPr latinLnBrk="1"/>
                      <a:endParaRPr lang="ko-KR" altLang="en-US" dirty="0"/>
                    </a:p>
                  </a:txBody>
                  <a:tcPr/>
                </a:tc>
                <a:tc>
                  <a:txBody>
                    <a:bodyPr/>
                    <a:lstStyle/>
                    <a:p>
                      <a:pPr latinLnBrk="1"/>
                      <a:r>
                        <a:rPr lang="en-US" altLang="ko-KR" dirty="0"/>
                        <a:t>Strong</a:t>
                      </a:r>
                      <a:r>
                        <a:rPr lang="en-US" altLang="ko-KR" baseline="0" dirty="0"/>
                        <a:t> laser care</a:t>
                      </a:r>
                      <a:endParaRPr lang="ko-KR" altLang="en-US" dirty="0"/>
                    </a:p>
                  </a:txBody>
                  <a:tcPr/>
                </a:tc>
                <a:tc>
                  <a:txBody>
                    <a:bodyPr/>
                    <a:lstStyle/>
                    <a:p>
                      <a:pPr latinLnBrk="1"/>
                      <a:r>
                        <a:rPr lang="en-US" altLang="ko-KR" dirty="0"/>
                        <a:t>Low power laser care</a:t>
                      </a:r>
                      <a:endParaRPr lang="ko-KR" altLang="en-US" dirty="0"/>
                    </a:p>
                  </a:txBody>
                  <a:tcPr/>
                </a:tc>
                <a:extLst>
                  <a:ext uri="{0D108BD9-81ED-4DB2-BD59-A6C34878D82A}">
                    <a16:rowId xmlns:a16="http://schemas.microsoft.com/office/drawing/2014/main" val="1451243224"/>
                  </a:ext>
                </a:extLst>
              </a:tr>
              <a:tr h="370840">
                <a:tc>
                  <a:txBody>
                    <a:bodyPr/>
                    <a:lstStyle/>
                    <a:p>
                      <a:pPr algn="ctr" latinLnBrk="1"/>
                      <a:r>
                        <a:rPr lang="en-US" altLang="ko-KR" dirty="0"/>
                        <a:t> Laser</a:t>
                      </a:r>
                      <a:r>
                        <a:rPr lang="en-US" altLang="ko-KR" baseline="0" dirty="0"/>
                        <a:t> type</a:t>
                      </a:r>
                      <a:endParaRPr lang="ko-KR" altLang="en-US" dirty="0"/>
                    </a:p>
                  </a:txBody>
                  <a:tcPr/>
                </a:tc>
                <a:tc>
                  <a:txBody>
                    <a:bodyPr/>
                    <a:lstStyle/>
                    <a:p>
                      <a:pPr algn="ctr" latinLnBrk="1"/>
                      <a:r>
                        <a:rPr lang="en-US" altLang="ko-KR" dirty="0"/>
                        <a:t>Ruby laser</a:t>
                      </a:r>
                    </a:p>
                    <a:p>
                      <a:pPr algn="ctr" latinLnBrk="1"/>
                      <a:r>
                        <a:rPr lang="en-US" altLang="ko-KR" dirty="0" err="1"/>
                        <a:t>Nd:Yag</a:t>
                      </a:r>
                      <a:r>
                        <a:rPr lang="en-US" altLang="ko-KR" dirty="0"/>
                        <a:t> laser</a:t>
                      </a:r>
                    </a:p>
                    <a:p>
                      <a:pPr algn="ctr" latinLnBrk="1"/>
                      <a:r>
                        <a:rPr lang="en-US" altLang="ko-KR" dirty="0"/>
                        <a:t>Alexandrite laser</a:t>
                      </a:r>
                    </a:p>
                    <a:p>
                      <a:pPr algn="ctr" latinLnBrk="1"/>
                      <a:r>
                        <a:rPr lang="en-US" altLang="ko-KR" dirty="0"/>
                        <a:t>IPL,</a:t>
                      </a:r>
                      <a:r>
                        <a:rPr lang="en-US" altLang="ko-KR" baseline="0" dirty="0"/>
                        <a:t> Erbium, CO2 Fractional</a:t>
                      </a:r>
                      <a:endParaRPr lang="ko-KR" altLang="en-US" dirty="0"/>
                    </a:p>
                  </a:txBody>
                  <a:tcPr/>
                </a:tc>
                <a:tc>
                  <a:txBody>
                    <a:bodyPr/>
                    <a:lstStyle/>
                    <a:p>
                      <a:pPr algn="ctr" latinLnBrk="1"/>
                      <a:r>
                        <a:rPr lang="en-US" altLang="ko-KR" dirty="0"/>
                        <a:t>1064nm</a:t>
                      </a:r>
                      <a:r>
                        <a:rPr lang="en-US" altLang="ko-KR" baseline="0" dirty="0"/>
                        <a:t> Q-Switched </a:t>
                      </a:r>
                      <a:r>
                        <a:rPr lang="en-US" altLang="ko-KR" baseline="0" dirty="0" err="1"/>
                        <a:t>Nd:Yag</a:t>
                      </a:r>
                      <a:r>
                        <a:rPr lang="en-US" altLang="ko-KR" baseline="0" dirty="0"/>
                        <a:t> laser</a:t>
                      </a:r>
                    </a:p>
                    <a:p>
                      <a:pPr algn="ctr" latinLnBrk="1"/>
                      <a:r>
                        <a:rPr lang="en-US" altLang="ko-KR" baseline="0" dirty="0"/>
                        <a:t>Toning parameter</a:t>
                      </a:r>
                      <a:endParaRPr lang="ko-KR" altLang="en-US" dirty="0"/>
                    </a:p>
                  </a:txBody>
                  <a:tcPr/>
                </a:tc>
                <a:extLst>
                  <a:ext uri="{0D108BD9-81ED-4DB2-BD59-A6C34878D82A}">
                    <a16:rowId xmlns:a16="http://schemas.microsoft.com/office/drawing/2014/main" val="784444735"/>
                  </a:ext>
                </a:extLst>
              </a:tr>
              <a:tr h="370840">
                <a:tc>
                  <a:txBody>
                    <a:bodyPr/>
                    <a:lstStyle/>
                    <a:p>
                      <a:pPr algn="ctr" latinLnBrk="1"/>
                      <a:r>
                        <a:rPr lang="en-US" altLang="ko-KR" dirty="0"/>
                        <a:t>Interval</a:t>
                      </a:r>
                      <a:endParaRPr lang="ko-KR" altLang="en-US" dirty="0"/>
                    </a:p>
                  </a:txBody>
                  <a:tcPr/>
                </a:tc>
                <a:tc>
                  <a:txBody>
                    <a:bodyPr/>
                    <a:lstStyle/>
                    <a:p>
                      <a:pPr algn="ctr" latinLnBrk="1"/>
                      <a:r>
                        <a:rPr lang="en-US" altLang="ko-KR" dirty="0"/>
                        <a:t>1 ~ 2 months</a:t>
                      </a:r>
                      <a:endParaRPr lang="ko-KR" altLang="en-US" dirty="0"/>
                    </a:p>
                  </a:txBody>
                  <a:tcPr/>
                </a:tc>
                <a:tc>
                  <a:txBody>
                    <a:bodyPr/>
                    <a:lstStyle/>
                    <a:p>
                      <a:pPr algn="ctr" latinLnBrk="1"/>
                      <a:r>
                        <a:rPr lang="en-US" altLang="ko-KR" dirty="0"/>
                        <a:t>1 ~ 2 weeks</a:t>
                      </a:r>
                      <a:endParaRPr lang="ko-KR" altLang="en-US" dirty="0"/>
                    </a:p>
                  </a:txBody>
                  <a:tcPr/>
                </a:tc>
                <a:extLst>
                  <a:ext uri="{0D108BD9-81ED-4DB2-BD59-A6C34878D82A}">
                    <a16:rowId xmlns:a16="http://schemas.microsoft.com/office/drawing/2014/main" val="291696696"/>
                  </a:ext>
                </a:extLst>
              </a:tr>
              <a:tr h="370840">
                <a:tc>
                  <a:txBody>
                    <a:bodyPr/>
                    <a:lstStyle/>
                    <a:p>
                      <a:pPr algn="ctr" latinLnBrk="1"/>
                      <a:r>
                        <a:rPr lang="en-US" altLang="ko-KR" dirty="0"/>
                        <a:t>Anesthesia</a:t>
                      </a:r>
                      <a:r>
                        <a:rPr lang="en-US" altLang="ko-KR" baseline="0" dirty="0"/>
                        <a:t> </a:t>
                      </a:r>
                      <a:endParaRPr lang="ko-KR" altLang="en-US" dirty="0"/>
                    </a:p>
                  </a:txBody>
                  <a:tcPr/>
                </a:tc>
                <a:tc>
                  <a:txBody>
                    <a:bodyPr/>
                    <a:lstStyle/>
                    <a:p>
                      <a:pPr algn="ctr" latinLnBrk="1"/>
                      <a:r>
                        <a:rPr lang="en-US" altLang="ko-KR" baseline="0" dirty="0"/>
                        <a:t>Topical anesthesia cream is required </a:t>
                      </a:r>
                      <a:endParaRPr lang="ko-KR" altLang="en-US" dirty="0"/>
                    </a:p>
                  </a:txBody>
                  <a:tcPr/>
                </a:tc>
                <a:tc>
                  <a:txBody>
                    <a:bodyPr/>
                    <a:lstStyle/>
                    <a:p>
                      <a:pPr algn="ctr" latinLnBrk="1"/>
                      <a:r>
                        <a:rPr lang="en-US" altLang="ko-KR" dirty="0"/>
                        <a:t>No need</a:t>
                      </a:r>
                      <a:endParaRPr lang="ko-KR" altLang="en-US" dirty="0"/>
                    </a:p>
                  </a:txBody>
                  <a:tcPr/>
                </a:tc>
                <a:extLst>
                  <a:ext uri="{0D108BD9-81ED-4DB2-BD59-A6C34878D82A}">
                    <a16:rowId xmlns:a16="http://schemas.microsoft.com/office/drawing/2014/main" val="3146144271"/>
                  </a:ext>
                </a:extLst>
              </a:tr>
              <a:tr h="370840">
                <a:tc>
                  <a:txBody>
                    <a:bodyPr/>
                    <a:lstStyle/>
                    <a:p>
                      <a:pPr algn="ctr" latinLnBrk="1"/>
                      <a:r>
                        <a:rPr lang="en-US" altLang="ko-KR" dirty="0"/>
                        <a:t>Pain</a:t>
                      </a:r>
                      <a:endParaRPr lang="ko-KR" altLang="en-US" dirty="0"/>
                    </a:p>
                  </a:txBody>
                  <a:tcPr/>
                </a:tc>
                <a:tc>
                  <a:txBody>
                    <a:bodyPr/>
                    <a:lstStyle/>
                    <a:p>
                      <a:pPr algn="ctr" latinLnBrk="1"/>
                      <a:r>
                        <a:rPr lang="en-US" altLang="ko-KR" dirty="0"/>
                        <a:t>Painful</a:t>
                      </a:r>
                      <a:r>
                        <a:rPr lang="en-US" altLang="ko-KR" baseline="0" dirty="0"/>
                        <a:t> </a:t>
                      </a:r>
                      <a:endParaRPr lang="ko-KR" altLang="en-US" dirty="0"/>
                    </a:p>
                  </a:txBody>
                  <a:tcPr/>
                </a:tc>
                <a:tc>
                  <a:txBody>
                    <a:bodyPr/>
                    <a:lstStyle/>
                    <a:p>
                      <a:pPr algn="ctr" latinLnBrk="1"/>
                      <a:r>
                        <a:rPr lang="en-US" altLang="ko-KR" dirty="0"/>
                        <a:t>Almost</a:t>
                      </a:r>
                      <a:r>
                        <a:rPr lang="en-US" altLang="ko-KR" baseline="0" dirty="0"/>
                        <a:t> no pain </a:t>
                      </a:r>
                      <a:endParaRPr lang="ko-KR" altLang="en-US" dirty="0"/>
                    </a:p>
                  </a:txBody>
                  <a:tcPr/>
                </a:tc>
                <a:extLst>
                  <a:ext uri="{0D108BD9-81ED-4DB2-BD59-A6C34878D82A}">
                    <a16:rowId xmlns:a16="http://schemas.microsoft.com/office/drawing/2014/main" val="139365717"/>
                  </a:ext>
                </a:extLst>
              </a:tr>
              <a:tr h="370840">
                <a:tc>
                  <a:txBody>
                    <a:bodyPr/>
                    <a:lstStyle/>
                    <a:p>
                      <a:pPr algn="ctr" latinLnBrk="1"/>
                      <a:r>
                        <a:rPr lang="en-US" altLang="ko-KR" dirty="0"/>
                        <a:t>Post</a:t>
                      </a:r>
                      <a:r>
                        <a:rPr lang="en-US" altLang="ko-KR" baseline="0" dirty="0"/>
                        <a:t> care</a:t>
                      </a:r>
                      <a:endParaRPr lang="ko-KR" altLang="en-US" dirty="0"/>
                    </a:p>
                  </a:txBody>
                  <a:tcPr/>
                </a:tc>
                <a:tc>
                  <a:txBody>
                    <a:bodyPr/>
                    <a:lstStyle/>
                    <a:p>
                      <a:pPr algn="ctr" latinLnBrk="1"/>
                      <a:r>
                        <a:rPr lang="en-US" altLang="ko-KR" dirty="0"/>
                        <a:t>Scab is remained for several days</a:t>
                      </a:r>
                      <a:endParaRPr lang="ko-KR" altLang="en-US" dirty="0"/>
                    </a:p>
                  </a:txBody>
                  <a:tcPr/>
                </a:tc>
                <a:tc>
                  <a:txBody>
                    <a:bodyPr/>
                    <a:lstStyle/>
                    <a:p>
                      <a:pPr algn="ctr" latinLnBrk="1"/>
                      <a:r>
                        <a:rPr lang="en-US" altLang="ko-KR" dirty="0"/>
                        <a:t>No discomfort</a:t>
                      </a:r>
                      <a:r>
                        <a:rPr lang="en-US" altLang="ko-KR" baseline="0" dirty="0"/>
                        <a:t> feeling </a:t>
                      </a:r>
                      <a:endParaRPr lang="ko-KR" altLang="en-US" dirty="0"/>
                    </a:p>
                  </a:txBody>
                  <a:tcPr/>
                </a:tc>
                <a:extLst>
                  <a:ext uri="{0D108BD9-81ED-4DB2-BD59-A6C34878D82A}">
                    <a16:rowId xmlns:a16="http://schemas.microsoft.com/office/drawing/2014/main" val="4042574748"/>
                  </a:ext>
                </a:extLst>
              </a:tr>
              <a:tr h="370840">
                <a:tc>
                  <a:txBody>
                    <a:bodyPr/>
                    <a:lstStyle/>
                    <a:p>
                      <a:pPr algn="ctr" latinLnBrk="1"/>
                      <a:r>
                        <a:rPr lang="en-US" altLang="ko-KR" dirty="0"/>
                        <a:t>Required sessions</a:t>
                      </a:r>
                      <a:endParaRPr lang="ko-KR" altLang="en-US" dirty="0"/>
                    </a:p>
                  </a:txBody>
                  <a:tcPr/>
                </a:tc>
                <a:tc>
                  <a:txBody>
                    <a:bodyPr/>
                    <a:lstStyle/>
                    <a:p>
                      <a:pPr algn="ctr" latinLnBrk="1"/>
                      <a:r>
                        <a:rPr lang="en-US" altLang="ko-KR" dirty="0"/>
                        <a:t>5 to 10 sessions</a:t>
                      </a:r>
                      <a:endParaRPr lang="ko-KR" altLang="en-US" dirty="0"/>
                    </a:p>
                  </a:txBody>
                  <a:tcPr/>
                </a:tc>
                <a:tc>
                  <a:txBody>
                    <a:bodyPr/>
                    <a:lstStyle/>
                    <a:p>
                      <a:pPr algn="ctr" latinLnBrk="1"/>
                      <a:r>
                        <a:rPr lang="en-US" altLang="ko-KR" dirty="0"/>
                        <a:t>Minimum</a:t>
                      </a:r>
                      <a:r>
                        <a:rPr lang="en-US" altLang="ko-KR" baseline="0" dirty="0"/>
                        <a:t> 30 sessions</a:t>
                      </a:r>
                      <a:endParaRPr lang="ko-KR" altLang="en-US" dirty="0"/>
                    </a:p>
                  </a:txBody>
                  <a:tcPr/>
                </a:tc>
                <a:extLst>
                  <a:ext uri="{0D108BD9-81ED-4DB2-BD59-A6C34878D82A}">
                    <a16:rowId xmlns:a16="http://schemas.microsoft.com/office/drawing/2014/main" val="2852771169"/>
                  </a:ext>
                </a:extLst>
              </a:tr>
              <a:tr h="370840">
                <a:tc>
                  <a:txBody>
                    <a:bodyPr/>
                    <a:lstStyle/>
                    <a:p>
                      <a:pPr algn="ctr" latinLnBrk="1"/>
                      <a:r>
                        <a:rPr lang="en-US" altLang="ko-KR" dirty="0"/>
                        <a:t>Treatment result</a:t>
                      </a:r>
                      <a:endParaRPr lang="ko-KR" altLang="en-US" dirty="0"/>
                    </a:p>
                  </a:txBody>
                  <a:tcPr/>
                </a:tc>
                <a:tc>
                  <a:txBody>
                    <a:bodyPr/>
                    <a:lstStyle/>
                    <a:p>
                      <a:pPr algn="ctr" latinLnBrk="1"/>
                      <a:r>
                        <a:rPr lang="en-US" altLang="ko-KR" dirty="0"/>
                        <a:t>Can’t be</a:t>
                      </a:r>
                      <a:r>
                        <a:rPr lang="en-US" altLang="ko-KR" baseline="0" dirty="0"/>
                        <a:t> expected</a:t>
                      </a:r>
                      <a:endParaRPr lang="ko-KR" altLang="en-US" dirty="0"/>
                    </a:p>
                  </a:txBody>
                  <a:tcPr/>
                </a:tc>
                <a:tc>
                  <a:txBody>
                    <a:bodyPr/>
                    <a:lstStyle/>
                    <a:p>
                      <a:pPr algn="ctr" latinLnBrk="1"/>
                      <a:r>
                        <a:rPr lang="en-US" altLang="ko-KR" dirty="0"/>
                        <a:t>Generally</a:t>
                      </a:r>
                      <a:r>
                        <a:rPr lang="en-US" altLang="ko-KR" baseline="0" dirty="0"/>
                        <a:t> good result</a:t>
                      </a:r>
                      <a:endParaRPr lang="ko-KR" altLang="en-US" dirty="0"/>
                    </a:p>
                  </a:txBody>
                  <a:tcPr/>
                </a:tc>
                <a:extLst>
                  <a:ext uri="{0D108BD9-81ED-4DB2-BD59-A6C34878D82A}">
                    <a16:rowId xmlns:a16="http://schemas.microsoft.com/office/drawing/2014/main" val="2298363602"/>
                  </a:ext>
                </a:extLst>
              </a:tr>
              <a:tr h="370840">
                <a:tc>
                  <a:txBody>
                    <a:bodyPr/>
                    <a:lstStyle/>
                    <a:p>
                      <a:pPr algn="ctr" latinLnBrk="1"/>
                      <a:r>
                        <a:rPr lang="en-US" altLang="ko-KR" dirty="0"/>
                        <a:t>Side effect</a:t>
                      </a:r>
                      <a:endParaRPr lang="ko-KR" altLang="en-US" dirty="0"/>
                    </a:p>
                  </a:txBody>
                  <a:tcPr/>
                </a:tc>
                <a:tc>
                  <a:txBody>
                    <a:bodyPr/>
                    <a:lstStyle/>
                    <a:p>
                      <a:pPr algn="ctr" latinLnBrk="1"/>
                      <a:r>
                        <a:rPr lang="en-US" altLang="ko-KR" dirty="0"/>
                        <a:t>Hyper</a:t>
                      </a:r>
                      <a:r>
                        <a:rPr lang="en-US" altLang="ko-KR" baseline="0" dirty="0"/>
                        <a:t> pigmentation</a:t>
                      </a:r>
                    </a:p>
                    <a:p>
                      <a:pPr algn="ctr" latinLnBrk="1"/>
                      <a:r>
                        <a:rPr lang="en-US" altLang="ko-KR" baseline="0" dirty="0"/>
                        <a:t>Mottled hypo pigmentation</a:t>
                      </a:r>
                    </a:p>
                    <a:p>
                      <a:pPr algn="ctr" latinLnBrk="1"/>
                      <a:r>
                        <a:rPr lang="en-US" altLang="ko-KR" baseline="0" dirty="0"/>
                        <a:t>Scar, recurrence rate is common </a:t>
                      </a:r>
                      <a:endParaRPr lang="ko-KR" altLang="en-US" dirty="0"/>
                    </a:p>
                  </a:txBody>
                  <a:tcPr/>
                </a:tc>
                <a:tc>
                  <a:txBody>
                    <a:bodyPr/>
                    <a:lstStyle/>
                    <a:p>
                      <a:pPr algn="ctr" latinLnBrk="1"/>
                      <a:r>
                        <a:rPr lang="en-US" altLang="ko-KR" dirty="0"/>
                        <a:t>No</a:t>
                      </a:r>
                      <a:r>
                        <a:rPr lang="en-US" altLang="ko-KR" baseline="0" dirty="0"/>
                        <a:t> side effect </a:t>
                      </a:r>
                      <a:endParaRPr lang="ko-KR" altLang="en-US" dirty="0"/>
                    </a:p>
                  </a:txBody>
                  <a:tcPr/>
                </a:tc>
                <a:extLst>
                  <a:ext uri="{0D108BD9-81ED-4DB2-BD59-A6C34878D82A}">
                    <a16:rowId xmlns:a16="http://schemas.microsoft.com/office/drawing/2014/main" val="976836574"/>
                  </a:ext>
                </a:extLst>
              </a:tr>
            </a:tbl>
          </a:graphicData>
        </a:graphic>
      </p:graphicFrame>
      <p:sp>
        <p:nvSpPr>
          <p:cNvPr id="5" name="TextBox 4"/>
          <p:cNvSpPr txBox="1"/>
          <p:nvPr/>
        </p:nvSpPr>
        <p:spPr>
          <a:xfrm>
            <a:off x="8200726" y="6488668"/>
            <a:ext cx="4600876" cy="369332"/>
          </a:xfrm>
          <a:prstGeom prst="rect">
            <a:avLst/>
          </a:prstGeom>
          <a:noFill/>
        </p:spPr>
        <p:txBody>
          <a:bodyPr wrap="square" rtlCol="0">
            <a:spAutoFit/>
          </a:bodyPr>
          <a:lstStyle/>
          <a:p>
            <a:r>
              <a:rPr lang="en-US" altLang="ko-KR" dirty="0">
                <a:latin typeface="Calibri" panose="020F0502020204030204" pitchFamily="34" charset="0"/>
                <a:cs typeface="Calibri" panose="020F0502020204030204" pitchFamily="34" charset="0"/>
              </a:rPr>
              <a:t>Source from </a:t>
            </a:r>
            <a:r>
              <a:rPr lang="en-US" altLang="ko-KR" dirty="0" err="1">
                <a:latin typeface="Calibri" panose="020F0502020204030204" pitchFamily="34" charset="0"/>
                <a:cs typeface="Calibri" panose="020F0502020204030204" pitchFamily="34" charset="0"/>
              </a:rPr>
              <a:t>Gwang-Chul</a:t>
            </a:r>
            <a:r>
              <a:rPr lang="en-US" altLang="ko-KR" dirty="0">
                <a:latin typeface="Calibri" panose="020F0502020204030204" pitchFamily="34" charset="0"/>
                <a:cs typeface="Calibri" panose="020F0502020204030204" pitchFamily="34" charset="0"/>
              </a:rPr>
              <a:t> Hong M.D Blog </a:t>
            </a:r>
            <a:endParaRPr lang="ko-KR" altLang="en-US" dirty="0">
              <a:latin typeface="Calibri" panose="020F0502020204030204" pitchFamily="34" charset="0"/>
              <a:cs typeface="Calibri" panose="020F0502020204030204" pitchFamily="34" charset="0"/>
            </a:endParaRPr>
          </a:p>
        </p:txBody>
      </p:sp>
      <p:sp>
        <p:nvSpPr>
          <p:cNvPr id="6" name="TextBox 5"/>
          <p:cNvSpPr txBox="1"/>
          <p:nvPr/>
        </p:nvSpPr>
        <p:spPr>
          <a:xfrm>
            <a:off x="0" y="-38451"/>
            <a:ext cx="5099901" cy="369332"/>
          </a:xfrm>
          <a:prstGeom prst="rect">
            <a:avLst/>
          </a:prstGeom>
          <a:noFill/>
        </p:spPr>
        <p:txBody>
          <a:bodyPr wrap="square" rtlCol="0">
            <a:spAutoFit/>
          </a:bodyPr>
          <a:lstStyle/>
          <a:p>
            <a:r>
              <a:rPr lang="en-US" altLang="ko-KR" b="1" dirty="0">
                <a:latin typeface="Calibri" panose="020F0502020204030204" pitchFamily="34" charset="0"/>
                <a:cs typeface="Calibri" panose="020F0502020204030204" pitchFamily="34" charset="0"/>
              </a:rPr>
              <a:t>Becker’s Nevus</a:t>
            </a:r>
            <a:endParaRPr lang="ko-KR" altLang="en-US"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70473919"/>
      </p:ext>
    </p:extLst>
  </p:cSld>
  <p:clrMapOvr>
    <a:masterClrMapping/>
  </p:clrMapOvr>
</p:sld>
</file>

<file path=ppt/theme/theme1.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dirty="0" smtClean="0">
            <a:latin typeface="Calibri" panose="020F0502020204030204" pitchFamily="34" charset="0"/>
            <a:cs typeface="Calibri" panose="020F050202020403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5768</TotalTime>
  <Words>4028</Words>
  <Application>Microsoft Office PowerPoint</Application>
  <PresentationFormat>와이드스크린</PresentationFormat>
  <Paragraphs>821</Paragraphs>
  <Slides>52</Slides>
  <Notes>2</Notes>
  <HiddenSlides>0</HiddenSlides>
  <MMClips>0</MMClips>
  <ScaleCrop>false</ScaleCrop>
  <HeadingPairs>
    <vt:vector size="6" baseType="variant">
      <vt:variant>
        <vt:lpstr>사용한 글꼴</vt:lpstr>
      </vt:variant>
      <vt:variant>
        <vt:i4>6</vt:i4>
      </vt:variant>
      <vt:variant>
        <vt:lpstr>테마</vt:lpstr>
      </vt:variant>
      <vt:variant>
        <vt:i4>1</vt:i4>
      </vt:variant>
      <vt:variant>
        <vt:lpstr>슬라이드 제목</vt:lpstr>
      </vt:variant>
      <vt:variant>
        <vt:i4>52</vt:i4>
      </vt:variant>
    </vt:vector>
  </HeadingPairs>
  <TitlesOfParts>
    <vt:vector size="59" baseType="lpstr">
      <vt:lpstr>맑은 고딕</vt:lpstr>
      <vt:lpstr>맑은 고딕</vt:lpstr>
      <vt:lpstr>Arial</vt:lpstr>
      <vt:lpstr>Calibri</vt:lpstr>
      <vt:lpstr>Tahoma</vt:lpstr>
      <vt:lpstr>Times New Roman</vt:lpstr>
      <vt:lpstr>Office 테마</vt:lpstr>
      <vt:lpstr>Finebeam Main indications parameter    side effects care</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Julia Jung</dc:creator>
  <cp:lastModifiedBy>Austin Lim</cp:lastModifiedBy>
  <cp:revision>188</cp:revision>
  <cp:lastPrinted>2022-09-19T08:37:03Z</cp:lastPrinted>
  <dcterms:created xsi:type="dcterms:W3CDTF">2022-07-23T12:58:33Z</dcterms:created>
  <dcterms:modified xsi:type="dcterms:W3CDTF">2024-02-03T05:25:06Z</dcterms:modified>
</cp:coreProperties>
</file>