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306" r:id="rId3"/>
    <p:sldId id="309" r:id="rId4"/>
    <p:sldId id="308" r:id="rId5"/>
    <p:sldId id="307" r:id="rId6"/>
    <p:sldId id="310" r:id="rId7"/>
    <p:sldId id="311" r:id="rId8"/>
    <p:sldId id="312" r:id="rId9"/>
    <p:sldId id="313" r:id="rId10"/>
    <p:sldId id="315" r:id="rId11"/>
    <p:sldId id="316" r:id="rId12"/>
    <p:sldId id="314" r:id="rId13"/>
    <p:sldId id="323" r:id="rId14"/>
    <p:sldId id="322" r:id="rId15"/>
    <p:sldId id="319" r:id="rId16"/>
    <p:sldId id="324" r:id="rId17"/>
    <p:sldId id="325" r:id="rId18"/>
    <p:sldId id="321" r:id="rId19"/>
    <p:sldId id="318" r:id="rId20"/>
    <p:sldId id="282" r:id="rId21"/>
    <p:sldId id="290" r:id="rId22"/>
    <p:sldId id="293" r:id="rId23"/>
    <p:sldId id="326" r:id="rId24"/>
    <p:sldId id="327" r:id="rId25"/>
    <p:sldId id="291" r:id="rId26"/>
    <p:sldId id="292" r:id="rId27"/>
    <p:sldId id="294" r:id="rId28"/>
    <p:sldId id="295" r:id="rId29"/>
    <p:sldId id="297" r:id="rId30"/>
    <p:sldId id="296" r:id="rId31"/>
    <p:sldId id="299" r:id="rId32"/>
    <p:sldId id="298" r:id="rId33"/>
    <p:sldId id="300" r:id="rId34"/>
    <p:sldId id="301" r:id="rId35"/>
    <p:sldId id="302" r:id="rId36"/>
    <p:sldId id="303" r:id="rId37"/>
    <p:sldId id="266" r:id="rId38"/>
    <p:sldId id="267" r:id="rId39"/>
    <p:sldId id="268" r:id="rId40"/>
    <p:sldId id="269" r:id="rId41"/>
    <p:sldId id="277" r:id="rId42"/>
    <p:sldId id="278" r:id="rId43"/>
    <p:sldId id="279" r:id="rId44"/>
    <p:sldId id="280" r:id="rId45"/>
    <p:sldId id="281" r:id="rId46"/>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219"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Lim" userId="2bc1600a47a7e91e" providerId="LiveId" clId="{79F768BD-B321-42C5-93EA-B6EE59C24DAA}"/>
    <pc:docChg chg="modSld">
      <pc:chgData name="Austin Lim" userId="2bc1600a47a7e91e" providerId="LiveId" clId="{79F768BD-B321-42C5-93EA-B6EE59C24DAA}" dt="2024-10-21T22:41:12.623" v="0" actId="1035"/>
      <pc:docMkLst>
        <pc:docMk/>
      </pc:docMkLst>
      <pc:sldChg chg="modSp mod">
        <pc:chgData name="Austin Lim" userId="2bc1600a47a7e91e" providerId="LiveId" clId="{79F768BD-B321-42C5-93EA-B6EE59C24DAA}" dt="2024-10-21T22:41:12.623" v="0" actId="1035"/>
        <pc:sldMkLst>
          <pc:docMk/>
          <pc:sldMk cId="1778280945" sldId="309"/>
        </pc:sldMkLst>
        <pc:picChg chg="mod">
          <ac:chgData name="Austin Lim" userId="2bc1600a47a7e91e" providerId="LiveId" clId="{79F768BD-B321-42C5-93EA-B6EE59C24DAA}" dt="2024-10-21T22:41:12.623" v="0" actId="1035"/>
          <ac:picMkLst>
            <pc:docMk/>
            <pc:sldMk cId="1778280945" sldId="309"/>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3577D-7CB1-4DED-86D3-DBC84B6D807D}" type="datetimeFigureOut">
              <a:rPr lang="ko-KR" altLang="en-US" smtClean="0"/>
              <a:t>2024-10-21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18777-4298-4885-B710-AB0C0D8DBB1D}" type="slidenum">
              <a:rPr lang="ko-KR" altLang="en-US" smtClean="0"/>
              <a:t>‹#›</a:t>
            </a:fld>
            <a:endParaRPr lang="ko-KR" altLang="en-US"/>
          </a:p>
        </p:txBody>
      </p:sp>
    </p:spTree>
    <p:extLst>
      <p:ext uri="{BB962C8B-B14F-4D97-AF65-F5344CB8AC3E}">
        <p14:creationId xmlns:p14="http://schemas.microsoft.com/office/powerpoint/2010/main" val="327685495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https://youtu.be/zujTUoE4bbA </a:t>
            </a:r>
            <a:endParaRPr lang="ko-KR" altLang="en-US" dirty="0"/>
          </a:p>
        </p:txBody>
      </p:sp>
      <p:sp>
        <p:nvSpPr>
          <p:cNvPr id="4" name="슬라이드 번호 개체 틀 3"/>
          <p:cNvSpPr>
            <a:spLocks noGrp="1"/>
          </p:cNvSpPr>
          <p:nvPr>
            <p:ph type="sldNum" sz="quarter" idx="10"/>
          </p:nvPr>
        </p:nvSpPr>
        <p:spPr/>
        <p:txBody>
          <a:bodyPr/>
          <a:lstStyle/>
          <a:p>
            <a:fld id="{DD879145-CD0F-47D5-841A-AD68581CB83C}" type="slidenum">
              <a:rPr lang="ko-KR" altLang="en-US" smtClean="0"/>
              <a:t>1</a:t>
            </a:fld>
            <a:endParaRPr lang="ko-KR" altLang="en-US"/>
          </a:p>
        </p:txBody>
      </p:sp>
    </p:spTree>
    <p:extLst>
      <p:ext uri="{BB962C8B-B14F-4D97-AF65-F5344CB8AC3E}">
        <p14:creationId xmlns:p14="http://schemas.microsoft.com/office/powerpoint/2010/main" val="238598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302284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398089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4218012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242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1732906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366253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2623287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246633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3205049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277399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182876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32EB5E70-AD21-4CD5-836E-DF1734057896}" type="datetimeFigureOut">
              <a:rPr lang="ko-KR" altLang="en-US" smtClean="0"/>
              <a:t>2024-10-21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295168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B5E70-AD21-4CD5-836E-DF1734057896}" type="datetimeFigureOut">
              <a:rPr lang="ko-KR" altLang="en-US" smtClean="0"/>
              <a:t>2024-10-21</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42420-6D99-4970-886E-BC48ABA73D3E}" type="slidenum">
              <a:rPr lang="ko-KR" altLang="en-US" smtClean="0"/>
              <a:t>‹#›</a:t>
            </a:fld>
            <a:endParaRPr lang="ko-KR" altLang="en-US"/>
          </a:p>
        </p:txBody>
      </p:sp>
    </p:spTree>
    <p:extLst>
      <p:ext uri="{BB962C8B-B14F-4D97-AF65-F5344CB8AC3E}">
        <p14:creationId xmlns:p14="http://schemas.microsoft.com/office/powerpoint/2010/main" val="2181119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marybeth.co.kr/"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1524000" y="2167688"/>
            <a:ext cx="9144000" cy="20882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524000" y="1988840"/>
            <a:ext cx="9144000" cy="1068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p:cNvSpPr/>
          <p:nvPr/>
        </p:nvSpPr>
        <p:spPr>
          <a:xfrm>
            <a:off x="1524000" y="4327928"/>
            <a:ext cx="9144000" cy="7200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제목 1"/>
          <p:cNvSpPr>
            <a:spLocks noGrp="1"/>
          </p:cNvSpPr>
          <p:nvPr>
            <p:ph type="ctrTitle"/>
          </p:nvPr>
        </p:nvSpPr>
        <p:spPr>
          <a:xfrm>
            <a:off x="1093509" y="1751792"/>
            <a:ext cx="10004981" cy="2387600"/>
          </a:xfrm>
        </p:spPr>
        <p:txBody>
          <a:bodyPr>
            <a:normAutofit/>
          </a:bodyPr>
          <a:lstStyle/>
          <a:p>
            <a:r>
              <a:rPr lang="en-US" altLang="ko-KR" sz="3200" dirty="0" err="1">
                <a:solidFill>
                  <a:schemeClr val="bg2">
                    <a:lumMod val="50000"/>
                  </a:schemeClr>
                </a:solidFill>
                <a:latin typeface="Calibri" panose="020F0502020204030204" pitchFamily="34" charset="0"/>
                <a:cs typeface="Calibri" panose="020F0502020204030204" pitchFamily="34" charset="0"/>
              </a:rPr>
              <a:t>Finexel</a:t>
            </a:r>
            <a:r>
              <a:rPr lang="en-US" altLang="ko-KR" sz="3200" dirty="0">
                <a:solidFill>
                  <a:schemeClr val="bg2">
                    <a:lumMod val="50000"/>
                  </a:schemeClr>
                </a:solidFill>
                <a:latin typeface="Calibri" panose="020F0502020204030204" pitchFamily="34" charset="0"/>
                <a:cs typeface="Calibri" panose="020F0502020204030204" pitchFamily="34" charset="0"/>
              </a:rPr>
              <a:t> Main indications</a:t>
            </a:r>
            <a:br>
              <a:rPr lang="en-US" altLang="ko-KR" sz="3200" dirty="0">
                <a:solidFill>
                  <a:schemeClr val="bg2">
                    <a:lumMod val="50000"/>
                  </a:schemeClr>
                </a:solidFill>
                <a:latin typeface="Calibri" panose="020F0502020204030204" pitchFamily="34" charset="0"/>
                <a:cs typeface="Calibri" panose="020F0502020204030204" pitchFamily="34" charset="0"/>
              </a:rPr>
            </a:br>
            <a:r>
              <a:rPr lang="en-US" altLang="ko-KR" sz="3200" dirty="0">
                <a:solidFill>
                  <a:schemeClr val="bg2">
                    <a:lumMod val="50000"/>
                  </a:schemeClr>
                </a:solidFill>
                <a:latin typeface="Calibri" panose="020F0502020204030204" pitchFamily="34" charset="0"/>
                <a:cs typeface="Calibri" panose="020F0502020204030204" pitchFamily="34" charset="0"/>
              </a:rPr>
              <a:t>parameter </a:t>
            </a:r>
            <a:br>
              <a:rPr lang="en-US" altLang="ko-KR" sz="3200" dirty="0">
                <a:solidFill>
                  <a:schemeClr val="bg2">
                    <a:lumMod val="50000"/>
                  </a:schemeClr>
                </a:solidFill>
                <a:latin typeface="Calibri" panose="020F0502020204030204" pitchFamily="34" charset="0"/>
                <a:cs typeface="Calibri" panose="020F0502020204030204" pitchFamily="34" charset="0"/>
              </a:rPr>
            </a:br>
            <a:r>
              <a:rPr lang="en-US" altLang="ko-KR" sz="3200" dirty="0">
                <a:solidFill>
                  <a:schemeClr val="bg2">
                    <a:lumMod val="50000"/>
                  </a:schemeClr>
                </a:solidFill>
                <a:latin typeface="Calibri" panose="020F0502020204030204" pitchFamily="34" charset="0"/>
                <a:cs typeface="Calibri" panose="020F0502020204030204" pitchFamily="34" charset="0"/>
              </a:rPr>
              <a:t> </a:t>
            </a:r>
            <a:br>
              <a:rPr lang="en-US" altLang="ko-KR" sz="3200" dirty="0">
                <a:solidFill>
                  <a:schemeClr val="bg2">
                    <a:lumMod val="50000"/>
                  </a:schemeClr>
                </a:solidFill>
                <a:latin typeface="Calibri" panose="020F0502020204030204" pitchFamily="34" charset="0"/>
                <a:cs typeface="Calibri" panose="020F0502020204030204" pitchFamily="34" charset="0"/>
              </a:rPr>
            </a:br>
            <a:r>
              <a:rPr lang="en-US" altLang="ko-KR" sz="3200" dirty="0">
                <a:solidFill>
                  <a:schemeClr val="bg2">
                    <a:lumMod val="50000"/>
                  </a:schemeClr>
                </a:solidFill>
                <a:latin typeface="Calibri" panose="020F0502020204030204" pitchFamily="34" charset="0"/>
                <a:cs typeface="Calibri" panose="020F0502020204030204" pitchFamily="34" charset="0"/>
              </a:rPr>
              <a:t>side effects care</a:t>
            </a:r>
            <a:endParaRPr lang="ko-KR" altLang="en-US" sz="3200" dirty="0">
              <a:solidFill>
                <a:schemeClr val="bg2">
                  <a:lumMod val="50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10514223" y="6427113"/>
            <a:ext cx="1833088" cy="430887"/>
          </a:xfrm>
          <a:prstGeom prst="rect">
            <a:avLst/>
          </a:prstGeom>
          <a:noFill/>
        </p:spPr>
        <p:txBody>
          <a:bodyPr wrap="square" rtlCol="0">
            <a:spAutoFit/>
          </a:bodyPr>
          <a:lstStyle/>
          <a:p>
            <a:r>
              <a:rPr lang="en-US" altLang="ko-KR" sz="1050" dirty="0">
                <a:latin typeface="Calibri" panose="020F0502020204030204" pitchFamily="34" charset="0"/>
                <a:cs typeface="Calibri" panose="020F0502020204030204" pitchFamily="34" charset="0"/>
              </a:rPr>
              <a:t>Issue date: SEP. 19, 2022</a:t>
            </a:r>
          </a:p>
          <a:p>
            <a:r>
              <a:rPr lang="en-US" altLang="ko-KR" sz="1050" dirty="0">
                <a:latin typeface="Calibri" panose="020F0502020204030204" pitchFamily="34" charset="0"/>
                <a:cs typeface="Calibri" panose="020F0502020204030204" pitchFamily="34" charset="0"/>
              </a:rPr>
              <a:t>Revision date: Aug. 18, 2023</a:t>
            </a:r>
            <a:endParaRPr lang="ko-KR" alt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97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r="2671"/>
          <a:stretch/>
        </p:blipFill>
        <p:spPr>
          <a:xfrm>
            <a:off x="1036162" y="1264368"/>
            <a:ext cx="1608028" cy="3261643"/>
          </a:xfrm>
          <a:prstGeom prst="rect">
            <a:avLst/>
          </a:prstGeom>
        </p:spPr>
      </p:pic>
      <p:sp>
        <p:nvSpPr>
          <p:cNvPr id="3" name="TextBox 2"/>
          <p:cNvSpPr txBox="1"/>
          <p:nvPr/>
        </p:nvSpPr>
        <p:spPr>
          <a:xfrm>
            <a:off x="3383280" y="1741028"/>
            <a:ext cx="7486650" cy="2308324"/>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No need to cut off the boundary.</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a:latin typeface="Calibri" panose="020F0502020204030204" pitchFamily="34" charset="0"/>
                <a:ea typeface="Calibri" panose="020F0502020204030204" pitchFamily="34" charset="0"/>
                <a:cs typeface="Calibri" panose="020F0502020204030204" pitchFamily="34" charset="0"/>
              </a:rPr>
              <a:t>CO2 Fractional</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a:latin typeface="Calibri" panose="020F0502020204030204" pitchFamily="34" charset="0"/>
                <a:ea typeface="Calibri" panose="020F0502020204030204" pitchFamily="34" charset="0"/>
                <a:cs typeface="Calibri" panose="020F0502020204030204" pitchFamily="34" charset="0"/>
              </a:rPr>
              <a:t>Inject </a:t>
            </a:r>
            <a:r>
              <a:rPr lang="en-US" altLang="ko-KR" dirty="0" err="1">
                <a:latin typeface="Calibri" panose="020F0502020204030204" pitchFamily="34" charset="0"/>
                <a:ea typeface="Calibri" panose="020F0502020204030204" pitchFamily="34" charset="0"/>
                <a:cs typeface="Calibri" panose="020F0502020204030204" pitchFamily="34" charset="0"/>
              </a:rPr>
              <a:t>Juvellook</a:t>
            </a:r>
            <a:r>
              <a:rPr lang="en-US" altLang="ko-KR" dirty="0">
                <a:latin typeface="Calibri" panose="020F0502020204030204" pitchFamily="34" charset="0"/>
                <a:ea typeface="Calibri" panose="020F0502020204030204" pitchFamily="34" charset="0"/>
                <a:cs typeface="Calibri" panose="020F0502020204030204" pitchFamily="34" charset="0"/>
              </a:rPr>
              <a:t> volume(PDLA) - inject enough amount using cannula </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err="1">
                <a:latin typeface="Calibri" panose="020F0502020204030204" pitchFamily="34" charset="0"/>
                <a:ea typeface="Calibri" panose="020F0502020204030204" pitchFamily="34" charset="0"/>
                <a:cs typeface="Calibri" panose="020F0502020204030204" pitchFamily="34" charset="0"/>
              </a:rPr>
              <a:t>Finebeam</a:t>
            </a:r>
            <a:r>
              <a:rPr lang="en-US" altLang="ko-KR" dirty="0">
                <a:latin typeface="Calibri" panose="020F0502020204030204" pitchFamily="34" charset="0"/>
                <a:ea typeface="Calibri" panose="020F0502020204030204" pitchFamily="34" charset="0"/>
                <a:cs typeface="Calibri" panose="020F0502020204030204" pitchFamily="34" charset="0"/>
              </a:rPr>
              <a:t> MLA </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1193962" y="2417045"/>
            <a:ext cx="1380336" cy="369332"/>
          </a:xfrm>
          <a:prstGeom prst="rect">
            <a:avLst/>
          </a:prstGeom>
          <a:solidFill>
            <a:schemeClr val="bg1"/>
          </a:solid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Rolling Scars</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직사각형 4"/>
          <p:cNvSpPr/>
          <p:nvPr/>
        </p:nvSpPr>
        <p:spPr>
          <a:xfrm>
            <a:off x="478555" y="341038"/>
            <a:ext cx="4972900" cy="646331"/>
          </a:xfrm>
          <a:prstGeom prst="rect">
            <a:avLst/>
          </a:prstGeom>
        </p:spPr>
        <p:txBody>
          <a:bodyPr wrap="square">
            <a:spAutoFit/>
          </a:bodyPr>
          <a:lstStyle/>
          <a:p>
            <a:r>
              <a:rPr lang="en-US" altLang="ko-KR" dirty="0">
                <a:solidFill>
                  <a:srgbClr val="000000"/>
                </a:solidFill>
                <a:latin typeface="Calibri" panose="020F0502020204030204" pitchFamily="34" charset="0"/>
                <a:cs typeface="Calibri" panose="020F0502020204030204" pitchFamily="34" charset="0"/>
              </a:rPr>
              <a:t>Rolling scars - scars that are very wide but shallow , and held down by bad collagen fibers.</a:t>
            </a:r>
          </a:p>
        </p:txBody>
      </p:sp>
    </p:spTree>
    <p:extLst>
      <p:ext uri="{BB962C8B-B14F-4D97-AF65-F5344CB8AC3E}">
        <p14:creationId xmlns:p14="http://schemas.microsoft.com/office/powerpoint/2010/main" val="275757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910520" y="1167243"/>
            <a:ext cx="1615580" cy="3243353"/>
          </a:xfrm>
          <a:prstGeom prst="rect">
            <a:avLst/>
          </a:prstGeom>
        </p:spPr>
      </p:pic>
      <p:sp>
        <p:nvSpPr>
          <p:cNvPr id="3" name="TextBox 2"/>
          <p:cNvSpPr txBox="1"/>
          <p:nvPr/>
        </p:nvSpPr>
        <p:spPr>
          <a:xfrm>
            <a:off x="3291840" y="1443848"/>
            <a:ext cx="9006840" cy="2031325"/>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The laser beam by FRX can be missed with high chance. </a:t>
            </a:r>
          </a:p>
          <a:p>
            <a:pPr marL="285750" indent="-285750">
              <a:buFont typeface="Symbol" panose="05050102010706020507" pitchFamily="18" charset="2"/>
              <a:buChar char="Þ"/>
            </a:pPr>
            <a:r>
              <a:rPr lang="en-US" altLang="ko-KR" dirty="0">
                <a:latin typeface="Calibri" panose="020F0502020204030204" pitchFamily="34" charset="0"/>
                <a:ea typeface="Calibri" panose="020F0502020204030204" pitchFamily="34" charset="0"/>
                <a:cs typeface="Calibri" panose="020F0502020204030204" pitchFamily="34" charset="0"/>
              </a:rPr>
              <a:t>Apply TCA(</a:t>
            </a:r>
            <a:r>
              <a:rPr lang="en-US" altLang="ko-KR" dirty="0" err="1">
                <a:latin typeface="Calibri" panose="020F0502020204030204" pitchFamily="34" charset="0"/>
                <a:ea typeface="Calibri" panose="020F0502020204030204" pitchFamily="34" charset="0"/>
                <a:cs typeface="Calibri" panose="020F0502020204030204" pitchFamily="34" charset="0"/>
              </a:rPr>
              <a:t>Trichoroacetic</a:t>
            </a:r>
            <a:r>
              <a:rPr lang="en-US" altLang="ko-KR" dirty="0">
                <a:latin typeface="Calibri" panose="020F0502020204030204" pitchFamily="34" charset="0"/>
                <a:ea typeface="Calibri" panose="020F0502020204030204" pitchFamily="34" charset="0"/>
                <a:cs typeface="Calibri" panose="020F0502020204030204" pitchFamily="34" charset="0"/>
              </a:rPr>
              <a:t> acid) to the scar one by one. Inflammation can be occurred full enough </a:t>
            </a:r>
          </a:p>
          <a:p>
            <a:pPr marL="285750" indent="-285750">
              <a:buFont typeface="Symbol" panose="05050102010706020507" pitchFamily="18" charset="2"/>
              <a:buChar char="Þ"/>
            </a:pPr>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a:latin typeface="Calibri" panose="020F0502020204030204" pitchFamily="34" charset="0"/>
                <a:ea typeface="Calibri" panose="020F0502020204030204" pitchFamily="34" charset="0"/>
                <a:cs typeface="Calibri" panose="020F0502020204030204" pitchFamily="34" charset="0"/>
              </a:rPr>
              <a:t>C02 Fractional</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err="1">
                <a:latin typeface="Calibri" panose="020F0502020204030204" pitchFamily="34" charset="0"/>
                <a:ea typeface="Calibri" panose="020F0502020204030204" pitchFamily="34" charset="0"/>
                <a:cs typeface="Calibri" panose="020F0502020204030204" pitchFamily="34" charset="0"/>
              </a:rPr>
              <a:t>Finebeam</a:t>
            </a:r>
            <a:r>
              <a:rPr lang="en-US" altLang="ko-KR" dirty="0">
                <a:latin typeface="Calibri" panose="020F0502020204030204" pitchFamily="34" charset="0"/>
                <a:ea typeface="Calibri" panose="020F0502020204030204" pitchFamily="34" charset="0"/>
                <a:cs typeface="Calibri" panose="020F0502020204030204" pitchFamily="34" charset="0"/>
              </a:rPr>
              <a:t> MLA</a:t>
            </a:r>
          </a:p>
        </p:txBody>
      </p:sp>
      <p:sp>
        <p:nvSpPr>
          <p:cNvPr id="4" name="TextBox 3"/>
          <p:cNvSpPr txBox="1"/>
          <p:nvPr/>
        </p:nvSpPr>
        <p:spPr>
          <a:xfrm>
            <a:off x="899160" y="377190"/>
            <a:ext cx="1817370" cy="646331"/>
          </a:xfrm>
          <a:prstGeom prst="rect">
            <a:avLst/>
          </a:prstGeom>
          <a:noFill/>
        </p:spPr>
        <p:txBody>
          <a:bodyPr wrap="square" rtlCol="0">
            <a:spAutoFit/>
          </a:bodyPr>
          <a:lstStyle/>
          <a:p>
            <a:pPr algn="ctr"/>
            <a:r>
              <a:rPr lang="en-US" altLang="ko-KR" dirty="0">
                <a:latin typeface="Calibri" panose="020F0502020204030204" pitchFamily="34" charset="0"/>
                <a:ea typeface="Calibri" panose="020F0502020204030204" pitchFamily="34" charset="0"/>
                <a:cs typeface="Calibri" panose="020F0502020204030204" pitchFamily="34" charset="0"/>
              </a:rPr>
              <a:t>Entrance is so narrow and deep</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그림 4"/>
          <p:cNvPicPr>
            <a:picLocks noChangeAspect="1"/>
          </p:cNvPicPr>
          <p:nvPr/>
        </p:nvPicPr>
        <p:blipFill>
          <a:blip r:embed="rId3"/>
          <a:stretch>
            <a:fillRect/>
          </a:stretch>
        </p:blipFill>
        <p:spPr>
          <a:xfrm>
            <a:off x="5474970" y="2963453"/>
            <a:ext cx="4025015" cy="3200614"/>
          </a:xfrm>
          <a:prstGeom prst="rect">
            <a:avLst/>
          </a:prstGeom>
        </p:spPr>
      </p:pic>
      <p:sp>
        <p:nvSpPr>
          <p:cNvPr id="6" name="TextBox 5"/>
          <p:cNvSpPr txBox="1"/>
          <p:nvPr/>
        </p:nvSpPr>
        <p:spPr>
          <a:xfrm>
            <a:off x="1069103" y="2274844"/>
            <a:ext cx="1380336" cy="369332"/>
          </a:xfrm>
          <a:prstGeom prst="rect">
            <a:avLst/>
          </a:prstGeom>
          <a:solidFill>
            <a:schemeClr val="bg1"/>
          </a:solid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Icepick Scars</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745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774882" y="1565767"/>
            <a:ext cx="1658256" cy="3292125"/>
          </a:xfrm>
          <a:prstGeom prst="rect">
            <a:avLst/>
          </a:prstGeom>
        </p:spPr>
      </p:pic>
      <p:sp>
        <p:nvSpPr>
          <p:cNvPr id="3" name="TextBox 2"/>
          <p:cNvSpPr txBox="1"/>
          <p:nvPr/>
        </p:nvSpPr>
        <p:spPr>
          <a:xfrm>
            <a:off x="456752" y="205000"/>
            <a:ext cx="2496120" cy="1477328"/>
          </a:xfrm>
          <a:prstGeom prst="rect">
            <a:avLst/>
          </a:prstGeom>
          <a:noFill/>
        </p:spPr>
        <p:txBody>
          <a:bodyPr wrap="square" rtlCol="0">
            <a:spAutoFit/>
          </a:bodyPr>
          <a:lstStyle/>
          <a:p>
            <a:pPr algn="ctr"/>
            <a:r>
              <a:rPr lang="en-US" altLang="ko-KR" dirty="0">
                <a:latin typeface="Calibri" panose="020F0502020204030204" pitchFamily="34" charset="0"/>
                <a:ea typeface="Calibri" panose="020F0502020204030204" pitchFamily="34" charset="0"/>
                <a:cs typeface="Calibri" panose="020F0502020204030204" pitchFamily="34" charset="0"/>
              </a:rPr>
              <a:t>The shape is like mixing rolling scar + icepick scar</a:t>
            </a:r>
          </a:p>
          <a:p>
            <a:pPr algn="ctr"/>
            <a:r>
              <a:rPr lang="en-US" altLang="ko-KR" dirty="0">
                <a:solidFill>
                  <a:srgbClr val="000000"/>
                </a:solidFill>
                <a:latin typeface="Calibri" panose="020F0502020204030204" pitchFamily="34" charset="0"/>
                <a:cs typeface="Calibri" panose="020F0502020204030204" pitchFamily="34" charset="0"/>
              </a:rPr>
              <a:t>scars that are not too deep and not too wide.</a:t>
            </a:r>
          </a:p>
          <a:p>
            <a:pPr algn="ct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그림 4"/>
          <p:cNvPicPr>
            <a:picLocks noChangeAspect="1"/>
          </p:cNvPicPr>
          <p:nvPr/>
        </p:nvPicPr>
        <p:blipFill rotWithShape="1">
          <a:blip r:embed="rId3"/>
          <a:srcRect l="2220" t="3324" r="5030"/>
          <a:stretch/>
        </p:blipFill>
        <p:spPr>
          <a:xfrm>
            <a:off x="5545442" y="1340453"/>
            <a:ext cx="3116858" cy="2071330"/>
          </a:xfrm>
          <a:prstGeom prst="rect">
            <a:avLst/>
          </a:prstGeom>
        </p:spPr>
      </p:pic>
      <p:sp>
        <p:nvSpPr>
          <p:cNvPr id="6" name="TextBox 5"/>
          <p:cNvSpPr txBox="1"/>
          <p:nvPr/>
        </p:nvSpPr>
        <p:spPr>
          <a:xfrm>
            <a:off x="5177063" y="385662"/>
            <a:ext cx="5326380" cy="646331"/>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It requires </a:t>
            </a:r>
            <a:r>
              <a:rPr lang="en-US" altLang="ko-KR" b="1" dirty="0">
                <a:latin typeface="Calibri" panose="020F0502020204030204" pitchFamily="34" charset="0"/>
                <a:ea typeface="Calibri" panose="020F0502020204030204" pitchFamily="34" charset="0"/>
                <a:cs typeface="Calibri" panose="020F0502020204030204" pitchFamily="34" charset="0"/>
              </a:rPr>
              <a:t>shouldering</a:t>
            </a:r>
            <a:r>
              <a:rPr lang="en-US" altLang="ko-KR" dirty="0">
                <a:latin typeface="Calibri" panose="020F0502020204030204" pitchFamily="34" charset="0"/>
                <a:ea typeface="Calibri" panose="020F0502020204030204" pitchFamily="34" charset="0"/>
                <a:cs typeface="Calibri" panose="020F0502020204030204" pitchFamily="34" charset="0"/>
              </a:rPr>
              <a:t> with CO2 Ultra pulse. </a:t>
            </a:r>
          </a:p>
          <a:p>
            <a:r>
              <a:rPr lang="en-US" altLang="ko-KR" dirty="0">
                <a:latin typeface="Calibri" panose="020F0502020204030204" pitchFamily="34" charset="0"/>
                <a:ea typeface="Calibri" panose="020F0502020204030204" pitchFamily="34" charset="0"/>
                <a:cs typeface="Calibri" panose="020F0502020204030204" pitchFamily="34" charset="0"/>
              </a:rPr>
              <a:t>It should be careful treated considering side effect.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p:cNvSpPr txBox="1"/>
          <p:nvPr/>
        </p:nvSpPr>
        <p:spPr>
          <a:xfrm>
            <a:off x="4834890" y="3848488"/>
            <a:ext cx="3463290" cy="369332"/>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CO2 FRX</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4834890" y="4526280"/>
            <a:ext cx="7448550" cy="369332"/>
          </a:xfrm>
          <a:prstGeom prst="rect">
            <a:avLst/>
          </a:prstGeom>
          <a:noFill/>
        </p:spPr>
        <p:txBody>
          <a:bodyPr wrap="square" rtlCol="0">
            <a:spAutoFit/>
          </a:bodyPr>
          <a:lstStyle/>
          <a:p>
            <a:r>
              <a:rPr lang="en-US" altLang="ko-KR" dirty="0" err="1">
                <a:latin typeface="Calibri" panose="020F0502020204030204" pitchFamily="34" charset="0"/>
                <a:ea typeface="Calibri" panose="020F0502020204030204" pitchFamily="34" charset="0"/>
                <a:cs typeface="Calibri" panose="020F0502020204030204" pitchFamily="34" charset="0"/>
              </a:rPr>
              <a:t>Juvellook</a:t>
            </a:r>
            <a:r>
              <a:rPr lang="en-US" altLang="ko-KR" dirty="0">
                <a:latin typeface="Calibri" panose="020F0502020204030204" pitchFamily="34" charset="0"/>
                <a:ea typeface="Calibri" panose="020F0502020204030204" pitchFamily="34" charset="0"/>
                <a:cs typeface="Calibri" panose="020F0502020204030204" pitchFamily="34" charset="0"/>
              </a:rPr>
              <a:t> volume(4 times bigger amount of Lactic acid than </a:t>
            </a:r>
            <a:r>
              <a:rPr lang="en-US" altLang="ko-KR" dirty="0" err="1">
                <a:latin typeface="Calibri" panose="020F0502020204030204" pitchFamily="34" charset="0"/>
                <a:ea typeface="Calibri" panose="020F0502020204030204" pitchFamily="34" charset="0"/>
                <a:cs typeface="Calibri" panose="020F0502020204030204" pitchFamily="34" charset="0"/>
              </a:rPr>
              <a:t>Juvellook</a:t>
            </a:r>
            <a:r>
              <a:rPr lang="en-US" altLang="ko-KR" dirty="0">
                <a:latin typeface="Calibri" panose="020F0502020204030204" pitchFamily="34" charset="0"/>
                <a:ea typeface="Calibri" panose="020F0502020204030204" pitchFamily="34" charset="0"/>
                <a:cs typeface="Calibri" panose="020F0502020204030204" pitchFamily="34" charset="0"/>
              </a:rPr>
              <a:t> )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913842" y="2842497"/>
            <a:ext cx="1380336" cy="369332"/>
          </a:xfrm>
          <a:prstGeom prst="rect">
            <a:avLst/>
          </a:prstGeom>
          <a:solidFill>
            <a:schemeClr val="bg1"/>
          </a:solid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Boxed Scars</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p:cNvSpPr txBox="1"/>
          <p:nvPr/>
        </p:nvSpPr>
        <p:spPr>
          <a:xfrm>
            <a:off x="669290" y="4849445"/>
            <a:ext cx="1869440" cy="923330"/>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The boundary is right angled as almost 90°.</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p:cNvSpPr txBox="1"/>
          <p:nvPr/>
        </p:nvSpPr>
        <p:spPr>
          <a:xfrm>
            <a:off x="4834890" y="5204072"/>
            <a:ext cx="3463290" cy="369332"/>
          </a:xfrm>
          <a:prstGeom prst="rect">
            <a:avLst/>
          </a:prstGeom>
          <a:noFill/>
        </p:spPr>
        <p:txBody>
          <a:bodyPr wrap="square" rtlCol="0">
            <a:spAutoFit/>
          </a:bodyPr>
          <a:lstStyle/>
          <a:p>
            <a:r>
              <a:rPr lang="en-US" altLang="ko-KR" dirty="0" err="1">
                <a:latin typeface="Calibri" panose="020F0502020204030204" pitchFamily="34" charset="0"/>
                <a:ea typeface="Calibri" panose="020F0502020204030204" pitchFamily="34" charset="0"/>
                <a:cs typeface="Calibri" panose="020F0502020204030204" pitchFamily="34" charset="0"/>
              </a:rPr>
              <a:t>Finebeam</a:t>
            </a:r>
            <a:r>
              <a:rPr lang="en-US" altLang="ko-KR" dirty="0">
                <a:latin typeface="Calibri" panose="020F0502020204030204" pitchFamily="34" charset="0"/>
                <a:ea typeface="Calibri" panose="020F0502020204030204" pitchFamily="34" charset="0"/>
                <a:cs typeface="Calibri" panose="020F0502020204030204" pitchFamily="34" charset="0"/>
              </a:rPr>
              <a:t> MLA</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875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82" y="103695"/>
            <a:ext cx="2611225"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Deep boxcar scar   </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169682" y="646877"/>
            <a:ext cx="11198150" cy="923330"/>
          </a:xfrm>
          <a:prstGeom prst="rect">
            <a:avLst/>
          </a:prstGeom>
          <a:noFill/>
        </p:spPr>
        <p:txBody>
          <a:bodyPr wrap="square" rtlCol="0">
            <a:spAutoFit/>
          </a:bodyPr>
          <a:lstStyle/>
          <a:p>
            <a:r>
              <a:rPr lang="en-US" altLang="ko-KR" dirty="0"/>
              <a:t>To remove fibrous tissue, treat with higher energy with 2 pass. However it isn’t necessary to remove all fibrous tissue, and the skin with fibrous tissue is a poorly regenerated area, so the distance between the beams should be bigger.</a:t>
            </a:r>
            <a:endParaRPr lang="ko-KR" altLang="en-US" dirty="0"/>
          </a:p>
        </p:txBody>
      </p:sp>
      <p:graphicFrame>
        <p:nvGraphicFramePr>
          <p:cNvPr id="4" name="표 3"/>
          <p:cNvGraphicFramePr>
            <a:graphicFrameLocks noGrp="1"/>
          </p:cNvGraphicFramePr>
          <p:nvPr/>
        </p:nvGraphicFramePr>
        <p:xfrm>
          <a:off x="414442" y="1813295"/>
          <a:ext cx="10488370" cy="841392"/>
        </p:xfrm>
        <a:graphic>
          <a:graphicData uri="http://schemas.openxmlformats.org/drawingml/2006/table">
            <a:tbl>
              <a:tblPr firstRow="1" bandRow="1">
                <a:tableStyleId>{5C22544A-7EE6-4342-B048-85BDC9FD1C3A}</a:tableStyleId>
              </a:tblPr>
              <a:tblGrid>
                <a:gridCol w="2368014">
                  <a:extLst>
                    <a:ext uri="{9D8B030D-6E8A-4147-A177-3AD203B41FA5}">
                      <a16:colId xmlns:a16="http://schemas.microsoft.com/office/drawing/2014/main" val="791658206"/>
                    </a:ext>
                  </a:extLst>
                </a:gridCol>
                <a:gridCol w="1827334">
                  <a:extLst>
                    <a:ext uri="{9D8B030D-6E8A-4147-A177-3AD203B41FA5}">
                      <a16:colId xmlns:a16="http://schemas.microsoft.com/office/drawing/2014/main" val="1564227463"/>
                    </a:ext>
                  </a:extLst>
                </a:gridCol>
                <a:gridCol w="2097674">
                  <a:extLst>
                    <a:ext uri="{9D8B030D-6E8A-4147-A177-3AD203B41FA5}">
                      <a16:colId xmlns:a16="http://schemas.microsoft.com/office/drawing/2014/main" val="903030305"/>
                    </a:ext>
                  </a:extLst>
                </a:gridCol>
                <a:gridCol w="2351695">
                  <a:extLst>
                    <a:ext uri="{9D8B030D-6E8A-4147-A177-3AD203B41FA5}">
                      <a16:colId xmlns:a16="http://schemas.microsoft.com/office/drawing/2014/main" val="3108795857"/>
                    </a:ext>
                  </a:extLst>
                </a:gridCol>
                <a:gridCol w="1843653">
                  <a:extLst>
                    <a:ext uri="{9D8B030D-6E8A-4147-A177-3AD203B41FA5}">
                      <a16:colId xmlns:a16="http://schemas.microsoft.com/office/drawing/2014/main" val="3148187111"/>
                    </a:ext>
                  </a:extLst>
                </a:gridCol>
              </a:tblGrid>
              <a:tr h="267399">
                <a:tc>
                  <a:txBody>
                    <a:bodyPr/>
                    <a:lstStyle/>
                    <a:p>
                      <a:pPr algn="ctr" latinLnBrk="1"/>
                      <a:r>
                        <a:rPr lang="en-US" altLang="ko-KR" dirty="0"/>
                        <a:t>Fractional Mode</a:t>
                      </a:r>
                      <a:endParaRPr lang="ko-KR" altLang="en-US" dirty="0"/>
                    </a:p>
                  </a:txBody>
                  <a:tcPr/>
                </a:tc>
                <a:tc>
                  <a:txBody>
                    <a:bodyPr/>
                    <a:lstStyle/>
                    <a:p>
                      <a:pPr algn="ctr" latinLnBrk="1"/>
                      <a:r>
                        <a:rPr lang="en-US" altLang="ko-KR" dirty="0"/>
                        <a:t>Energy</a:t>
                      </a:r>
                      <a:endParaRPr lang="ko-KR" altLang="en-US" dirty="0"/>
                    </a:p>
                  </a:txBody>
                  <a:tcPr/>
                </a:tc>
                <a:tc>
                  <a:txBody>
                    <a:bodyPr/>
                    <a:lstStyle/>
                    <a:p>
                      <a:pPr algn="ctr" latinLnBrk="1"/>
                      <a:r>
                        <a:rPr lang="en-US" altLang="ko-KR" dirty="0"/>
                        <a:t>Density</a:t>
                      </a:r>
                      <a:endParaRPr lang="ko-KR" altLang="en-US" dirty="0"/>
                    </a:p>
                  </a:txBody>
                  <a:tcPr/>
                </a:tc>
                <a:tc>
                  <a:txBody>
                    <a:bodyPr/>
                    <a:lstStyle/>
                    <a:p>
                      <a:pPr algn="ctr" latinLnBrk="1"/>
                      <a:r>
                        <a:rPr lang="en-US" altLang="ko-KR" dirty="0"/>
                        <a:t>Scanning</a:t>
                      </a:r>
                      <a:r>
                        <a:rPr lang="en-US" altLang="ko-KR" baseline="0" dirty="0"/>
                        <a:t> size(mm)</a:t>
                      </a:r>
                      <a:endParaRPr lang="ko-KR" altLang="en-US" dirty="0"/>
                    </a:p>
                  </a:txBody>
                  <a:tcPr/>
                </a:tc>
                <a:tc>
                  <a:txBody>
                    <a:bodyPr/>
                    <a:lstStyle/>
                    <a:p>
                      <a:pPr algn="ctr" latinLnBrk="1"/>
                      <a:r>
                        <a:rPr lang="en-US" altLang="ko-KR" dirty="0"/>
                        <a:t>Pass</a:t>
                      </a:r>
                      <a:endParaRPr lang="ko-KR" altLang="en-US" dirty="0"/>
                    </a:p>
                  </a:txBody>
                  <a:tcPr/>
                </a:tc>
                <a:extLst>
                  <a:ext uri="{0D108BD9-81ED-4DB2-BD59-A6C34878D82A}">
                    <a16:rowId xmlns:a16="http://schemas.microsoft.com/office/drawing/2014/main" val="1848858693"/>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Deep</a:t>
                      </a:r>
                      <a:r>
                        <a:rPr lang="en-US" altLang="ko-KR" baseline="0" dirty="0"/>
                        <a:t> boxcar</a:t>
                      </a:r>
                      <a:endParaRPr lang="ko-KR" altLang="en-US" dirty="0"/>
                    </a:p>
                  </a:txBody>
                  <a:tcPr/>
                </a:tc>
                <a:tc>
                  <a:txBody>
                    <a:bodyPr/>
                    <a:lstStyle/>
                    <a:p>
                      <a:pPr algn="ctr" latinLnBrk="1"/>
                      <a:r>
                        <a:rPr lang="en-US" altLang="ko-KR" dirty="0"/>
                        <a:t>24</a:t>
                      </a:r>
                      <a:r>
                        <a:rPr lang="en-US" altLang="ko-KR" baseline="0" dirty="0"/>
                        <a:t> ~ 40mJ</a:t>
                      </a:r>
                      <a:endParaRPr lang="ko-KR" altLang="en-US" dirty="0"/>
                    </a:p>
                  </a:txBody>
                  <a:tcPr/>
                </a:tc>
                <a:tc>
                  <a:txBody>
                    <a:bodyPr/>
                    <a:lstStyle/>
                    <a:p>
                      <a:pPr algn="ctr" latinLnBrk="1"/>
                      <a:r>
                        <a:rPr lang="en-US" altLang="ko-KR" dirty="0"/>
                        <a:t>1.2 ~ 1.4mm</a:t>
                      </a:r>
                      <a:endParaRPr lang="ko-KR" altLang="en-US" dirty="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0" i="0" kern="1200" dirty="0">
                          <a:solidFill>
                            <a:schemeClr val="dk1"/>
                          </a:solidFill>
                          <a:effectLst/>
                          <a:latin typeface="+mn-lt"/>
                          <a:ea typeface="+mn-ea"/>
                          <a:cs typeface="+mn-cs"/>
                        </a:rPr>
                        <a:t>≤</a:t>
                      </a:r>
                      <a:r>
                        <a:rPr lang="ko-KR" altLang="en-US" sz="1800" b="0" i="0" kern="1200" baseline="0" dirty="0">
                          <a:solidFill>
                            <a:schemeClr val="dk1"/>
                          </a:solidFill>
                          <a:effectLst/>
                          <a:latin typeface="+mn-lt"/>
                          <a:ea typeface="+mn-ea"/>
                          <a:cs typeface="+mn-cs"/>
                        </a:rPr>
                        <a:t> </a:t>
                      </a:r>
                      <a:r>
                        <a:rPr lang="en-US" altLang="ko-KR" dirty="0"/>
                        <a:t>5X5</a:t>
                      </a:r>
                      <a:endParaRPr lang="ko-KR" altLang="en-US" dirty="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2</a:t>
                      </a:r>
                      <a:endParaRPr lang="ko-KR" altLang="en-US" dirty="0"/>
                    </a:p>
                  </a:txBody>
                  <a:tcPr/>
                </a:tc>
                <a:extLst>
                  <a:ext uri="{0D108BD9-81ED-4DB2-BD59-A6C34878D82A}">
                    <a16:rowId xmlns:a16="http://schemas.microsoft.com/office/drawing/2014/main" val="2013152330"/>
                  </a:ext>
                </a:extLst>
              </a:tr>
            </a:tbl>
          </a:graphicData>
        </a:graphic>
      </p:graphicFrame>
      <p:pic>
        <p:nvPicPr>
          <p:cNvPr id="6" name="그림 5"/>
          <p:cNvPicPr>
            <a:picLocks noChangeAspect="1"/>
          </p:cNvPicPr>
          <p:nvPr/>
        </p:nvPicPr>
        <p:blipFill>
          <a:blip r:embed="rId2"/>
          <a:stretch>
            <a:fillRect/>
          </a:stretch>
        </p:blipFill>
        <p:spPr>
          <a:xfrm>
            <a:off x="3351071" y="2929007"/>
            <a:ext cx="4146658" cy="2759412"/>
          </a:xfrm>
          <a:prstGeom prst="rect">
            <a:avLst/>
          </a:prstGeom>
        </p:spPr>
      </p:pic>
      <p:sp>
        <p:nvSpPr>
          <p:cNvPr id="8" name="TextBox 7"/>
          <p:cNvSpPr txBox="1"/>
          <p:nvPr/>
        </p:nvSpPr>
        <p:spPr>
          <a:xfrm>
            <a:off x="414441" y="5755907"/>
            <a:ext cx="11905895" cy="923330"/>
          </a:xfrm>
          <a:prstGeom prst="rect">
            <a:avLst/>
          </a:prstGeom>
          <a:noFill/>
        </p:spPr>
        <p:txBody>
          <a:bodyPr wrap="square" rtlCol="0">
            <a:spAutoFit/>
          </a:bodyPr>
          <a:lstStyle/>
          <a:p>
            <a:r>
              <a:rPr lang="en-US" altLang="ko-KR" dirty="0"/>
              <a:t>After boxcar scar care, attach a </a:t>
            </a:r>
            <a:r>
              <a:rPr lang="en-US" altLang="ko-KR" dirty="0" err="1">
                <a:solidFill>
                  <a:srgbClr val="FF0000"/>
                </a:solidFill>
              </a:rPr>
              <a:t>Duoderm</a:t>
            </a:r>
            <a:r>
              <a:rPr lang="en-US" altLang="ko-KR" dirty="0"/>
              <a:t>, advice to patient that sore fill in the </a:t>
            </a:r>
            <a:r>
              <a:rPr lang="en-US" altLang="ko-KR" dirty="0" err="1"/>
              <a:t>Duoderm</a:t>
            </a:r>
            <a:r>
              <a:rPr lang="en-US" altLang="ko-KR" dirty="0"/>
              <a:t> around 3 days, in case sore flow out from </a:t>
            </a:r>
            <a:r>
              <a:rPr lang="en-US" altLang="ko-KR" dirty="0" err="1"/>
              <a:t>Duoderm</a:t>
            </a:r>
            <a:r>
              <a:rPr lang="en-US" altLang="ko-KR" dirty="0"/>
              <a:t> only, change to the new one otherwise don’t change it. </a:t>
            </a:r>
          </a:p>
          <a:p>
            <a:r>
              <a:rPr lang="en-US" altLang="ko-KR" dirty="0">
                <a:solidFill>
                  <a:srgbClr val="FF0000"/>
                </a:solidFill>
              </a:rPr>
              <a:t>3 or 4 days after</a:t>
            </a:r>
            <a:r>
              <a:rPr lang="en-US" altLang="ko-KR" dirty="0"/>
              <a:t>, sore isn’t generated that much so keep the same one for </a:t>
            </a:r>
            <a:r>
              <a:rPr lang="en-US" altLang="ko-KR" dirty="0">
                <a:solidFill>
                  <a:srgbClr val="FF0000"/>
                </a:solidFill>
              </a:rPr>
              <a:t>7 days</a:t>
            </a:r>
            <a:r>
              <a:rPr lang="en-US" altLang="ko-KR" dirty="0"/>
              <a:t>.  </a:t>
            </a:r>
            <a:endParaRPr lang="ko-KR" altLang="en-US" dirty="0"/>
          </a:p>
        </p:txBody>
      </p:sp>
    </p:spTree>
    <p:extLst>
      <p:ext uri="{BB962C8B-B14F-4D97-AF65-F5344CB8AC3E}">
        <p14:creationId xmlns:p14="http://schemas.microsoft.com/office/powerpoint/2010/main" val="3900420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4097900" y="1200329"/>
            <a:ext cx="3127519" cy="2609314"/>
          </a:xfrm>
          <a:prstGeom prst="rect">
            <a:avLst/>
          </a:prstGeom>
        </p:spPr>
      </p:pic>
      <p:sp>
        <p:nvSpPr>
          <p:cNvPr id="3" name="TextBox 2"/>
          <p:cNvSpPr txBox="1"/>
          <p:nvPr/>
        </p:nvSpPr>
        <p:spPr>
          <a:xfrm>
            <a:off x="402816" y="0"/>
            <a:ext cx="4846320" cy="1200329"/>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Acne scar – repeating with </a:t>
            </a:r>
            <a:r>
              <a:rPr lang="en-US" altLang="ko-KR" b="1" dirty="0">
                <a:latin typeface="Calibri" panose="020F0502020204030204" pitchFamily="34" charset="0"/>
                <a:ea typeface="Calibri" panose="020F0502020204030204" pitchFamily="34" charset="0"/>
                <a:cs typeface="Calibri" panose="020F0502020204030204" pitchFamily="34" charset="0"/>
              </a:rPr>
              <a:t>inflammation and recovery</a:t>
            </a:r>
            <a:r>
              <a:rPr lang="en-US" altLang="ko-KR" dirty="0">
                <a:latin typeface="Calibri" panose="020F0502020204030204" pitchFamily="34" charset="0"/>
                <a:ea typeface="Calibri" panose="020F0502020204030204" pitchFamily="34" charset="0"/>
                <a:cs typeface="Calibri" panose="020F0502020204030204" pitchFamily="34" charset="0"/>
              </a:rPr>
              <a:t>, the bottom of scar is harden and fibro bands firmly pull down the scar. It is recommend to cut the bands with </a:t>
            </a:r>
            <a:r>
              <a:rPr lang="en-US" altLang="ko-KR" dirty="0" err="1">
                <a:latin typeface="Calibri" panose="020F0502020204030204" pitchFamily="34" charset="0"/>
                <a:ea typeface="Calibri" panose="020F0502020204030204" pitchFamily="34" charset="0"/>
                <a:cs typeface="Calibri" panose="020F0502020204030204" pitchFamily="34" charset="0"/>
              </a:rPr>
              <a:t>nokor</a:t>
            </a:r>
            <a:r>
              <a:rPr lang="en-US" altLang="ko-KR" dirty="0">
                <a:latin typeface="Calibri" panose="020F0502020204030204" pitchFamily="34" charset="0"/>
                <a:ea typeface="Calibri" panose="020F0502020204030204" pitchFamily="34" charset="0"/>
                <a:cs typeface="Calibri" panose="020F0502020204030204" pitchFamily="34" charset="0"/>
              </a:rPr>
              <a:t> needle.</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7444072" y="0"/>
            <a:ext cx="3760470" cy="923330"/>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Atrophic scar will be returned almost to flat and micro scar stimulate fibroblast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293370" y="4086642"/>
            <a:ext cx="11898630" cy="1754326"/>
          </a:xfrm>
          <a:prstGeom prst="rect">
            <a:avLst/>
          </a:prstGeom>
          <a:noFill/>
        </p:spPr>
        <p:txBody>
          <a:bodyPr wrap="square" rtlCol="0">
            <a:spAutoFit/>
          </a:bodyPr>
          <a:lstStyle/>
          <a:p>
            <a:r>
              <a:rPr lang="en-US" altLang="ko-KR" dirty="0">
                <a:solidFill>
                  <a:srgbClr val="7030A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Basic mechanism for acne scar</a:t>
            </a:r>
          </a:p>
          <a:p>
            <a:r>
              <a:rPr lang="en-US" altLang="ko-KR" dirty="0">
                <a:latin typeface="Calibri" panose="020F0502020204030204" pitchFamily="34" charset="0"/>
                <a:ea typeface="Calibri" panose="020F0502020204030204" pitchFamily="34" charset="0"/>
                <a:cs typeface="Calibri" panose="020F0502020204030204" pitchFamily="34" charset="0"/>
              </a:rPr>
              <a:t>Generate Scar -&gt; inflammation -&gt; various cytokines are secreted</a:t>
            </a:r>
          </a:p>
          <a:p>
            <a:r>
              <a:rPr lang="en-US" altLang="ko-KR" dirty="0">
                <a:latin typeface="Calibri" panose="020F0502020204030204" pitchFamily="34" charset="0"/>
                <a:ea typeface="Calibri" panose="020F0502020204030204" pitchFamily="34" charset="0"/>
                <a:cs typeface="Calibri" panose="020F0502020204030204" pitchFamily="34" charset="0"/>
              </a:rPr>
              <a:t>                                                          </a:t>
            </a:r>
          </a:p>
          <a:p>
            <a:r>
              <a:rPr lang="en-US" altLang="ko-KR" dirty="0">
                <a:latin typeface="Calibri" panose="020F0502020204030204" pitchFamily="34" charset="0"/>
                <a:ea typeface="Calibri" panose="020F0502020204030204" pitchFamily="34" charset="0"/>
                <a:cs typeface="Calibri" panose="020F0502020204030204" pitchFamily="34" charset="0"/>
              </a:rPr>
              <a:t>                                                          </a:t>
            </a:r>
            <a:r>
              <a:rPr lang="en-US" altLang="ko-KR" b="1" dirty="0">
                <a:latin typeface="Calibri" panose="020F0502020204030204" pitchFamily="34" charset="0"/>
                <a:ea typeface="Calibri" panose="020F0502020204030204" pitchFamily="34" charset="0"/>
                <a:cs typeface="Calibri" panose="020F0502020204030204" pitchFamily="34" charset="0"/>
              </a:rPr>
              <a:t>Cytokine effect to scars</a:t>
            </a:r>
          </a:p>
          <a:p>
            <a:r>
              <a:rPr lang="en-US" altLang="ko-KR" dirty="0">
                <a:latin typeface="Calibri" panose="020F0502020204030204" pitchFamily="34" charset="0"/>
                <a:ea typeface="Calibri" panose="020F0502020204030204" pitchFamily="34" charset="0"/>
                <a:cs typeface="Calibri" panose="020F0502020204030204" pitchFamily="34" charset="0"/>
              </a:rPr>
              <a:t>                                                           =&gt; widen the blood vessels so supply big amount of nutrient to the scars</a:t>
            </a:r>
          </a:p>
          <a:p>
            <a:r>
              <a:rPr lang="en-US" altLang="ko-KR" dirty="0">
                <a:latin typeface="Calibri" panose="020F0502020204030204" pitchFamily="34" charset="0"/>
                <a:ea typeface="Calibri" panose="020F0502020204030204" pitchFamily="34" charset="0"/>
                <a:cs typeface="Calibri" panose="020F0502020204030204" pitchFamily="34" charset="0"/>
              </a:rPr>
              <a:t>                                                          =&gt;  activate fibroblast so generate neo collagen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509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t="9887" b="4339"/>
          <a:stretch/>
        </p:blipFill>
        <p:spPr bwMode="auto">
          <a:xfrm>
            <a:off x="517741" y="2572659"/>
            <a:ext cx="8132590" cy="39887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3089"/>
            <a:ext cx="2611225" cy="369332"/>
          </a:xfrm>
          <a:prstGeom prst="rect">
            <a:avLst/>
          </a:prstGeom>
          <a:noFill/>
        </p:spPr>
        <p:txBody>
          <a:bodyPr wrap="square" rtlCol="0">
            <a:spAutoFit/>
          </a:bodyPr>
          <a:lstStyle/>
          <a:p>
            <a:r>
              <a:rPr lang="en-US" altLang="ko-KR" b="1" dirty="0"/>
              <a:t>Depressed acne scars  </a:t>
            </a:r>
            <a:endParaRPr lang="ko-KR" altLang="en-US" b="1" dirty="0"/>
          </a:p>
        </p:txBody>
      </p:sp>
      <p:graphicFrame>
        <p:nvGraphicFramePr>
          <p:cNvPr id="8" name="표 7"/>
          <p:cNvGraphicFramePr>
            <a:graphicFrameLocks noGrp="1"/>
          </p:cNvGraphicFramePr>
          <p:nvPr/>
        </p:nvGraphicFramePr>
        <p:xfrm>
          <a:off x="517741" y="610336"/>
          <a:ext cx="10488368" cy="841392"/>
        </p:xfrm>
        <a:graphic>
          <a:graphicData uri="http://schemas.openxmlformats.org/drawingml/2006/table">
            <a:tbl>
              <a:tblPr firstRow="1" bandRow="1">
                <a:tableStyleId>{5C22544A-7EE6-4342-B048-85BDC9FD1C3A}</a:tableStyleId>
              </a:tblPr>
              <a:tblGrid>
                <a:gridCol w="2960017">
                  <a:extLst>
                    <a:ext uri="{9D8B030D-6E8A-4147-A177-3AD203B41FA5}">
                      <a16:colId xmlns:a16="http://schemas.microsoft.com/office/drawing/2014/main" val="791658206"/>
                    </a:ext>
                  </a:extLst>
                </a:gridCol>
                <a:gridCol w="2284167">
                  <a:extLst>
                    <a:ext uri="{9D8B030D-6E8A-4147-A177-3AD203B41FA5}">
                      <a16:colId xmlns:a16="http://schemas.microsoft.com/office/drawing/2014/main" val="1564227463"/>
                    </a:ext>
                  </a:extLst>
                </a:gridCol>
                <a:gridCol w="2622092">
                  <a:extLst>
                    <a:ext uri="{9D8B030D-6E8A-4147-A177-3AD203B41FA5}">
                      <a16:colId xmlns:a16="http://schemas.microsoft.com/office/drawing/2014/main" val="903030305"/>
                    </a:ext>
                  </a:extLst>
                </a:gridCol>
                <a:gridCol w="2622092">
                  <a:extLst>
                    <a:ext uri="{9D8B030D-6E8A-4147-A177-3AD203B41FA5}">
                      <a16:colId xmlns:a16="http://schemas.microsoft.com/office/drawing/2014/main" val="3108795857"/>
                    </a:ext>
                  </a:extLst>
                </a:gridCol>
              </a:tblGrid>
              <a:tr h="267399">
                <a:tc>
                  <a:txBody>
                    <a:bodyPr/>
                    <a:lstStyle/>
                    <a:p>
                      <a:pPr algn="ctr" latinLnBrk="1"/>
                      <a:r>
                        <a:rPr lang="en-US" altLang="ko-KR" dirty="0"/>
                        <a:t>Fractional</a:t>
                      </a:r>
                      <a:r>
                        <a:rPr lang="en-US" altLang="ko-KR" baseline="0" dirty="0"/>
                        <a:t> Mode</a:t>
                      </a:r>
                      <a:endParaRPr lang="ko-KR" altLang="en-US" dirty="0"/>
                    </a:p>
                  </a:txBody>
                  <a:tcPr/>
                </a:tc>
                <a:tc>
                  <a:txBody>
                    <a:bodyPr/>
                    <a:lstStyle/>
                    <a:p>
                      <a:pPr algn="ctr" latinLnBrk="1"/>
                      <a:r>
                        <a:rPr lang="en-US" altLang="ko-KR" dirty="0"/>
                        <a:t>Energy</a:t>
                      </a:r>
                      <a:endParaRPr lang="ko-KR" altLang="en-US" dirty="0"/>
                    </a:p>
                  </a:txBody>
                  <a:tcPr/>
                </a:tc>
                <a:tc>
                  <a:txBody>
                    <a:bodyPr/>
                    <a:lstStyle/>
                    <a:p>
                      <a:pPr algn="ctr" latinLnBrk="1"/>
                      <a:r>
                        <a:rPr lang="en-US" altLang="ko-KR" dirty="0"/>
                        <a:t>Density</a:t>
                      </a:r>
                      <a:endParaRPr lang="ko-KR" altLang="en-US" dirty="0"/>
                    </a:p>
                  </a:txBody>
                  <a:tcPr/>
                </a:tc>
                <a:tc>
                  <a:txBody>
                    <a:bodyPr/>
                    <a:lstStyle/>
                    <a:p>
                      <a:pPr algn="ctr" latinLnBrk="1"/>
                      <a:r>
                        <a:rPr lang="en-US" altLang="ko-KR" dirty="0"/>
                        <a:t>Scanning</a:t>
                      </a:r>
                      <a:r>
                        <a:rPr lang="en-US" altLang="ko-KR" baseline="0" dirty="0"/>
                        <a:t> size(mm)</a:t>
                      </a:r>
                      <a:endParaRPr lang="ko-KR" altLang="en-US" dirty="0"/>
                    </a:p>
                  </a:txBody>
                  <a:tcPr/>
                </a:tc>
                <a:extLst>
                  <a:ext uri="{0D108BD9-81ED-4DB2-BD59-A6C34878D82A}">
                    <a16:rowId xmlns:a16="http://schemas.microsoft.com/office/drawing/2014/main" val="1848858693"/>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Rolling scar, Boxcar scar </a:t>
                      </a:r>
                      <a:endParaRPr lang="ko-KR" altLang="en-US" dirty="0"/>
                    </a:p>
                  </a:txBody>
                  <a:tcPr/>
                </a:tc>
                <a:tc>
                  <a:txBody>
                    <a:bodyPr/>
                    <a:lstStyle/>
                    <a:p>
                      <a:pPr algn="ctr" latinLnBrk="1"/>
                      <a:r>
                        <a:rPr lang="en-US" altLang="ko-KR" dirty="0"/>
                        <a:t>18 ~ 22mj </a:t>
                      </a:r>
                      <a:endParaRPr lang="ko-KR" altLang="en-US" dirty="0"/>
                    </a:p>
                  </a:txBody>
                  <a:tcPr/>
                </a:tc>
                <a:tc>
                  <a:txBody>
                    <a:bodyPr/>
                    <a:lstStyle/>
                    <a:p>
                      <a:pPr algn="ctr" latinLnBrk="1"/>
                      <a:r>
                        <a:rPr lang="en-US" altLang="ko-KR" dirty="0"/>
                        <a:t>0.8mm</a:t>
                      </a:r>
                      <a:endParaRPr lang="ko-KR" altLang="en-US" dirty="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0" i="0" kern="1200" dirty="0">
                          <a:solidFill>
                            <a:schemeClr val="dk1"/>
                          </a:solidFill>
                          <a:effectLst/>
                          <a:latin typeface="+mn-lt"/>
                          <a:ea typeface="+mn-ea"/>
                          <a:cs typeface="+mn-cs"/>
                        </a:rPr>
                        <a:t>≤</a:t>
                      </a:r>
                      <a:r>
                        <a:rPr lang="ko-KR" altLang="en-US" sz="1800" b="0" i="0" kern="1200" baseline="0" dirty="0">
                          <a:solidFill>
                            <a:schemeClr val="dk1"/>
                          </a:solidFill>
                          <a:effectLst/>
                          <a:latin typeface="+mn-lt"/>
                          <a:ea typeface="+mn-ea"/>
                          <a:cs typeface="+mn-cs"/>
                        </a:rPr>
                        <a:t> </a:t>
                      </a:r>
                      <a:r>
                        <a:rPr lang="en-US" altLang="ko-KR" dirty="0"/>
                        <a:t>5X5</a:t>
                      </a:r>
                      <a:endParaRPr lang="ko-KR" altLang="en-US" dirty="0"/>
                    </a:p>
                  </a:txBody>
                  <a:tcPr/>
                </a:tc>
                <a:extLst>
                  <a:ext uri="{0D108BD9-81ED-4DB2-BD59-A6C34878D82A}">
                    <a16:rowId xmlns:a16="http://schemas.microsoft.com/office/drawing/2014/main" val="2013152330"/>
                  </a:ext>
                </a:extLst>
              </a:tr>
            </a:tbl>
          </a:graphicData>
        </a:graphic>
      </p:graphicFrame>
      <p:sp>
        <p:nvSpPr>
          <p:cNvPr id="7" name="TextBox 6"/>
          <p:cNvSpPr txBox="1"/>
          <p:nvPr/>
        </p:nvSpPr>
        <p:spPr>
          <a:xfrm>
            <a:off x="841133" y="1589037"/>
            <a:ext cx="9841583" cy="646331"/>
          </a:xfrm>
          <a:prstGeom prst="rect">
            <a:avLst/>
          </a:prstGeom>
          <a:noFill/>
        </p:spPr>
        <p:txBody>
          <a:bodyPr wrap="square" rtlCol="0">
            <a:spAutoFit/>
          </a:bodyPr>
          <a:lstStyle/>
          <a:p>
            <a:r>
              <a:rPr lang="en-US" altLang="ko-KR" dirty="0"/>
              <a:t>PIH and erythema can be followed, so it should give prior notice to patients.</a:t>
            </a:r>
          </a:p>
          <a:p>
            <a:r>
              <a:rPr lang="en-US" altLang="ko-KR" dirty="0"/>
              <a:t>It is only use for depressed acne scars. </a:t>
            </a:r>
            <a:endParaRPr lang="ko-KR" altLang="en-US" dirty="0"/>
          </a:p>
        </p:txBody>
      </p:sp>
      <p:sp>
        <p:nvSpPr>
          <p:cNvPr id="9" name="직사각형 8"/>
          <p:cNvSpPr/>
          <p:nvPr/>
        </p:nvSpPr>
        <p:spPr>
          <a:xfrm>
            <a:off x="8284207" y="5638123"/>
            <a:ext cx="3593432" cy="923330"/>
          </a:xfrm>
          <a:prstGeom prst="rect">
            <a:avLst/>
          </a:prstGeom>
        </p:spPr>
        <p:txBody>
          <a:bodyPr wrap="square">
            <a:spAutoFit/>
          </a:bodyPr>
          <a:lstStyle/>
          <a:p>
            <a:r>
              <a:rPr lang="en-US" altLang="ko-KR" dirty="0">
                <a:solidFill>
                  <a:srgbClr val="000000"/>
                </a:solidFill>
                <a:latin typeface="Calibri" panose="020F0502020204030204" pitchFamily="34" charset="0"/>
                <a:cs typeface="Calibri" panose="020F0502020204030204" pitchFamily="34" charset="0"/>
              </a:rPr>
              <a:t>Hypertrophic/ </a:t>
            </a:r>
            <a:r>
              <a:rPr lang="en-US" altLang="ko-KR" dirty="0" err="1">
                <a:solidFill>
                  <a:srgbClr val="000000"/>
                </a:solidFill>
                <a:latin typeface="Calibri" panose="020F0502020204030204" pitchFamily="34" charset="0"/>
                <a:cs typeface="Calibri" panose="020F0502020204030204" pitchFamily="34" charset="0"/>
              </a:rPr>
              <a:t>Keloidal</a:t>
            </a:r>
            <a:r>
              <a:rPr lang="en-US" altLang="ko-KR" dirty="0">
                <a:solidFill>
                  <a:srgbClr val="000000"/>
                </a:solidFill>
                <a:latin typeface="Calibri" panose="020F0502020204030204" pitchFamily="34" charset="0"/>
                <a:cs typeface="Calibri" panose="020F0502020204030204" pitchFamily="34" charset="0"/>
              </a:rPr>
              <a:t> scars - scars that protrude outwards due to overgrowth of collagen.</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44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2139696" cy="369332"/>
          </a:xfrm>
          <a:prstGeom prst="rect">
            <a:avLst/>
          </a:prstGeom>
          <a:noFill/>
        </p:spPr>
        <p:txBody>
          <a:bodyPr wrap="square" rtlCol="0">
            <a:spAutoFit/>
          </a:bodyPr>
          <a:lstStyle/>
          <a:p>
            <a:r>
              <a:rPr lang="en-US" altLang="ko-KR" b="1" dirty="0" err="1">
                <a:latin typeface="Calibri" panose="020F0502020204030204" pitchFamily="34" charset="0"/>
                <a:ea typeface="Calibri" panose="020F0502020204030204" pitchFamily="34" charset="0"/>
                <a:cs typeface="Calibri" panose="020F0502020204030204" pitchFamily="34" charset="0"/>
              </a:rPr>
              <a:t>Papular</a:t>
            </a:r>
            <a:r>
              <a:rPr lang="en-US" altLang="ko-KR" b="1" dirty="0">
                <a:latin typeface="Calibri" panose="020F0502020204030204" pitchFamily="34" charset="0"/>
                <a:ea typeface="Calibri" panose="020F0502020204030204" pitchFamily="34" charset="0"/>
                <a:cs typeface="Calibri" panose="020F0502020204030204" pitchFamily="34" charset="0"/>
              </a:rPr>
              <a:t> acne scars</a:t>
            </a:r>
            <a:endParaRPr lang="ko-KR" altLang="en-US" b="1" dirty="0">
              <a:latin typeface="Calibri" panose="020F0502020204030204" pitchFamily="34" charset="0"/>
              <a:cs typeface="Calibri" panose="020F0502020204030204" pitchFamily="34" charset="0"/>
            </a:endParaRPr>
          </a:p>
        </p:txBody>
      </p:sp>
      <p:sp>
        <p:nvSpPr>
          <p:cNvPr id="6" name="TextBox 5"/>
          <p:cNvSpPr txBox="1"/>
          <p:nvPr/>
        </p:nvSpPr>
        <p:spPr>
          <a:xfrm>
            <a:off x="118872" y="444037"/>
            <a:ext cx="11503152" cy="1754326"/>
          </a:xfrm>
          <a:prstGeom prst="rect">
            <a:avLst/>
          </a:prstGeom>
          <a:noFill/>
        </p:spPr>
        <p:txBody>
          <a:bodyPr wrap="square" rtlCol="0">
            <a:spAutoFit/>
          </a:bodyPr>
          <a:lstStyle/>
          <a:p>
            <a:r>
              <a:rPr lang="en-US" altLang="ko-KR" dirty="0"/>
              <a:t>It is excessive fibrosis. The keloids composed in deeper layer.</a:t>
            </a:r>
          </a:p>
          <a:p>
            <a:r>
              <a:rPr lang="en-US" altLang="ko-KR" dirty="0"/>
              <a:t>Pin hole method: make hole in the normal skin and scar together. </a:t>
            </a:r>
          </a:p>
          <a:p>
            <a:endParaRPr lang="en-US" altLang="ko-KR" dirty="0"/>
          </a:p>
          <a:p>
            <a:r>
              <a:rPr lang="en-US" altLang="ko-KR" dirty="0"/>
              <a:t>Strong Benefit: </a:t>
            </a:r>
          </a:p>
          <a:p>
            <a:r>
              <a:rPr lang="en-US" altLang="ko-KR" dirty="0"/>
              <a:t>Side effect is low </a:t>
            </a:r>
          </a:p>
          <a:p>
            <a:r>
              <a:rPr lang="en-US" altLang="ko-KR" dirty="0"/>
              <a:t>The size is dramatically reduced with 5 ~ 6 holes.    </a:t>
            </a:r>
            <a:endParaRPr lang="ko-KR" altLang="en-US" dirty="0"/>
          </a:p>
        </p:txBody>
      </p:sp>
      <p:grpSp>
        <p:nvGrpSpPr>
          <p:cNvPr id="13" name="그룹 12"/>
          <p:cNvGrpSpPr/>
          <p:nvPr/>
        </p:nvGrpSpPr>
        <p:grpSpPr>
          <a:xfrm>
            <a:off x="7059167" y="2049627"/>
            <a:ext cx="2816353" cy="2074642"/>
            <a:chOff x="7946135" y="369332"/>
            <a:chExt cx="2816353" cy="2074642"/>
          </a:xfrm>
        </p:grpSpPr>
        <p:pic>
          <p:nvPicPr>
            <p:cNvPr id="9" name="그림 8"/>
            <p:cNvPicPr>
              <a:picLocks noChangeAspect="1"/>
            </p:cNvPicPr>
            <p:nvPr/>
          </p:nvPicPr>
          <p:blipFill rotWithShape="1">
            <a:blip r:embed="rId2"/>
            <a:srcRect l="5180" t="7128" r="265" b="9449"/>
            <a:stretch/>
          </p:blipFill>
          <p:spPr>
            <a:xfrm>
              <a:off x="7946135" y="369332"/>
              <a:ext cx="2816353" cy="2074642"/>
            </a:xfrm>
            <a:prstGeom prst="rect">
              <a:avLst/>
            </a:prstGeom>
          </p:spPr>
        </p:pic>
        <p:sp>
          <p:nvSpPr>
            <p:cNvPr id="10" name="TextBox 9"/>
            <p:cNvSpPr txBox="1"/>
            <p:nvPr/>
          </p:nvSpPr>
          <p:spPr>
            <a:xfrm>
              <a:off x="9912096" y="731520"/>
              <a:ext cx="621792" cy="523220"/>
            </a:xfrm>
            <a:prstGeom prst="rect">
              <a:avLst/>
            </a:prstGeom>
            <a:solidFill>
              <a:srgbClr val="00B0F0"/>
            </a:solidFill>
          </p:spPr>
          <p:txBody>
            <a:bodyPr wrap="square" rtlCol="0">
              <a:spAutoFit/>
            </a:bodyPr>
            <a:lstStyle/>
            <a:p>
              <a:r>
                <a:rPr lang="en-US" altLang="ko-KR" sz="700" b="1" dirty="0">
                  <a:solidFill>
                    <a:srgbClr val="FFFF00"/>
                  </a:solidFill>
                  <a:latin typeface="Arial" panose="020B0604020202020204" pitchFamily="34" charset="0"/>
                  <a:cs typeface="Arial" panose="020B0604020202020204" pitchFamily="34" charset="0"/>
                </a:rPr>
                <a:t>Excessive fibrosis in the upper dermis</a:t>
              </a:r>
              <a:endParaRPr lang="ko-KR" altLang="en-US" sz="700" b="1" dirty="0">
                <a:solidFill>
                  <a:srgbClr val="FFFF00"/>
                </a:solidFill>
                <a:latin typeface="Arial" panose="020B0604020202020204" pitchFamily="34" charset="0"/>
                <a:cs typeface="Arial" panose="020B0604020202020204" pitchFamily="34" charset="0"/>
              </a:endParaRPr>
            </a:p>
          </p:txBody>
        </p:sp>
      </p:grpSp>
      <p:pic>
        <p:nvPicPr>
          <p:cNvPr id="14" name="그림 13"/>
          <p:cNvPicPr>
            <a:picLocks noChangeAspect="1"/>
          </p:cNvPicPr>
          <p:nvPr/>
        </p:nvPicPr>
        <p:blipFill>
          <a:blip r:embed="rId3"/>
          <a:stretch>
            <a:fillRect/>
          </a:stretch>
        </p:blipFill>
        <p:spPr>
          <a:xfrm>
            <a:off x="1301100" y="4337721"/>
            <a:ext cx="9138696" cy="1140051"/>
          </a:xfrm>
          <a:prstGeom prst="rect">
            <a:avLst/>
          </a:prstGeom>
        </p:spPr>
      </p:pic>
      <p:pic>
        <p:nvPicPr>
          <p:cNvPr id="15" name="그림 14"/>
          <p:cNvPicPr>
            <a:picLocks noChangeAspect="1"/>
          </p:cNvPicPr>
          <p:nvPr/>
        </p:nvPicPr>
        <p:blipFill>
          <a:blip r:embed="rId4"/>
          <a:stretch>
            <a:fillRect/>
          </a:stretch>
        </p:blipFill>
        <p:spPr>
          <a:xfrm>
            <a:off x="1808619" y="2447724"/>
            <a:ext cx="4249280" cy="1676545"/>
          </a:xfrm>
          <a:prstGeom prst="rect">
            <a:avLst/>
          </a:prstGeom>
        </p:spPr>
      </p:pic>
      <p:sp>
        <p:nvSpPr>
          <p:cNvPr id="16" name="TextBox 15"/>
          <p:cNvSpPr txBox="1"/>
          <p:nvPr/>
        </p:nvSpPr>
        <p:spPr>
          <a:xfrm>
            <a:off x="502920" y="5696712"/>
            <a:ext cx="10415016" cy="923330"/>
          </a:xfrm>
          <a:prstGeom prst="rect">
            <a:avLst/>
          </a:prstGeom>
          <a:noFill/>
        </p:spPr>
        <p:txBody>
          <a:bodyPr wrap="square" rtlCol="0">
            <a:spAutoFit/>
          </a:bodyPr>
          <a:lstStyle/>
          <a:p>
            <a:r>
              <a:rPr lang="en-US" altLang="ko-KR" dirty="0"/>
              <a:t>CO</a:t>
            </a:r>
            <a:r>
              <a:rPr lang="en-US" altLang="ko-KR" sz="1400" dirty="0"/>
              <a:t>2</a:t>
            </a:r>
            <a:r>
              <a:rPr lang="en-US" altLang="ko-KR" dirty="0"/>
              <a:t>: It goes deeper than </a:t>
            </a:r>
            <a:r>
              <a:rPr lang="en-US" altLang="ko-KR" dirty="0" err="1"/>
              <a:t>Er:yag</a:t>
            </a:r>
            <a:r>
              <a:rPr lang="en-US" altLang="ko-KR" dirty="0"/>
              <a:t>. So it can give better result than it for completely changed skin as like burn scar, deep atrophic scar etc. </a:t>
            </a:r>
          </a:p>
          <a:p>
            <a:r>
              <a:rPr lang="en-US" altLang="ko-KR" dirty="0"/>
              <a:t>Weaker point comparing </a:t>
            </a:r>
            <a:r>
              <a:rPr lang="en-US" altLang="ko-KR" dirty="0" err="1"/>
              <a:t>Er:yag</a:t>
            </a:r>
            <a:r>
              <a:rPr lang="en-US" altLang="ko-KR" dirty="0"/>
              <a:t>: redness extend longer</a:t>
            </a:r>
          </a:p>
        </p:txBody>
      </p:sp>
      <p:sp>
        <p:nvSpPr>
          <p:cNvPr id="17" name="TextBox 16"/>
          <p:cNvSpPr txBox="1"/>
          <p:nvPr/>
        </p:nvSpPr>
        <p:spPr>
          <a:xfrm>
            <a:off x="0" y="313232"/>
            <a:ext cx="1691640" cy="261610"/>
          </a:xfrm>
          <a:prstGeom prst="rect">
            <a:avLst/>
          </a:prstGeom>
          <a:noFill/>
        </p:spPr>
        <p:txBody>
          <a:bodyPr wrap="square" rtlCol="0">
            <a:spAutoFit/>
          </a:bodyPr>
          <a:lstStyle/>
          <a:p>
            <a:r>
              <a:rPr lang="en-US" altLang="ko-KR" sz="1050" dirty="0">
                <a:latin typeface="Calibri" panose="020F0502020204030204" pitchFamily="34" charset="0"/>
                <a:ea typeface="Calibri" panose="020F0502020204030204" pitchFamily="34" charset="0"/>
                <a:cs typeface="Calibri" panose="020F0502020204030204" pitchFamily="34" charset="0"/>
              </a:rPr>
              <a:t>Source from </a:t>
            </a:r>
            <a:r>
              <a:rPr lang="en-US" altLang="ko-KR" sz="1050" dirty="0" err="1">
                <a:latin typeface="Calibri" panose="020F0502020204030204" pitchFamily="34" charset="0"/>
                <a:ea typeface="Calibri" panose="020F0502020204030204" pitchFamily="34" charset="0"/>
                <a:cs typeface="Calibri" panose="020F0502020204030204" pitchFamily="34" charset="0"/>
              </a:rPr>
              <a:t>Dr.Phalps</a:t>
            </a:r>
            <a:r>
              <a:rPr lang="en-US" altLang="ko-KR" sz="1050" dirty="0">
                <a:latin typeface="Calibri" panose="020F0502020204030204" pitchFamily="34" charset="0"/>
                <a:ea typeface="Calibri" panose="020F0502020204030204" pitchFamily="34" charset="0"/>
                <a:cs typeface="Calibri" panose="020F0502020204030204" pitchFamily="34" charset="0"/>
              </a:rPr>
              <a:t>  </a:t>
            </a:r>
            <a:endParaRPr lang="ko-KR" alt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9573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2054246" y="1962762"/>
            <a:ext cx="2450804" cy="2981202"/>
          </a:xfrm>
          <a:prstGeom prst="rect">
            <a:avLst/>
          </a:prstGeom>
        </p:spPr>
      </p:pic>
      <p:sp>
        <p:nvSpPr>
          <p:cNvPr id="5" name="TextBox 4"/>
          <p:cNvSpPr txBox="1"/>
          <p:nvPr/>
        </p:nvSpPr>
        <p:spPr>
          <a:xfrm>
            <a:off x="5536692" y="4995220"/>
            <a:ext cx="5157216" cy="369332"/>
          </a:xfrm>
          <a:prstGeom prst="rect">
            <a:avLst/>
          </a:prstGeom>
          <a:noFill/>
        </p:spPr>
        <p:txBody>
          <a:bodyPr wrap="square" rtlCol="0">
            <a:spAutoFit/>
          </a:bodyPr>
          <a:lstStyle/>
          <a:p>
            <a:r>
              <a:rPr lang="en-US" altLang="ko-KR" dirty="0"/>
              <a:t>3 to 4 times 3 to 4 weeks interval</a:t>
            </a:r>
            <a:endParaRPr lang="ko-KR" altLang="en-US" dirty="0"/>
          </a:p>
        </p:txBody>
      </p:sp>
      <p:pic>
        <p:nvPicPr>
          <p:cNvPr id="7" name="그림 6"/>
          <p:cNvPicPr>
            <a:picLocks noChangeAspect="1"/>
          </p:cNvPicPr>
          <p:nvPr/>
        </p:nvPicPr>
        <p:blipFill>
          <a:blip r:embed="rId3"/>
          <a:stretch>
            <a:fillRect/>
          </a:stretch>
        </p:blipFill>
        <p:spPr>
          <a:xfrm>
            <a:off x="1231392" y="43942"/>
            <a:ext cx="5308873" cy="1847945"/>
          </a:xfrm>
          <a:prstGeom prst="rect">
            <a:avLst/>
          </a:prstGeom>
        </p:spPr>
      </p:pic>
      <p:pic>
        <p:nvPicPr>
          <p:cNvPr id="8" name="그림 7"/>
          <p:cNvPicPr>
            <a:picLocks noChangeAspect="1"/>
          </p:cNvPicPr>
          <p:nvPr/>
        </p:nvPicPr>
        <p:blipFill>
          <a:blip r:embed="rId4"/>
          <a:stretch>
            <a:fillRect/>
          </a:stretch>
        </p:blipFill>
        <p:spPr>
          <a:xfrm>
            <a:off x="5599513" y="1808358"/>
            <a:ext cx="3694496" cy="1030313"/>
          </a:xfrm>
          <a:prstGeom prst="rect">
            <a:avLst/>
          </a:prstGeom>
        </p:spPr>
      </p:pic>
      <p:pic>
        <p:nvPicPr>
          <p:cNvPr id="9" name="그림 8"/>
          <p:cNvPicPr>
            <a:picLocks noChangeAspect="1"/>
          </p:cNvPicPr>
          <p:nvPr/>
        </p:nvPicPr>
        <p:blipFill>
          <a:blip r:embed="rId5"/>
          <a:stretch>
            <a:fillRect/>
          </a:stretch>
        </p:blipFill>
        <p:spPr>
          <a:xfrm>
            <a:off x="5660478" y="2993625"/>
            <a:ext cx="3572566" cy="1646063"/>
          </a:xfrm>
          <a:prstGeom prst="rect">
            <a:avLst/>
          </a:prstGeom>
        </p:spPr>
      </p:pic>
      <p:sp>
        <p:nvSpPr>
          <p:cNvPr id="10" name="TextBox 9"/>
          <p:cNvSpPr txBox="1"/>
          <p:nvPr/>
        </p:nvSpPr>
        <p:spPr>
          <a:xfrm>
            <a:off x="24384" y="0"/>
            <a:ext cx="1691640" cy="261610"/>
          </a:xfrm>
          <a:prstGeom prst="rect">
            <a:avLst/>
          </a:prstGeom>
          <a:noFill/>
        </p:spPr>
        <p:txBody>
          <a:bodyPr wrap="square" rtlCol="0">
            <a:spAutoFit/>
          </a:bodyPr>
          <a:lstStyle/>
          <a:p>
            <a:r>
              <a:rPr lang="en-US" altLang="ko-KR" sz="1050" dirty="0">
                <a:latin typeface="Calibri" panose="020F0502020204030204" pitchFamily="34" charset="0"/>
                <a:ea typeface="Calibri" panose="020F0502020204030204" pitchFamily="34" charset="0"/>
                <a:cs typeface="Calibri" panose="020F0502020204030204" pitchFamily="34" charset="0"/>
              </a:rPr>
              <a:t>Source from </a:t>
            </a:r>
            <a:endParaRPr lang="ko-KR" alt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849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806" y="0"/>
            <a:ext cx="2611225"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Hypertrophic scar </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140806" y="490888"/>
            <a:ext cx="11912867" cy="369332"/>
          </a:xfrm>
          <a:prstGeom prst="rect">
            <a:avLst/>
          </a:prstGeom>
          <a:noFill/>
        </p:spPr>
        <p:txBody>
          <a:bodyPr wrap="square" rtlCol="0">
            <a:spAutoFit/>
          </a:bodyPr>
          <a:lstStyle/>
          <a:p>
            <a:r>
              <a:rPr lang="en-US" altLang="ko-KR" dirty="0"/>
              <a:t>The purpose of laser care is reducing the scar size so treat it with higher energy. </a:t>
            </a:r>
            <a:endParaRPr lang="ko-KR" altLang="en-US" dirty="0"/>
          </a:p>
        </p:txBody>
      </p:sp>
      <p:graphicFrame>
        <p:nvGraphicFramePr>
          <p:cNvPr id="4" name="표 3"/>
          <p:cNvGraphicFramePr>
            <a:graphicFrameLocks noGrp="1"/>
          </p:cNvGraphicFramePr>
          <p:nvPr/>
        </p:nvGraphicFramePr>
        <p:xfrm>
          <a:off x="904974" y="1137740"/>
          <a:ext cx="8370968" cy="2066976"/>
        </p:xfrm>
        <a:graphic>
          <a:graphicData uri="http://schemas.openxmlformats.org/drawingml/2006/table">
            <a:tbl>
              <a:tblPr firstRow="1" bandRow="1">
                <a:tableStyleId>{5C22544A-7EE6-4342-B048-85BDC9FD1C3A}</a:tableStyleId>
              </a:tblPr>
              <a:tblGrid>
                <a:gridCol w="1537699">
                  <a:extLst>
                    <a:ext uri="{9D8B030D-6E8A-4147-A177-3AD203B41FA5}">
                      <a16:colId xmlns:a16="http://schemas.microsoft.com/office/drawing/2014/main" val="3962848200"/>
                    </a:ext>
                  </a:extLst>
                </a:gridCol>
                <a:gridCol w="1537699">
                  <a:extLst>
                    <a:ext uri="{9D8B030D-6E8A-4147-A177-3AD203B41FA5}">
                      <a16:colId xmlns:a16="http://schemas.microsoft.com/office/drawing/2014/main" val="1564227463"/>
                    </a:ext>
                  </a:extLst>
                </a:gridCol>
                <a:gridCol w="1765190">
                  <a:extLst>
                    <a:ext uri="{9D8B030D-6E8A-4147-A177-3AD203B41FA5}">
                      <a16:colId xmlns:a16="http://schemas.microsoft.com/office/drawing/2014/main" val="903030305"/>
                    </a:ext>
                  </a:extLst>
                </a:gridCol>
                <a:gridCol w="1765190">
                  <a:extLst>
                    <a:ext uri="{9D8B030D-6E8A-4147-A177-3AD203B41FA5}">
                      <a16:colId xmlns:a16="http://schemas.microsoft.com/office/drawing/2014/main" val="3108795857"/>
                    </a:ext>
                  </a:extLst>
                </a:gridCol>
                <a:gridCol w="1765190">
                  <a:extLst>
                    <a:ext uri="{9D8B030D-6E8A-4147-A177-3AD203B41FA5}">
                      <a16:colId xmlns:a16="http://schemas.microsoft.com/office/drawing/2014/main" val="3148187111"/>
                    </a:ext>
                  </a:extLst>
                </a:gridCol>
              </a:tblGrid>
              <a:tr h="267399">
                <a:tc>
                  <a:txBody>
                    <a:bodyPr/>
                    <a:lstStyle/>
                    <a:p>
                      <a:pPr algn="ctr" latinLnBrk="1"/>
                      <a:r>
                        <a:rPr lang="en-US" altLang="ko-KR" dirty="0"/>
                        <a:t>Fractional</a:t>
                      </a:r>
                    </a:p>
                    <a:p>
                      <a:pPr algn="ctr" latinLnBrk="1"/>
                      <a:r>
                        <a:rPr lang="en-US" altLang="ko-KR" dirty="0"/>
                        <a:t>Mode</a:t>
                      </a:r>
                      <a:endParaRPr lang="ko-KR" altLang="en-US" dirty="0"/>
                    </a:p>
                  </a:txBody>
                  <a:tcPr/>
                </a:tc>
                <a:tc>
                  <a:txBody>
                    <a:bodyPr/>
                    <a:lstStyle/>
                    <a:p>
                      <a:pPr algn="ctr" latinLnBrk="1"/>
                      <a:r>
                        <a:rPr lang="en-US" altLang="ko-KR" dirty="0"/>
                        <a:t>Energy</a:t>
                      </a:r>
                      <a:endParaRPr lang="ko-KR" altLang="en-US" dirty="0"/>
                    </a:p>
                  </a:txBody>
                  <a:tcPr/>
                </a:tc>
                <a:tc>
                  <a:txBody>
                    <a:bodyPr/>
                    <a:lstStyle/>
                    <a:p>
                      <a:pPr algn="ctr" latinLnBrk="1"/>
                      <a:r>
                        <a:rPr lang="en-US" altLang="ko-KR" dirty="0"/>
                        <a:t>Density</a:t>
                      </a:r>
                      <a:endParaRPr lang="ko-KR" altLang="en-US" dirty="0"/>
                    </a:p>
                  </a:txBody>
                  <a:tcPr/>
                </a:tc>
                <a:tc>
                  <a:txBody>
                    <a:bodyPr/>
                    <a:lstStyle/>
                    <a:p>
                      <a:pPr algn="ctr" latinLnBrk="1"/>
                      <a:r>
                        <a:rPr lang="en-US" altLang="ko-KR" dirty="0"/>
                        <a:t>Scanning</a:t>
                      </a:r>
                      <a:r>
                        <a:rPr lang="en-US" altLang="ko-KR" baseline="0" dirty="0"/>
                        <a:t> size(mm)</a:t>
                      </a:r>
                      <a:endParaRPr lang="ko-KR" altLang="en-US" dirty="0"/>
                    </a:p>
                  </a:txBody>
                  <a:tcPr/>
                </a:tc>
                <a:tc>
                  <a:txBody>
                    <a:bodyPr/>
                    <a:lstStyle/>
                    <a:p>
                      <a:pPr algn="ctr" latinLnBrk="1"/>
                      <a:r>
                        <a:rPr lang="en-US" altLang="ko-KR" dirty="0"/>
                        <a:t>Pass</a:t>
                      </a:r>
                      <a:endParaRPr lang="ko-KR" altLang="en-US" dirty="0"/>
                    </a:p>
                  </a:txBody>
                  <a:tcPr/>
                </a:tc>
                <a:extLst>
                  <a:ext uri="{0D108BD9-81ED-4DB2-BD59-A6C34878D82A}">
                    <a16:rowId xmlns:a16="http://schemas.microsoft.com/office/drawing/2014/main" val="1848858693"/>
                  </a:ext>
                </a:extLst>
              </a:tr>
              <a:tr h="475632">
                <a:tc rowSpan="3">
                  <a:txBody>
                    <a:bodyPr/>
                    <a:lstStyle/>
                    <a:p>
                      <a:pPr algn="ctr" latinLnBrk="1"/>
                      <a:r>
                        <a:rPr lang="en-US" altLang="ko-KR" dirty="0"/>
                        <a:t>Hypertrophic</a:t>
                      </a:r>
                    </a:p>
                    <a:p>
                      <a:pPr algn="ctr" latinLnBrk="1"/>
                      <a:r>
                        <a:rPr lang="en-US" altLang="ko-KR" dirty="0"/>
                        <a:t>Scar</a:t>
                      </a:r>
                      <a:endParaRPr lang="ko-KR" altLang="en-US" dirty="0"/>
                    </a:p>
                  </a:txBody>
                  <a:tcPr anchor="ctr"/>
                </a:tc>
                <a:tc>
                  <a:txBody>
                    <a:bodyPr/>
                    <a:lstStyle/>
                    <a:p>
                      <a:pPr algn="ctr" latinLnBrk="1"/>
                      <a:r>
                        <a:rPr lang="en-US" altLang="ko-KR" baseline="0" dirty="0"/>
                        <a:t> 40mJ</a:t>
                      </a:r>
                      <a:endParaRPr lang="ko-KR" altLang="en-US" dirty="0"/>
                    </a:p>
                  </a:txBody>
                  <a:tcPr anchor="ctr"/>
                </a:tc>
                <a:tc>
                  <a:txBody>
                    <a:bodyPr/>
                    <a:lstStyle/>
                    <a:p>
                      <a:pPr algn="ctr" latinLnBrk="1"/>
                      <a:r>
                        <a:rPr lang="en-US" altLang="ko-KR" dirty="0"/>
                        <a:t>1mm</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0" i="0" kern="1200" dirty="0">
                          <a:solidFill>
                            <a:schemeClr val="dk1"/>
                          </a:solidFill>
                          <a:effectLst/>
                          <a:latin typeface="+mn-lt"/>
                          <a:ea typeface="+mn-ea"/>
                          <a:cs typeface="+mn-cs"/>
                        </a:rPr>
                        <a:t>≤</a:t>
                      </a:r>
                      <a:r>
                        <a:rPr lang="ko-KR" altLang="en-US" sz="1800" b="0" i="0" kern="1200" baseline="0" dirty="0">
                          <a:solidFill>
                            <a:schemeClr val="dk1"/>
                          </a:solidFill>
                          <a:effectLst/>
                          <a:latin typeface="+mn-lt"/>
                          <a:ea typeface="+mn-ea"/>
                          <a:cs typeface="+mn-cs"/>
                        </a:rPr>
                        <a:t> </a:t>
                      </a:r>
                      <a:r>
                        <a:rPr lang="en-US" altLang="ko-KR" dirty="0"/>
                        <a:t>5X5</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1</a:t>
                      </a:r>
                      <a:endParaRPr lang="ko-KR" altLang="en-US" dirty="0"/>
                    </a:p>
                  </a:txBody>
                  <a:tcPr anchor="ctr"/>
                </a:tc>
                <a:extLst>
                  <a:ext uri="{0D108BD9-81ED-4DB2-BD59-A6C34878D82A}">
                    <a16:rowId xmlns:a16="http://schemas.microsoft.com/office/drawing/2014/main" val="2013152330"/>
                  </a:ext>
                </a:extLst>
              </a:tr>
              <a:tr h="475632">
                <a:tc vMerge="1">
                  <a:txBody>
                    <a:bodyPr/>
                    <a:lstStyle/>
                    <a:p>
                      <a:pPr algn="ctr" latinLnBrk="1"/>
                      <a:endParaRPr lang="ko-KR" altLang="en-US" dirty="0"/>
                    </a:p>
                  </a:txBody>
                  <a:tcPr anchor="ctr"/>
                </a:tc>
                <a:tc>
                  <a:txBody>
                    <a:bodyPr/>
                    <a:lstStyle/>
                    <a:p>
                      <a:pPr algn="ctr" latinLnBrk="1"/>
                      <a:r>
                        <a:rPr lang="en-US" altLang="ko-KR" dirty="0"/>
                        <a:t>30mJ</a:t>
                      </a:r>
                      <a:endParaRPr lang="ko-KR" altLang="en-US" dirty="0"/>
                    </a:p>
                  </a:txBody>
                  <a:tcPr anchor="ctr"/>
                </a:tc>
                <a:tc>
                  <a:txBody>
                    <a:bodyPr/>
                    <a:lstStyle/>
                    <a:p>
                      <a:pPr algn="ctr" latinLnBrk="1"/>
                      <a:r>
                        <a:rPr lang="en-US" altLang="ko-KR" dirty="0"/>
                        <a:t>1.2mm</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0" i="0" kern="1200" dirty="0">
                          <a:solidFill>
                            <a:schemeClr val="dk1"/>
                          </a:solidFill>
                          <a:effectLst/>
                          <a:latin typeface="+mn-lt"/>
                          <a:ea typeface="+mn-ea"/>
                          <a:cs typeface="+mn-cs"/>
                        </a:rPr>
                        <a:t>≤</a:t>
                      </a:r>
                      <a:r>
                        <a:rPr lang="ko-KR" altLang="en-US" sz="1800" b="0" i="0" kern="1200" baseline="0" dirty="0">
                          <a:solidFill>
                            <a:schemeClr val="dk1"/>
                          </a:solidFill>
                          <a:effectLst/>
                          <a:latin typeface="+mn-lt"/>
                          <a:ea typeface="+mn-ea"/>
                          <a:cs typeface="+mn-cs"/>
                        </a:rPr>
                        <a:t> </a:t>
                      </a:r>
                      <a:r>
                        <a:rPr lang="en-US" altLang="ko-KR" dirty="0"/>
                        <a:t>5X5</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1</a:t>
                      </a:r>
                      <a:endParaRPr lang="ko-KR" altLang="en-US" dirty="0"/>
                    </a:p>
                  </a:txBody>
                  <a:tcPr anchor="ctr"/>
                </a:tc>
                <a:extLst>
                  <a:ext uri="{0D108BD9-81ED-4DB2-BD59-A6C34878D82A}">
                    <a16:rowId xmlns:a16="http://schemas.microsoft.com/office/drawing/2014/main" val="3822065472"/>
                  </a:ext>
                </a:extLst>
              </a:tr>
              <a:tr h="475632">
                <a:tc vMerge="1">
                  <a:txBody>
                    <a:bodyPr/>
                    <a:lstStyle/>
                    <a:p>
                      <a:pPr algn="ctr" latinLnBrk="1"/>
                      <a:endParaRPr lang="ko-KR" altLang="en-US" dirty="0"/>
                    </a:p>
                  </a:txBody>
                  <a:tcPr anchor="ctr"/>
                </a:tc>
                <a:tc>
                  <a:txBody>
                    <a:bodyPr/>
                    <a:lstStyle/>
                    <a:p>
                      <a:pPr algn="ctr" latinLnBrk="1"/>
                      <a:r>
                        <a:rPr lang="en-US" altLang="ko-KR" dirty="0"/>
                        <a:t>20mJ</a:t>
                      </a:r>
                      <a:endParaRPr lang="ko-KR" altLang="en-US" dirty="0"/>
                    </a:p>
                  </a:txBody>
                  <a:tcPr anchor="ctr"/>
                </a:tc>
                <a:tc>
                  <a:txBody>
                    <a:bodyPr/>
                    <a:lstStyle/>
                    <a:p>
                      <a:pPr algn="ctr" latinLnBrk="1"/>
                      <a:r>
                        <a:rPr lang="en-US" altLang="ko-KR" dirty="0"/>
                        <a:t>1.2mm</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0" i="0" kern="1200" dirty="0">
                          <a:solidFill>
                            <a:schemeClr val="dk1"/>
                          </a:solidFill>
                          <a:effectLst/>
                          <a:latin typeface="+mn-lt"/>
                          <a:ea typeface="+mn-ea"/>
                          <a:cs typeface="+mn-cs"/>
                        </a:rPr>
                        <a:t>≤</a:t>
                      </a:r>
                      <a:r>
                        <a:rPr lang="ko-KR" altLang="en-US" sz="1800" b="0" i="0" kern="1200" baseline="0" dirty="0">
                          <a:solidFill>
                            <a:schemeClr val="dk1"/>
                          </a:solidFill>
                          <a:effectLst/>
                          <a:latin typeface="+mn-lt"/>
                          <a:ea typeface="+mn-ea"/>
                          <a:cs typeface="+mn-cs"/>
                        </a:rPr>
                        <a:t> </a:t>
                      </a:r>
                      <a:r>
                        <a:rPr lang="en-US" altLang="ko-KR" dirty="0"/>
                        <a:t>5X5</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2</a:t>
                      </a:r>
                      <a:endParaRPr lang="ko-KR" altLang="en-US" dirty="0"/>
                    </a:p>
                  </a:txBody>
                  <a:tcPr anchor="ctr"/>
                </a:tc>
                <a:extLst>
                  <a:ext uri="{0D108BD9-81ED-4DB2-BD59-A6C34878D82A}">
                    <a16:rowId xmlns:a16="http://schemas.microsoft.com/office/drawing/2014/main" val="4103251556"/>
                  </a:ext>
                </a:extLst>
              </a:tr>
            </a:tbl>
          </a:graphicData>
        </a:graphic>
      </p:graphicFrame>
      <p:sp>
        <p:nvSpPr>
          <p:cNvPr id="5" name="TextBox 4"/>
          <p:cNvSpPr txBox="1"/>
          <p:nvPr/>
        </p:nvSpPr>
        <p:spPr>
          <a:xfrm>
            <a:off x="6097239" y="3297570"/>
            <a:ext cx="4129238" cy="369332"/>
          </a:xfrm>
          <a:prstGeom prst="rect">
            <a:avLst/>
          </a:prstGeom>
          <a:noFill/>
        </p:spPr>
        <p:txBody>
          <a:bodyPr wrap="square" rtlCol="0">
            <a:spAutoFit/>
          </a:bodyPr>
          <a:lstStyle/>
          <a:p>
            <a:r>
              <a:rPr lang="en-US" altLang="ko-KR" dirty="0"/>
              <a:t>Published by </a:t>
            </a:r>
            <a:r>
              <a:rPr lang="en-US" altLang="ko-KR" dirty="0" err="1"/>
              <a:t>Haewon</a:t>
            </a:r>
            <a:r>
              <a:rPr lang="en-US" altLang="ko-KR" dirty="0"/>
              <a:t> Jung MD, 2021</a:t>
            </a:r>
            <a:endParaRPr lang="ko-KR" altLang="en-US" dirty="0"/>
          </a:p>
        </p:txBody>
      </p:sp>
    </p:spTree>
    <p:extLst>
      <p:ext uri="{BB962C8B-B14F-4D97-AF65-F5344CB8AC3E}">
        <p14:creationId xmlns:p14="http://schemas.microsoft.com/office/powerpoint/2010/main" val="2011681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536" y="468580"/>
            <a:ext cx="10778491" cy="369332"/>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Interval to cure for acne scar for aggressive care -&gt; 2 months term(treatment is so naturally generate collagen)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240030" y="1051560"/>
            <a:ext cx="7075170" cy="369332"/>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MLA – around 1 month interval(recommend to treat 3 to 6 sessions) </a:t>
            </a:r>
          </a:p>
        </p:txBody>
      </p:sp>
      <p:sp>
        <p:nvSpPr>
          <p:cNvPr id="4" name="TextBox 3"/>
          <p:cNvSpPr txBox="1"/>
          <p:nvPr/>
        </p:nvSpPr>
        <p:spPr>
          <a:xfrm>
            <a:off x="240030" y="4850261"/>
            <a:ext cx="7075170" cy="646331"/>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Acne scar care need to be </a:t>
            </a:r>
            <a:r>
              <a:rPr lang="en-US" altLang="ko-KR" b="1" dirty="0">
                <a:latin typeface="Calibri" panose="020F0502020204030204" pitchFamily="34" charset="0"/>
                <a:ea typeface="Calibri" panose="020F0502020204030204" pitchFamily="34" charset="0"/>
                <a:cs typeface="Calibri" panose="020F0502020204030204" pitchFamily="34" charset="0"/>
              </a:rPr>
              <a:t>combination care</a:t>
            </a:r>
            <a:r>
              <a:rPr lang="en-US" altLang="ko-KR" dirty="0">
                <a:latin typeface="Calibri" panose="020F0502020204030204" pitchFamily="34" charset="0"/>
                <a:ea typeface="Calibri" panose="020F0502020204030204" pitchFamily="34" charset="0"/>
                <a:cs typeface="Calibri" panose="020F0502020204030204" pitchFamily="34" charset="0"/>
              </a:rPr>
              <a:t>. It can’t be treated with one way.  </a:t>
            </a:r>
            <a:r>
              <a:rPr lang="en-US" altLang="ko-KR" b="1" dirty="0">
                <a:solidFill>
                  <a:srgbClr val="FF0000"/>
                </a:solidFill>
                <a:latin typeface="Calibri" panose="020F0502020204030204" pitchFamily="34" charset="0"/>
                <a:ea typeface="Calibri" panose="020F0502020204030204" pitchFamily="34" charset="0"/>
                <a:cs typeface="Calibri" panose="020F0502020204030204" pitchFamily="34" charset="0"/>
              </a:rPr>
              <a:t>However laser is the basic for scar care.  </a:t>
            </a:r>
            <a:endParaRPr lang="ko-KR" altLang="en-US"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그림 6"/>
          <p:cNvPicPr>
            <a:picLocks noChangeAspect="1"/>
          </p:cNvPicPr>
          <p:nvPr/>
        </p:nvPicPr>
        <p:blipFill rotWithShape="1">
          <a:blip r:embed="rId2"/>
          <a:srcRect l="36066" b="3138"/>
          <a:stretch/>
        </p:blipFill>
        <p:spPr>
          <a:xfrm>
            <a:off x="4556318" y="2754120"/>
            <a:ext cx="1657339" cy="1670910"/>
          </a:xfrm>
          <a:prstGeom prst="rect">
            <a:avLst/>
          </a:prstGeom>
        </p:spPr>
      </p:pic>
      <p:sp>
        <p:nvSpPr>
          <p:cNvPr id="8" name="TextBox 7"/>
          <p:cNvSpPr txBox="1"/>
          <p:nvPr/>
        </p:nvSpPr>
        <p:spPr>
          <a:xfrm>
            <a:off x="4163480" y="1895173"/>
            <a:ext cx="3959434" cy="646331"/>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Acne scar is very difficult and challenging to the doctors. </a:t>
            </a:r>
            <a:endParaRPr lang="ko-KR" altLang="en-US" b="1" dirty="0">
              <a:latin typeface="Calibri" panose="020F0502020204030204" pitchFamily="34" charset="0"/>
              <a:cs typeface="Calibri" panose="020F0502020204030204" pitchFamily="34" charset="0"/>
            </a:endParaRPr>
          </a:p>
        </p:txBody>
      </p:sp>
      <p:pic>
        <p:nvPicPr>
          <p:cNvPr id="10" name="그림 9"/>
          <p:cNvPicPr>
            <a:picLocks noChangeAspect="1"/>
          </p:cNvPicPr>
          <p:nvPr/>
        </p:nvPicPr>
        <p:blipFill>
          <a:blip r:embed="rId3"/>
          <a:stretch>
            <a:fillRect/>
          </a:stretch>
        </p:blipFill>
        <p:spPr>
          <a:xfrm>
            <a:off x="8122914" y="4425030"/>
            <a:ext cx="2143125" cy="2143125"/>
          </a:xfrm>
          <a:prstGeom prst="rect">
            <a:avLst/>
          </a:prstGeom>
        </p:spPr>
      </p:pic>
      <p:sp>
        <p:nvSpPr>
          <p:cNvPr id="11" name="TextBox 10"/>
          <p:cNvSpPr txBox="1"/>
          <p:nvPr/>
        </p:nvSpPr>
        <p:spPr>
          <a:xfrm>
            <a:off x="7689011" y="5607252"/>
            <a:ext cx="867806" cy="369332"/>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Effect</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0079221" y="5391756"/>
            <a:ext cx="867806" cy="646331"/>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Side effect</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9589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6128" y="2706624"/>
            <a:ext cx="1170432" cy="523220"/>
          </a:xfrm>
          <a:prstGeom prst="rect">
            <a:avLst/>
          </a:prstGeom>
          <a:noFill/>
        </p:spPr>
        <p:txBody>
          <a:bodyPr wrap="square" rtlCol="0">
            <a:spAutoFit/>
          </a:bodyPr>
          <a:lstStyle/>
          <a:p>
            <a:r>
              <a:rPr lang="en-US" altLang="ko-KR" sz="2400" b="1" dirty="0">
                <a:latin typeface="Calibri" panose="020F0502020204030204" pitchFamily="34" charset="0"/>
                <a:ea typeface="Calibri" panose="020F0502020204030204" pitchFamily="34" charset="0"/>
                <a:cs typeface="Calibri" panose="020F0502020204030204" pitchFamily="34" charset="0"/>
              </a:rPr>
              <a:t>Scars</a:t>
            </a:r>
            <a:r>
              <a:rPr lang="en-US" altLang="ko-KR" sz="2800" b="1" dirty="0">
                <a:latin typeface="Calibri" panose="020F0502020204030204" pitchFamily="34" charset="0"/>
                <a:ea typeface="Calibri" panose="020F0502020204030204" pitchFamily="34" charset="0"/>
                <a:cs typeface="Calibri" panose="020F0502020204030204" pitchFamily="34" charset="0"/>
              </a:rPr>
              <a:t> </a:t>
            </a:r>
            <a:endParaRPr lang="ko-KR" altLang="en-US"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390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9170" y="2994418"/>
            <a:ext cx="4512623" cy="461665"/>
          </a:xfrm>
          <a:prstGeom prst="rect">
            <a:avLst/>
          </a:prstGeom>
          <a:noFill/>
        </p:spPr>
        <p:txBody>
          <a:bodyPr wrap="square" rtlCol="0">
            <a:spAutoFit/>
          </a:bodyPr>
          <a:lstStyle/>
          <a:p>
            <a:r>
              <a:rPr lang="en-US" altLang="ko-KR" sz="2400" b="1" dirty="0"/>
              <a:t>Convex lesions on the face</a:t>
            </a:r>
            <a:endParaRPr lang="ko-KR" altLang="en-US" sz="2400" b="1" dirty="0"/>
          </a:p>
        </p:txBody>
      </p:sp>
    </p:spTree>
    <p:extLst>
      <p:ext uri="{BB962C8B-B14F-4D97-AF65-F5344CB8AC3E}">
        <p14:creationId xmlns:p14="http://schemas.microsoft.com/office/powerpoint/2010/main" val="1578804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41034"/>
            <a:ext cx="1423082" cy="369332"/>
          </a:xfrm>
          <a:prstGeom prst="rect">
            <a:avLst/>
          </a:prstGeom>
        </p:spPr>
        <p:txBody>
          <a:bodyPr wrap="none">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altLang="ko-KR"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Syringoma</a:t>
            </a:r>
            <a:endPar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rotWithShape="1">
          <a:blip r:embed="rId2"/>
          <a:srcRect l="3264"/>
          <a:stretch/>
        </p:blipFill>
        <p:spPr>
          <a:xfrm>
            <a:off x="1935678" y="1234363"/>
            <a:ext cx="3049008" cy="2085013"/>
          </a:xfrm>
          <a:prstGeom prst="rect">
            <a:avLst/>
          </a:prstGeom>
        </p:spPr>
      </p:pic>
      <p:pic>
        <p:nvPicPr>
          <p:cNvPr id="6" name="그림 5"/>
          <p:cNvPicPr>
            <a:picLocks noChangeAspect="1"/>
          </p:cNvPicPr>
          <p:nvPr/>
        </p:nvPicPr>
        <p:blipFill rotWithShape="1">
          <a:blip r:embed="rId3"/>
          <a:srcRect l="-447" t="277" r="1899" b="1481"/>
          <a:stretch/>
        </p:blipFill>
        <p:spPr>
          <a:xfrm>
            <a:off x="5716983" y="1234363"/>
            <a:ext cx="2619495" cy="2114255"/>
          </a:xfrm>
          <a:prstGeom prst="rect">
            <a:avLst/>
          </a:prstGeom>
        </p:spPr>
      </p:pic>
      <p:sp>
        <p:nvSpPr>
          <p:cNvPr id="8" name="TextBox 7"/>
          <p:cNvSpPr txBox="1"/>
          <p:nvPr/>
        </p:nvSpPr>
        <p:spPr>
          <a:xfrm>
            <a:off x="3241963" y="3398431"/>
            <a:ext cx="4815444" cy="369332"/>
          </a:xfrm>
          <a:prstGeom prst="rect">
            <a:avLst/>
          </a:prstGeom>
          <a:noFill/>
        </p:spPr>
        <p:txBody>
          <a:bodyPr wrap="square" rtlCol="0">
            <a:spAutoFit/>
          </a:bodyPr>
          <a:lstStyle/>
          <a:p>
            <a:r>
              <a:rPr lang="en-US" altLang="ko-KR" dirty="0"/>
              <a:t>Cause: sweat gland excessively proliferate </a:t>
            </a:r>
            <a:endParaRPr lang="ko-KR" altLang="en-US" dirty="0"/>
          </a:p>
        </p:txBody>
      </p:sp>
      <p:sp>
        <p:nvSpPr>
          <p:cNvPr id="10" name="TextBox 9"/>
          <p:cNvSpPr txBox="1"/>
          <p:nvPr/>
        </p:nvSpPr>
        <p:spPr>
          <a:xfrm>
            <a:off x="7231165" y="3876061"/>
            <a:ext cx="4430404" cy="2862322"/>
          </a:xfrm>
          <a:prstGeom prst="rect">
            <a:avLst/>
          </a:prstGeom>
          <a:noFill/>
        </p:spPr>
        <p:txBody>
          <a:bodyPr wrap="square" rtlCol="0">
            <a:spAutoFit/>
          </a:bodyPr>
          <a:lstStyle/>
          <a:p>
            <a:r>
              <a:rPr lang="en-US" altLang="ko-KR" dirty="0" err="1"/>
              <a:t>Syringoma</a:t>
            </a:r>
            <a:r>
              <a:rPr lang="en-US" altLang="ko-KR" dirty="0"/>
              <a:t>: Benign tumor </a:t>
            </a:r>
          </a:p>
          <a:p>
            <a:r>
              <a:rPr lang="en-US" altLang="ko-KR" dirty="0"/>
              <a:t>Most appear as </a:t>
            </a:r>
            <a:r>
              <a:rPr lang="en-US" altLang="ko-KR" dirty="0">
                <a:solidFill>
                  <a:srgbClr val="FF0000"/>
                </a:solidFill>
              </a:rPr>
              <a:t>skin-colored</a:t>
            </a:r>
            <a:r>
              <a:rPr lang="en-US" altLang="ko-KR" dirty="0"/>
              <a:t> papules, which are 1-3 mm in size around the eyes, cheeks, and forehead, caused by sweat gland problems, and are common benign tumors that mainly occur in adult women.</a:t>
            </a:r>
          </a:p>
          <a:p>
            <a:pPr marL="342900" indent="-342900">
              <a:buAutoNum type="arabicPeriod"/>
            </a:pPr>
            <a:r>
              <a:rPr lang="en-US" altLang="ko-KR" dirty="0"/>
              <a:t>Occur deep in the skin</a:t>
            </a:r>
          </a:p>
          <a:p>
            <a:pPr marL="342900" indent="-342900">
              <a:buAutoNum type="arabicPeriod"/>
            </a:pPr>
            <a:r>
              <a:rPr lang="en-US" altLang="ko-KR" dirty="0"/>
              <a:t>Arise from sweat ducts</a:t>
            </a:r>
          </a:p>
          <a:p>
            <a:endParaRPr lang="en-US" altLang="ko-KR" dirty="0"/>
          </a:p>
        </p:txBody>
      </p:sp>
      <p:pic>
        <p:nvPicPr>
          <p:cNvPr id="11" name="그림 10"/>
          <p:cNvPicPr>
            <a:picLocks noChangeAspect="1"/>
          </p:cNvPicPr>
          <p:nvPr/>
        </p:nvPicPr>
        <p:blipFill>
          <a:blip r:embed="rId4"/>
          <a:stretch>
            <a:fillRect/>
          </a:stretch>
        </p:blipFill>
        <p:spPr>
          <a:xfrm>
            <a:off x="4515957" y="3876061"/>
            <a:ext cx="2554445" cy="2767824"/>
          </a:xfrm>
          <a:prstGeom prst="rect">
            <a:avLst/>
          </a:prstGeom>
        </p:spPr>
      </p:pic>
    </p:spTree>
    <p:extLst>
      <p:ext uri="{BB962C8B-B14F-4D97-AF65-F5344CB8AC3E}">
        <p14:creationId xmlns:p14="http://schemas.microsoft.com/office/powerpoint/2010/main" val="3862190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03.png"/>
          <p:cNvPicPr/>
          <p:nvPr/>
        </p:nvPicPr>
        <p:blipFill>
          <a:blip r:embed="rId2" cstate="print"/>
          <a:stretch>
            <a:fillRect/>
          </a:stretch>
        </p:blipFill>
        <p:spPr>
          <a:xfrm>
            <a:off x="3709526" y="1644873"/>
            <a:ext cx="4678680" cy="3510915"/>
          </a:xfrm>
          <a:prstGeom prst="rect">
            <a:avLst/>
          </a:prstGeom>
        </p:spPr>
      </p:pic>
      <p:sp>
        <p:nvSpPr>
          <p:cNvPr id="4" name="TextBox 3"/>
          <p:cNvSpPr txBox="1"/>
          <p:nvPr/>
        </p:nvSpPr>
        <p:spPr>
          <a:xfrm>
            <a:off x="1080940" y="5276977"/>
            <a:ext cx="9596486" cy="1477328"/>
          </a:xfrm>
          <a:prstGeom prst="rect">
            <a:avLst/>
          </a:prstGeom>
          <a:noFill/>
        </p:spPr>
        <p:txBody>
          <a:bodyPr wrap="square" rtlCol="0">
            <a:spAutoFit/>
          </a:bodyPr>
          <a:lstStyle/>
          <a:p>
            <a:r>
              <a:rPr lang="en-US" altLang="ko-KR" dirty="0"/>
              <a:t>It is one of the indication what doctors dislike to treat, its root is in deep side so it will leave scar in case treat so strongly, or if it is treated with non-proper depth, it can be reoccurred. </a:t>
            </a:r>
          </a:p>
          <a:p>
            <a:r>
              <a:rPr lang="en-US" altLang="ko-KR" dirty="0"/>
              <a:t>Vaporize it up to hearing the sound from the lesion -&gt; cooling</a:t>
            </a:r>
          </a:p>
          <a:p>
            <a:r>
              <a:rPr lang="en-US" altLang="ko-KR" dirty="0"/>
              <a:t>Recently, FRX approach also conducted. </a:t>
            </a:r>
            <a:endParaRPr lang="ko-KR" altLang="en-US" dirty="0"/>
          </a:p>
        </p:txBody>
      </p:sp>
      <p:pic>
        <p:nvPicPr>
          <p:cNvPr id="5" name="그림 4"/>
          <p:cNvPicPr>
            <a:picLocks noChangeAspect="1"/>
          </p:cNvPicPr>
          <p:nvPr/>
        </p:nvPicPr>
        <p:blipFill>
          <a:blip r:embed="rId3"/>
          <a:stretch>
            <a:fillRect/>
          </a:stretch>
        </p:blipFill>
        <p:spPr>
          <a:xfrm>
            <a:off x="1797557" y="657978"/>
            <a:ext cx="8163252" cy="865707"/>
          </a:xfrm>
          <a:prstGeom prst="rect">
            <a:avLst/>
          </a:prstGeom>
        </p:spPr>
      </p:pic>
      <p:sp>
        <p:nvSpPr>
          <p:cNvPr id="3" name="TextBox 2"/>
          <p:cNvSpPr txBox="1"/>
          <p:nvPr/>
        </p:nvSpPr>
        <p:spPr>
          <a:xfrm>
            <a:off x="0" y="117116"/>
            <a:ext cx="2733773" cy="369332"/>
          </a:xfrm>
          <a:prstGeom prst="rect">
            <a:avLst/>
          </a:prstGeom>
          <a:noFill/>
        </p:spPr>
        <p:txBody>
          <a:bodyPr wrap="square" rtlCol="0">
            <a:spAutoFit/>
          </a:bodyPr>
          <a:lstStyle/>
          <a:p>
            <a:r>
              <a:rPr lang="en-US" altLang="ko-KR" dirty="0"/>
              <a:t>Pin hole method</a:t>
            </a:r>
            <a:endParaRPr lang="ko-KR" altLang="en-US" dirty="0"/>
          </a:p>
        </p:txBody>
      </p:sp>
      <p:sp>
        <p:nvSpPr>
          <p:cNvPr id="8" name="TextBox 7"/>
          <p:cNvSpPr txBox="1"/>
          <p:nvPr/>
        </p:nvSpPr>
        <p:spPr>
          <a:xfrm>
            <a:off x="8388206" y="4800884"/>
            <a:ext cx="2507530" cy="276999"/>
          </a:xfrm>
          <a:prstGeom prst="rect">
            <a:avLst/>
          </a:prstGeom>
          <a:noFill/>
        </p:spPr>
        <p:txBody>
          <a:bodyPr wrap="square" rtlCol="0">
            <a:spAutoFit/>
          </a:bodyPr>
          <a:lstStyle/>
          <a:p>
            <a:r>
              <a:rPr lang="en-US" altLang="ko-KR" sz="1200" dirty="0"/>
              <a:t>Source from SNJ CO2 Laser</a:t>
            </a:r>
            <a:endParaRPr lang="ko-KR" altLang="en-US" sz="1200" dirty="0"/>
          </a:p>
        </p:txBody>
      </p:sp>
    </p:spTree>
    <p:extLst>
      <p:ext uri="{BB962C8B-B14F-4D97-AF65-F5344CB8AC3E}">
        <p14:creationId xmlns:p14="http://schemas.microsoft.com/office/powerpoint/2010/main" val="19513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289955" cy="369332"/>
          </a:xfrm>
          <a:prstGeom prst="rect">
            <a:avLst/>
          </a:prstGeom>
          <a:noFill/>
        </p:spPr>
        <p:txBody>
          <a:bodyPr wrap="square" rtlCol="0">
            <a:spAutoFit/>
          </a:bodyPr>
          <a:lstStyle/>
          <a:p>
            <a:r>
              <a:rPr lang="en-US" altLang="ko-KR" dirty="0"/>
              <a:t>CO2 Pinhole method</a:t>
            </a:r>
            <a:endParaRPr lang="ko-KR" altLang="en-US" dirty="0"/>
          </a:p>
        </p:txBody>
      </p:sp>
      <p:sp>
        <p:nvSpPr>
          <p:cNvPr id="6" name="직사각형 5"/>
          <p:cNvSpPr/>
          <p:nvPr/>
        </p:nvSpPr>
        <p:spPr>
          <a:xfrm>
            <a:off x="223100" y="500893"/>
            <a:ext cx="10777979" cy="923330"/>
          </a:xfrm>
          <a:prstGeom prst="rect">
            <a:avLst/>
          </a:prstGeom>
        </p:spPr>
        <p:txBody>
          <a:bodyPr wrap="square">
            <a:spAutoFit/>
          </a:bodyPr>
          <a:lstStyle/>
          <a:p>
            <a:r>
              <a:rPr lang="en-US" altLang="ko-KR" dirty="0">
                <a:solidFill>
                  <a:srgbClr val="202124"/>
                </a:solidFill>
                <a:latin typeface="Apple SD Gothic Neo"/>
              </a:rPr>
              <a:t>The pinhole method using a CO</a:t>
            </a:r>
            <a:r>
              <a:rPr lang="en-US" altLang="ko-KR" baseline="-25000" dirty="0">
                <a:solidFill>
                  <a:srgbClr val="202124"/>
                </a:solidFill>
                <a:latin typeface="Apple SD Gothic Neo"/>
              </a:rPr>
              <a:t>2</a:t>
            </a:r>
            <a:r>
              <a:rPr lang="en-US" altLang="ko-KR" dirty="0">
                <a:solidFill>
                  <a:srgbClr val="202124"/>
                </a:solidFill>
                <a:latin typeface="Apple SD Gothic Neo"/>
              </a:rPr>
              <a:t> laser </a:t>
            </a:r>
            <a:r>
              <a:rPr lang="en-US" altLang="ko-KR" b="1" dirty="0">
                <a:solidFill>
                  <a:srgbClr val="202124"/>
                </a:solidFill>
                <a:latin typeface="Apple SD Gothic Neo"/>
              </a:rPr>
              <a:t>creates multiple tiny holes penetrating from the epidermis to the deeper dermis</a:t>
            </a:r>
            <a:r>
              <a:rPr lang="en-US" altLang="ko-KR" dirty="0">
                <a:solidFill>
                  <a:srgbClr val="202124"/>
                </a:solidFill>
                <a:latin typeface="Apple SD Gothic Neo"/>
              </a:rPr>
              <a:t>.  This improves the scar texture by inducing collagen bundle regeneration and realignment following the physical breakage and thermal damage.</a:t>
            </a:r>
            <a:endParaRPr lang="ko-KR" altLang="en-US" dirty="0"/>
          </a:p>
        </p:txBody>
      </p:sp>
    </p:spTree>
    <p:extLst>
      <p:ext uri="{BB962C8B-B14F-4D97-AF65-F5344CB8AC3E}">
        <p14:creationId xmlns:p14="http://schemas.microsoft.com/office/powerpoint/2010/main" val="84039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627520" y="0"/>
            <a:ext cx="6913923" cy="2334655"/>
          </a:xfrm>
          <a:prstGeom prst="rect">
            <a:avLst/>
          </a:prstGeom>
        </p:spPr>
      </p:pic>
      <p:sp>
        <p:nvSpPr>
          <p:cNvPr id="4" name="직사각형 3"/>
          <p:cNvSpPr/>
          <p:nvPr/>
        </p:nvSpPr>
        <p:spPr>
          <a:xfrm>
            <a:off x="791852" y="2234348"/>
            <a:ext cx="10312923" cy="4401205"/>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Abstract</a:t>
            </a:r>
          </a:p>
          <a:p>
            <a:r>
              <a:rPr lang="en-US" altLang="ko-KR" sz="1400" dirty="0">
                <a:latin typeface="Arial" panose="020B0604020202020204" pitchFamily="34" charset="0"/>
                <a:cs typeface="Arial" panose="020B0604020202020204" pitchFamily="34" charset="0"/>
              </a:rPr>
              <a:t>Background: Pinhole method has been used to treat various types of scars and dermal tumors by making multiple small holes in target tissues of the deep dermis using an ablative 10,600-nm carbon dioxide (CO2) laser.</a:t>
            </a:r>
          </a:p>
          <a:p>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Objectives: We prospectively investigated the efficacy and safety of using a CO2 laser to treat periorbital </a:t>
            </a:r>
            <a:r>
              <a:rPr lang="en-US" altLang="ko-KR" sz="1400" dirty="0" err="1">
                <a:latin typeface="Arial" panose="020B0604020202020204" pitchFamily="34" charset="0"/>
                <a:cs typeface="Arial" panose="020B0604020202020204" pitchFamily="34" charset="0"/>
              </a:rPr>
              <a:t>syringomas</a:t>
            </a:r>
            <a:r>
              <a:rPr lang="en-US" altLang="ko-KR" sz="1400" dirty="0">
                <a:latin typeface="Arial" panose="020B0604020202020204" pitchFamily="34" charset="0"/>
                <a:cs typeface="Arial" panose="020B0604020202020204" pitchFamily="34" charset="0"/>
              </a:rPr>
              <a:t> via the pinhole method.</a:t>
            </a:r>
          </a:p>
          <a:p>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Methods: A total of 29 patients with periorbital </a:t>
            </a:r>
            <a:r>
              <a:rPr lang="en-US" altLang="ko-KR" sz="1400" dirty="0" err="1">
                <a:latin typeface="Arial" panose="020B0604020202020204" pitchFamily="34" charset="0"/>
                <a:cs typeface="Arial" panose="020B0604020202020204" pitchFamily="34" charset="0"/>
              </a:rPr>
              <a:t>syringomas</a:t>
            </a:r>
            <a:r>
              <a:rPr lang="en-US" altLang="ko-KR" sz="1400" dirty="0">
                <a:latin typeface="Arial" panose="020B0604020202020204" pitchFamily="34" charset="0"/>
                <a:cs typeface="Arial" panose="020B0604020202020204" pitchFamily="34" charset="0"/>
              </a:rPr>
              <a:t> were treated with two sessions of CO2 laser treatment using the pinhole method at two-month intervals. Laser </a:t>
            </a:r>
            <a:r>
              <a:rPr lang="en-US" altLang="ko-KR" sz="1400" dirty="0" err="1">
                <a:latin typeface="Arial" panose="020B0604020202020204" pitchFamily="34" charset="0"/>
                <a:cs typeface="Arial" panose="020B0604020202020204" pitchFamily="34" charset="0"/>
              </a:rPr>
              <a:t>fluences</a:t>
            </a:r>
            <a:r>
              <a:rPr lang="en-US" altLang="ko-KR" sz="1400" dirty="0">
                <a:latin typeface="Arial" panose="020B0604020202020204" pitchFamily="34" charset="0"/>
                <a:cs typeface="Arial" panose="020B0604020202020204" pitchFamily="34" charset="0"/>
              </a:rPr>
              <a:t> were delivered under the following settings: pulse duration of 200 </a:t>
            </a:r>
            <a:r>
              <a:rPr lang="en-US" altLang="ko-KR" sz="1400" dirty="0" err="1">
                <a:latin typeface="Arial" panose="020B0604020202020204" pitchFamily="34" charset="0"/>
                <a:cs typeface="Arial" panose="020B0604020202020204" pitchFamily="34" charset="0"/>
              </a:rPr>
              <a:t>μs</a:t>
            </a:r>
            <a:r>
              <a:rPr lang="en-US" altLang="ko-KR" sz="1400" dirty="0">
                <a:latin typeface="Arial" panose="020B0604020202020204" pitchFamily="34" charset="0"/>
                <a:cs typeface="Arial" panose="020B0604020202020204" pitchFamily="34" charset="0"/>
              </a:rPr>
              <a:t>, frequency of 50 Hz, on time of 0.04, and an off time of 0.01.</a:t>
            </a:r>
          </a:p>
          <a:p>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Results: Among the 29 patients, 13 patients (44.8%) presented with small discrete </a:t>
            </a:r>
            <a:r>
              <a:rPr lang="en-US" altLang="ko-KR" sz="1400" dirty="0" err="1">
                <a:latin typeface="Arial" panose="020B0604020202020204" pitchFamily="34" charset="0"/>
                <a:cs typeface="Arial" panose="020B0604020202020204" pitchFamily="34" charset="0"/>
              </a:rPr>
              <a:t>papular</a:t>
            </a:r>
            <a:r>
              <a:rPr lang="en-US" altLang="ko-KR" sz="1400" dirty="0">
                <a:latin typeface="Arial" panose="020B0604020202020204" pitchFamily="34" charset="0"/>
                <a:cs typeface="Arial" panose="020B0604020202020204" pitchFamily="34" charset="0"/>
              </a:rPr>
              <a:t> </a:t>
            </a:r>
            <a:r>
              <a:rPr lang="en-US" altLang="ko-KR" sz="1400" dirty="0" err="1">
                <a:latin typeface="Arial" panose="020B0604020202020204" pitchFamily="34" charset="0"/>
                <a:cs typeface="Arial" panose="020B0604020202020204" pitchFamily="34" charset="0"/>
              </a:rPr>
              <a:t>syringomas</a:t>
            </a:r>
            <a:r>
              <a:rPr lang="en-US" altLang="ko-KR" sz="1400" dirty="0">
                <a:latin typeface="Arial" panose="020B0604020202020204" pitchFamily="34" charset="0"/>
                <a:cs typeface="Arial" panose="020B0604020202020204" pitchFamily="34" charset="0"/>
              </a:rPr>
              <a:t>, 10 (34.5%) had plaque-type lesions, and six (20.7%) had mixed lesions. Evaluation of the clinical results at 2 months after the second treatment session revealed marked clinical improvement (51-75%) in 10 of the 29 patients (34.5%), moderate clinical improvement (26-50%) in eight (27.6%), near-total improvement (≥ 75%) in seven (24.1%), and minimal improvement (0-25%) in four patients (13.8%).</a:t>
            </a:r>
          </a:p>
          <a:p>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Conclusions: Our observations indicated that application of the pinhole method using a CO2 laser exerts positive therapeutic effects in Asian patients with periorbital </a:t>
            </a:r>
            <a:r>
              <a:rPr lang="en-US" altLang="ko-KR" sz="1400" dirty="0" err="1">
                <a:latin typeface="Arial" panose="020B0604020202020204" pitchFamily="34" charset="0"/>
                <a:cs typeface="Arial" panose="020B0604020202020204" pitchFamily="34" charset="0"/>
              </a:rPr>
              <a:t>syringomas</a:t>
            </a:r>
            <a:r>
              <a:rPr lang="en-US" altLang="ko-KR" sz="1400" dirty="0">
                <a:latin typeface="Arial" panose="020B0604020202020204" pitchFamily="34" charset="0"/>
                <a:cs typeface="Arial" panose="020B0604020202020204" pitchFamily="34" charset="0"/>
              </a:rPr>
              <a:t>.</a:t>
            </a:r>
          </a:p>
          <a:p>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Keywords: carbon dioxide; laser; pinhole; </a:t>
            </a:r>
            <a:r>
              <a:rPr lang="en-US" altLang="ko-KR" sz="1400" dirty="0" err="1">
                <a:latin typeface="Arial" panose="020B0604020202020204" pitchFamily="34" charset="0"/>
                <a:cs typeface="Arial" panose="020B0604020202020204" pitchFamily="34" charset="0"/>
              </a:rPr>
              <a:t>syringoma</a:t>
            </a:r>
            <a:r>
              <a:rPr lang="en-US" altLang="ko-KR" sz="1400" dirty="0">
                <a:latin typeface="Arial" panose="020B0604020202020204" pitchFamily="34" charset="0"/>
                <a:cs typeface="Arial" panose="020B0604020202020204" pitchFamily="34" charset="0"/>
              </a:rPr>
              <a:t>.</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45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41034"/>
            <a:ext cx="1205779" cy="369332"/>
          </a:xfrm>
          <a:prstGeom prst="rect">
            <a:avLst/>
          </a:prstGeom>
        </p:spPr>
        <p:txBody>
          <a:bodyPr wrap="none">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altLang="ko-KR"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Millium</a:t>
            </a:r>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8" name="TextBox 7"/>
          <p:cNvSpPr txBox="1"/>
          <p:nvPr/>
        </p:nvSpPr>
        <p:spPr>
          <a:xfrm>
            <a:off x="4031673" y="3529255"/>
            <a:ext cx="4815444" cy="369332"/>
          </a:xfrm>
          <a:prstGeom prst="rect">
            <a:avLst/>
          </a:prstGeom>
          <a:noFill/>
        </p:spPr>
        <p:txBody>
          <a:bodyPr wrap="square" rtlCol="0">
            <a:spAutoFit/>
          </a:bodyPr>
          <a:lstStyle/>
          <a:p>
            <a:r>
              <a:rPr lang="en-US" altLang="ko-KR" dirty="0"/>
              <a:t>Cause: sebum stuck together </a:t>
            </a:r>
            <a:endParaRPr lang="ko-KR" altLang="en-US" dirty="0"/>
          </a:p>
        </p:txBody>
      </p:sp>
      <p:pic>
        <p:nvPicPr>
          <p:cNvPr id="2" name="그림 1"/>
          <p:cNvPicPr>
            <a:picLocks noChangeAspect="1"/>
          </p:cNvPicPr>
          <p:nvPr/>
        </p:nvPicPr>
        <p:blipFill>
          <a:blip r:embed="rId2"/>
          <a:stretch>
            <a:fillRect/>
          </a:stretch>
        </p:blipFill>
        <p:spPr>
          <a:xfrm>
            <a:off x="5792756" y="1335337"/>
            <a:ext cx="3054361" cy="1871634"/>
          </a:xfrm>
          <a:prstGeom prst="rect">
            <a:avLst/>
          </a:prstGeom>
        </p:spPr>
      </p:pic>
      <p:pic>
        <p:nvPicPr>
          <p:cNvPr id="3" name="그림 2"/>
          <p:cNvPicPr>
            <a:picLocks noChangeAspect="1"/>
          </p:cNvPicPr>
          <p:nvPr/>
        </p:nvPicPr>
        <p:blipFill>
          <a:blip r:embed="rId3"/>
          <a:stretch>
            <a:fillRect/>
          </a:stretch>
        </p:blipFill>
        <p:spPr>
          <a:xfrm>
            <a:off x="2534288" y="1335337"/>
            <a:ext cx="2608945" cy="1871634"/>
          </a:xfrm>
          <a:prstGeom prst="rect">
            <a:avLst/>
          </a:prstGeom>
        </p:spPr>
      </p:pic>
      <p:pic>
        <p:nvPicPr>
          <p:cNvPr id="7" name="그림 6"/>
          <p:cNvPicPr>
            <a:picLocks noChangeAspect="1"/>
          </p:cNvPicPr>
          <p:nvPr/>
        </p:nvPicPr>
        <p:blipFill>
          <a:blip r:embed="rId4"/>
          <a:stretch>
            <a:fillRect/>
          </a:stretch>
        </p:blipFill>
        <p:spPr>
          <a:xfrm>
            <a:off x="3853976" y="4239879"/>
            <a:ext cx="3300907" cy="2471588"/>
          </a:xfrm>
          <a:prstGeom prst="rect">
            <a:avLst/>
          </a:prstGeom>
        </p:spPr>
      </p:pic>
      <p:sp>
        <p:nvSpPr>
          <p:cNvPr id="10" name="TextBox 9"/>
          <p:cNvSpPr txBox="1"/>
          <p:nvPr/>
        </p:nvSpPr>
        <p:spPr>
          <a:xfrm>
            <a:off x="7262635" y="4258888"/>
            <a:ext cx="4547375" cy="2308324"/>
          </a:xfrm>
          <a:prstGeom prst="rect">
            <a:avLst/>
          </a:prstGeom>
          <a:noFill/>
        </p:spPr>
        <p:txBody>
          <a:bodyPr wrap="square" rtlCol="0">
            <a:spAutoFit/>
          </a:bodyPr>
          <a:lstStyle/>
          <a:p>
            <a:r>
              <a:rPr lang="en-US" altLang="ko-KR" dirty="0" err="1"/>
              <a:t>Milium</a:t>
            </a:r>
            <a:r>
              <a:rPr lang="en-US" altLang="ko-KR" dirty="0"/>
              <a:t>:</a:t>
            </a:r>
          </a:p>
          <a:p>
            <a:r>
              <a:rPr lang="en-US" altLang="ko-KR" dirty="0"/>
              <a:t>Small keratin pouch with around 1mm size </a:t>
            </a:r>
            <a:r>
              <a:rPr lang="en-US" altLang="ko-KR" dirty="0">
                <a:solidFill>
                  <a:srgbClr val="FF0000"/>
                </a:solidFill>
              </a:rPr>
              <a:t>white or yellow colo</a:t>
            </a:r>
            <a:r>
              <a:rPr lang="en-US" altLang="ko-KR" dirty="0"/>
              <a:t>r, it is generated in thin layer.</a:t>
            </a:r>
          </a:p>
          <a:p>
            <a:pPr marL="342900" indent="-342900">
              <a:buAutoNum type="arabicPeriod"/>
            </a:pPr>
            <a:r>
              <a:rPr lang="en-US" altLang="ko-KR" dirty="0"/>
              <a:t>Very common</a:t>
            </a:r>
          </a:p>
          <a:p>
            <a:pPr marL="342900" indent="-342900">
              <a:buAutoNum type="arabicPeriod"/>
            </a:pPr>
            <a:r>
              <a:rPr lang="en-US" altLang="ko-KR" dirty="0"/>
              <a:t>Lie on the skin</a:t>
            </a:r>
          </a:p>
          <a:p>
            <a:pPr marL="342900" indent="-342900">
              <a:buAutoNum type="arabicPeriod"/>
            </a:pPr>
            <a:r>
              <a:rPr lang="en-US" altLang="ko-KR" dirty="0"/>
              <a:t>Easy to remove </a:t>
            </a:r>
          </a:p>
          <a:p>
            <a:pPr marL="342900" indent="-342900">
              <a:buAutoNum type="arabicPeriod"/>
            </a:pPr>
            <a:r>
              <a:rPr lang="en-US" altLang="ko-KR" dirty="0" err="1"/>
              <a:t>Comedon</a:t>
            </a:r>
            <a:r>
              <a:rPr lang="en-US" altLang="ko-KR" dirty="0"/>
              <a:t> is in it </a:t>
            </a:r>
          </a:p>
        </p:txBody>
      </p:sp>
    </p:spTree>
    <p:extLst>
      <p:ext uri="{BB962C8B-B14F-4D97-AF65-F5344CB8AC3E}">
        <p14:creationId xmlns:p14="http://schemas.microsoft.com/office/powerpoint/2010/main" val="1136068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985497" y="624729"/>
            <a:ext cx="4742857" cy="1809524"/>
          </a:xfrm>
          <a:prstGeom prst="rect">
            <a:avLst/>
          </a:prstGeom>
        </p:spPr>
      </p:pic>
      <p:sp>
        <p:nvSpPr>
          <p:cNvPr id="5" name="직사각형 4"/>
          <p:cNvSpPr/>
          <p:nvPr/>
        </p:nvSpPr>
        <p:spPr>
          <a:xfrm>
            <a:off x="6304174" y="2633464"/>
            <a:ext cx="4963212" cy="2308324"/>
          </a:xfrm>
          <a:prstGeom prst="rect">
            <a:avLst/>
          </a:prstGeom>
        </p:spPr>
        <p:txBody>
          <a:bodyPr wrap="square">
            <a:spAutoFit/>
          </a:bodyPr>
          <a:lstStyle/>
          <a:p>
            <a:r>
              <a:rPr lang="en-US" altLang="ko-KR" dirty="0"/>
              <a:t>Extract the </a:t>
            </a:r>
            <a:r>
              <a:rPr lang="en-US" altLang="ko-KR" dirty="0" err="1"/>
              <a:t>comedon</a:t>
            </a:r>
            <a:r>
              <a:rPr lang="en-US" altLang="ko-KR" dirty="0"/>
              <a:t> using extractor, instead of pressing only with it, press with thumb as well so it will be more easily extracted.</a:t>
            </a:r>
          </a:p>
          <a:p>
            <a:r>
              <a:rPr lang="en-US" altLang="ko-KR" dirty="0"/>
              <a:t>When you can’t extract it, don’t assume if it is already burned. Actually it is the case that you don’t make hole in the center of it or laser energy reach to too shallow, so you should make hole again.  </a:t>
            </a:r>
            <a:endParaRPr lang="ko-KR" altLang="en-US" dirty="0"/>
          </a:p>
        </p:txBody>
      </p:sp>
      <p:pic>
        <p:nvPicPr>
          <p:cNvPr id="6" name="그림 5"/>
          <p:cNvPicPr>
            <a:picLocks noChangeAspect="1"/>
          </p:cNvPicPr>
          <p:nvPr/>
        </p:nvPicPr>
        <p:blipFill>
          <a:blip r:embed="rId3"/>
          <a:stretch>
            <a:fillRect/>
          </a:stretch>
        </p:blipFill>
        <p:spPr>
          <a:xfrm>
            <a:off x="6821864" y="393571"/>
            <a:ext cx="3623034" cy="2271839"/>
          </a:xfrm>
          <a:prstGeom prst="rect">
            <a:avLst/>
          </a:prstGeom>
        </p:spPr>
      </p:pic>
      <p:sp>
        <p:nvSpPr>
          <p:cNvPr id="11" name="TextBox 10"/>
          <p:cNvSpPr txBox="1"/>
          <p:nvPr/>
        </p:nvSpPr>
        <p:spPr>
          <a:xfrm>
            <a:off x="1000224" y="2434253"/>
            <a:ext cx="4713402" cy="1477328"/>
          </a:xfrm>
          <a:prstGeom prst="rect">
            <a:avLst/>
          </a:prstGeom>
          <a:noFill/>
        </p:spPr>
        <p:txBody>
          <a:bodyPr wrap="square" rtlCol="0">
            <a:spAutoFit/>
          </a:bodyPr>
          <a:lstStyle/>
          <a:p>
            <a:r>
              <a:rPr lang="en-US" altLang="ko-KR" dirty="0"/>
              <a:t>Locate the H/P perpendicular to the skin surface and completely contact the h/p tip with skin, make hole in the center of lesion with focusing.</a:t>
            </a:r>
          </a:p>
          <a:p>
            <a:endParaRPr lang="ko-KR" altLang="en-US" dirty="0"/>
          </a:p>
        </p:txBody>
      </p:sp>
      <p:graphicFrame>
        <p:nvGraphicFramePr>
          <p:cNvPr id="15" name="표 14"/>
          <p:cNvGraphicFramePr>
            <a:graphicFrameLocks noGrp="1"/>
          </p:cNvGraphicFramePr>
          <p:nvPr>
            <p:extLst>
              <p:ext uri="{D42A27DB-BD31-4B8C-83A1-F6EECF244321}">
                <p14:modId xmlns:p14="http://schemas.microsoft.com/office/powerpoint/2010/main" val="197063704"/>
              </p:ext>
            </p:extLst>
          </p:nvPr>
        </p:nvGraphicFramePr>
        <p:xfrm>
          <a:off x="1824607" y="5272813"/>
          <a:ext cx="9101058" cy="741680"/>
        </p:xfrm>
        <a:graphic>
          <a:graphicData uri="http://schemas.openxmlformats.org/drawingml/2006/table">
            <a:tbl>
              <a:tblPr firstRow="1" bandRow="1">
                <a:tableStyleId>{5C22544A-7EE6-4342-B048-85BDC9FD1C3A}</a:tableStyleId>
              </a:tblPr>
              <a:tblGrid>
                <a:gridCol w="1518297">
                  <a:extLst>
                    <a:ext uri="{9D8B030D-6E8A-4147-A177-3AD203B41FA5}">
                      <a16:colId xmlns:a16="http://schemas.microsoft.com/office/drawing/2014/main" val="2654081229"/>
                    </a:ext>
                  </a:extLst>
                </a:gridCol>
                <a:gridCol w="1515389">
                  <a:extLst>
                    <a:ext uri="{9D8B030D-6E8A-4147-A177-3AD203B41FA5}">
                      <a16:colId xmlns:a16="http://schemas.microsoft.com/office/drawing/2014/main" val="896536176"/>
                    </a:ext>
                  </a:extLst>
                </a:gridCol>
                <a:gridCol w="1516843">
                  <a:extLst>
                    <a:ext uri="{9D8B030D-6E8A-4147-A177-3AD203B41FA5}">
                      <a16:colId xmlns:a16="http://schemas.microsoft.com/office/drawing/2014/main" val="3048183966"/>
                    </a:ext>
                  </a:extLst>
                </a:gridCol>
                <a:gridCol w="1516843">
                  <a:extLst>
                    <a:ext uri="{9D8B030D-6E8A-4147-A177-3AD203B41FA5}">
                      <a16:colId xmlns:a16="http://schemas.microsoft.com/office/drawing/2014/main" val="2556998119"/>
                    </a:ext>
                  </a:extLst>
                </a:gridCol>
                <a:gridCol w="1516843">
                  <a:extLst>
                    <a:ext uri="{9D8B030D-6E8A-4147-A177-3AD203B41FA5}">
                      <a16:colId xmlns:a16="http://schemas.microsoft.com/office/drawing/2014/main" val="3951787833"/>
                    </a:ext>
                  </a:extLst>
                </a:gridCol>
                <a:gridCol w="1516843">
                  <a:extLst>
                    <a:ext uri="{9D8B030D-6E8A-4147-A177-3AD203B41FA5}">
                      <a16:colId xmlns:a16="http://schemas.microsoft.com/office/drawing/2014/main" val="81396079"/>
                    </a:ext>
                  </a:extLst>
                </a:gridCol>
              </a:tblGrid>
              <a:tr h="370840">
                <a:tc>
                  <a:txBody>
                    <a:bodyPr/>
                    <a:lstStyle/>
                    <a:p>
                      <a:pPr latinLnBrk="1"/>
                      <a:r>
                        <a:rPr lang="en-US" altLang="ko-KR" dirty="0"/>
                        <a:t>Ultra Mode</a:t>
                      </a:r>
                      <a:endParaRPr lang="ko-KR" altLang="en-US" dirty="0"/>
                    </a:p>
                  </a:txBody>
                  <a:tcPr/>
                </a:tc>
                <a:tc>
                  <a:txBody>
                    <a:bodyPr/>
                    <a:lstStyle/>
                    <a:p>
                      <a:pPr latinLnBrk="1"/>
                      <a:r>
                        <a:rPr lang="en-US" altLang="ko-KR" dirty="0"/>
                        <a:t>Frequency</a:t>
                      </a:r>
                      <a:endParaRPr lang="ko-KR" altLang="en-US" dirty="0"/>
                    </a:p>
                  </a:txBody>
                  <a:tcPr/>
                </a:tc>
                <a:tc>
                  <a:txBody>
                    <a:bodyPr/>
                    <a:lstStyle/>
                    <a:p>
                      <a:pPr latinLnBrk="1"/>
                      <a:r>
                        <a:rPr lang="en-US" altLang="ko-KR" dirty="0"/>
                        <a:t>Duration</a:t>
                      </a:r>
                      <a:endParaRPr lang="ko-KR" altLang="en-US" dirty="0"/>
                    </a:p>
                  </a:txBody>
                  <a:tcPr/>
                </a:tc>
                <a:tc>
                  <a:txBody>
                    <a:bodyPr/>
                    <a:lstStyle/>
                    <a:p>
                      <a:pPr latinLnBrk="1"/>
                      <a:r>
                        <a:rPr lang="en-US" altLang="ko-KR" dirty="0"/>
                        <a:t>Exposure</a:t>
                      </a:r>
                      <a:endParaRPr lang="ko-KR" altLang="en-US" dirty="0"/>
                    </a:p>
                  </a:txBody>
                  <a:tcPr/>
                </a:tc>
                <a:tc>
                  <a:txBody>
                    <a:bodyPr/>
                    <a:lstStyle/>
                    <a:p>
                      <a:pPr latinLnBrk="1"/>
                      <a:r>
                        <a:rPr lang="en-US" altLang="ko-KR" dirty="0"/>
                        <a:t>Method</a:t>
                      </a:r>
                      <a:endParaRPr lang="ko-KR" altLang="en-US" dirty="0"/>
                    </a:p>
                  </a:txBody>
                  <a:tcPr/>
                </a:tc>
                <a:tc>
                  <a:txBody>
                    <a:bodyPr/>
                    <a:lstStyle/>
                    <a:p>
                      <a:pPr latinLnBrk="1"/>
                      <a:r>
                        <a:rPr lang="en-US" altLang="ko-KR" dirty="0"/>
                        <a:t>H/P</a:t>
                      </a:r>
                      <a:endParaRPr lang="ko-KR" altLang="en-US" dirty="0"/>
                    </a:p>
                  </a:txBody>
                  <a:tcPr/>
                </a:tc>
                <a:extLst>
                  <a:ext uri="{0D108BD9-81ED-4DB2-BD59-A6C34878D82A}">
                    <a16:rowId xmlns:a16="http://schemas.microsoft.com/office/drawing/2014/main" val="1175842968"/>
                  </a:ext>
                </a:extLst>
              </a:tr>
              <a:tr h="370840">
                <a:tc>
                  <a:txBody>
                    <a:bodyPr/>
                    <a:lstStyle/>
                    <a:p>
                      <a:pPr latinLnBrk="1"/>
                      <a:r>
                        <a:rPr lang="en-US" altLang="ko-KR" dirty="0" err="1"/>
                        <a:t>Milium</a:t>
                      </a:r>
                      <a:r>
                        <a:rPr lang="en-US" altLang="ko-KR" baseline="0" dirty="0"/>
                        <a:t> </a:t>
                      </a:r>
                      <a:endParaRPr lang="ko-KR" altLang="en-US" dirty="0"/>
                    </a:p>
                  </a:txBody>
                  <a:tcPr/>
                </a:tc>
                <a:tc>
                  <a:txBody>
                    <a:bodyPr/>
                    <a:lstStyle/>
                    <a:p>
                      <a:pPr latinLnBrk="1"/>
                      <a:r>
                        <a:rPr lang="en-US" altLang="ko-KR" dirty="0"/>
                        <a:t>50</a:t>
                      </a:r>
                      <a:r>
                        <a:rPr lang="en-US" altLang="ko-KR" baseline="0" dirty="0"/>
                        <a:t> ~ 100HZ</a:t>
                      </a:r>
                      <a:endParaRPr lang="ko-KR" altLang="en-US" dirty="0"/>
                    </a:p>
                  </a:txBody>
                  <a:tcPr/>
                </a:tc>
                <a:tc>
                  <a:txBody>
                    <a:bodyPr/>
                    <a:lstStyle/>
                    <a:p>
                      <a:pPr latinLnBrk="1"/>
                      <a:r>
                        <a:rPr lang="en-US" altLang="ko-KR" dirty="0"/>
                        <a:t>200 ~ 300µs</a:t>
                      </a:r>
                      <a:endParaRPr lang="ko-KR" altLang="en-US" dirty="0"/>
                    </a:p>
                  </a:txBody>
                  <a:tcPr/>
                </a:tc>
                <a:tc>
                  <a:txBody>
                    <a:bodyPr/>
                    <a:lstStyle/>
                    <a:p>
                      <a:pPr latinLnBrk="1"/>
                      <a:r>
                        <a:rPr lang="en-US" altLang="ko-KR" dirty="0"/>
                        <a:t>Continue</a:t>
                      </a:r>
                      <a:endParaRPr lang="ko-KR" altLang="en-US" dirty="0"/>
                    </a:p>
                  </a:txBody>
                  <a:tcPr/>
                </a:tc>
                <a:tc>
                  <a:txBody>
                    <a:bodyPr/>
                    <a:lstStyle/>
                    <a:p>
                      <a:pPr latinLnBrk="1"/>
                      <a:r>
                        <a:rPr lang="en-US" altLang="ko-KR" dirty="0"/>
                        <a:t>Focusing</a:t>
                      </a:r>
                      <a:endParaRPr lang="ko-KR" altLang="en-US" dirty="0"/>
                    </a:p>
                  </a:txBody>
                  <a:tcPr/>
                </a:tc>
                <a:tc>
                  <a:txBody>
                    <a:bodyPr/>
                    <a:lstStyle/>
                    <a:p>
                      <a:pPr latinLnBrk="1"/>
                      <a:r>
                        <a:rPr lang="en-US" altLang="ko-KR" dirty="0"/>
                        <a:t>50 ~ 100</a:t>
                      </a:r>
                      <a:endParaRPr lang="ko-KR" altLang="en-US" dirty="0"/>
                    </a:p>
                  </a:txBody>
                  <a:tcPr/>
                </a:tc>
                <a:extLst>
                  <a:ext uri="{0D108BD9-81ED-4DB2-BD59-A6C34878D82A}">
                    <a16:rowId xmlns:a16="http://schemas.microsoft.com/office/drawing/2014/main" val="2624542"/>
                  </a:ext>
                </a:extLst>
              </a:tr>
            </a:tbl>
          </a:graphicData>
        </a:graphic>
      </p:graphicFrame>
      <p:sp>
        <p:nvSpPr>
          <p:cNvPr id="16" name="직사각형 15"/>
          <p:cNvSpPr/>
          <p:nvPr/>
        </p:nvSpPr>
        <p:spPr>
          <a:xfrm>
            <a:off x="0" y="-41034"/>
            <a:ext cx="865943" cy="369332"/>
          </a:xfrm>
          <a:prstGeom prst="rect">
            <a:avLst/>
          </a:prstGeom>
        </p:spPr>
        <p:txBody>
          <a:bodyPr wrap="none">
            <a:spAutoFit/>
          </a:bodyPr>
          <a:lstStyle/>
          <a:p>
            <a:r>
              <a:rPr lang="en-US" altLang="ko-KR"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Milium</a:t>
            </a:r>
            <a:endPar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TextBox 16"/>
          <p:cNvSpPr txBox="1"/>
          <p:nvPr/>
        </p:nvSpPr>
        <p:spPr>
          <a:xfrm>
            <a:off x="9191133" y="116572"/>
            <a:ext cx="2507530" cy="276999"/>
          </a:xfrm>
          <a:prstGeom prst="rect">
            <a:avLst/>
          </a:prstGeom>
          <a:noFill/>
        </p:spPr>
        <p:txBody>
          <a:bodyPr wrap="square" rtlCol="0">
            <a:spAutoFit/>
          </a:bodyPr>
          <a:lstStyle/>
          <a:p>
            <a:r>
              <a:rPr lang="en-US" altLang="ko-KR" sz="1200" dirty="0"/>
              <a:t>Source from SNJ CO2 Laser</a:t>
            </a:r>
            <a:endParaRPr lang="ko-KR" altLang="en-US" sz="1200" dirty="0"/>
          </a:p>
        </p:txBody>
      </p:sp>
    </p:spTree>
    <p:extLst>
      <p:ext uri="{BB962C8B-B14F-4D97-AF65-F5344CB8AC3E}">
        <p14:creationId xmlns:p14="http://schemas.microsoft.com/office/powerpoint/2010/main" val="3768672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0" y="-41034"/>
            <a:ext cx="2697983" cy="369332"/>
          </a:xfrm>
          <a:prstGeom prst="rect">
            <a:avLst/>
          </a:prstGeom>
        </p:spPr>
        <p:txBody>
          <a:bodyPr wrap="none">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Verruca Plana(flat wart)</a:t>
            </a:r>
          </a:p>
        </p:txBody>
      </p:sp>
      <p:pic>
        <p:nvPicPr>
          <p:cNvPr id="3" name="그림 2"/>
          <p:cNvPicPr>
            <a:picLocks noChangeAspect="1"/>
          </p:cNvPicPr>
          <p:nvPr/>
        </p:nvPicPr>
        <p:blipFill rotWithShape="1">
          <a:blip r:embed="rId2"/>
          <a:srcRect r="1383"/>
          <a:stretch/>
        </p:blipFill>
        <p:spPr>
          <a:xfrm>
            <a:off x="1552165" y="1850300"/>
            <a:ext cx="2930770" cy="1665558"/>
          </a:xfrm>
          <a:prstGeom prst="rect">
            <a:avLst/>
          </a:prstGeom>
        </p:spPr>
      </p:pic>
      <p:pic>
        <p:nvPicPr>
          <p:cNvPr id="5" name="그림 4"/>
          <p:cNvPicPr>
            <a:picLocks noChangeAspect="1"/>
          </p:cNvPicPr>
          <p:nvPr/>
        </p:nvPicPr>
        <p:blipFill rotWithShape="1">
          <a:blip r:embed="rId3"/>
          <a:srcRect t="29676" r="16266" b="13312"/>
          <a:stretch/>
        </p:blipFill>
        <p:spPr>
          <a:xfrm>
            <a:off x="5161808" y="1268410"/>
            <a:ext cx="5104410" cy="2606634"/>
          </a:xfrm>
          <a:prstGeom prst="rect">
            <a:avLst/>
          </a:prstGeom>
        </p:spPr>
      </p:pic>
      <p:sp>
        <p:nvSpPr>
          <p:cNvPr id="6" name="TextBox 5"/>
          <p:cNvSpPr txBox="1"/>
          <p:nvPr/>
        </p:nvSpPr>
        <p:spPr>
          <a:xfrm>
            <a:off x="3788229" y="4111146"/>
            <a:ext cx="4815444" cy="369332"/>
          </a:xfrm>
          <a:prstGeom prst="rect">
            <a:avLst/>
          </a:prstGeom>
          <a:noFill/>
        </p:spPr>
        <p:txBody>
          <a:bodyPr wrap="square" rtlCol="0">
            <a:spAutoFit/>
          </a:bodyPr>
          <a:lstStyle/>
          <a:p>
            <a:r>
              <a:rPr lang="en-US" altLang="ko-KR" dirty="0"/>
              <a:t>Cause: HPV-3 Virus</a:t>
            </a:r>
            <a:endParaRPr lang="ko-KR" altLang="en-US" dirty="0"/>
          </a:p>
        </p:txBody>
      </p:sp>
    </p:spTree>
    <p:extLst>
      <p:ext uri="{BB962C8B-B14F-4D97-AF65-F5344CB8AC3E}">
        <p14:creationId xmlns:p14="http://schemas.microsoft.com/office/powerpoint/2010/main" val="3413107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nvGraphicFramePr>
        <p:xfrm>
          <a:off x="1475815" y="741783"/>
          <a:ext cx="9101058" cy="1010920"/>
        </p:xfrm>
        <a:graphic>
          <a:graphicData uri="http://schemas.openxmlformats.org/drawingml/2006/table">
            <a:tbl>
              <a:tblPr firstRow="1" bandRow="1">
                <a:tableStyleId>{5C22544A-7EE6-4342-B048-85BDC9FD1C3A}</a:tableStyleId>
              </a:tblPr>
              <a:tblGrid>
                <a:gridCol w="1516843">
                  <a:extLst>
                    <a:ext uri="{9D8B030D-6E8A-4147-A177-3AD203B41FA5}">
                      <a16:colId xmlns:a16="http://schemas.microsoft.com/office/drawing/2014/main" val="2654081229"/>
                    </a:ext>
                  </a:extLst>
                </a:gridCol>
                <a:gridCol w="1516843">
                  <a:extLst>
                    <a:ext uri="{9D8B030D-6E8A-4147-A177-3AD203B41FA5}">
                      <a16:colId xmlns:a16="http://schemas.microsoft.com/office/drawing/2014/main" val="896536176"/>
                    </a:ext>
                  </a:extLst>
                </a:gridCol>
                <a:gridCol w="1516843">
                  <a:extLst>
                    <a:ext uri="{9D8B030D-6E8A-4147-A177-3AD203B41FA5}">
                      <a16:colId xmlns:a16="http://schemas.microsoft.com/office/drawing/2014/main" val="3048183966"/>
                    </a:ext>
                  </a:extLst>
                </a:gridCol>
                <a:gridCol w="1516843">
                  <a:extLst>
                    <a:ext uri="{9D8B030D-6E8A-4147-A177-3AD203B41FA5}">
                      <a16:colId xmlns:a16="http://schemas.microsoft.com/office/drawing/2014/main" val="2556998119"/>
                    </a:ext>
                  </a:extLst>
                </a:gridCol>
                <a:gridCol w="1516843">
                  <a:extLst>
                    <a:ext uri="{9D8B030D-6E8A-4147-A177-3AD203B41FA5}">
                      <a16:colId xmlns:a16="http://schemas.microsoft.com/office/drawing/2014/main" val="3951787833"/>
                    </a:ext>
                  </a:extLst>
                </a:gridCol>
                <a:gridCol w="1516843">
                  <a:extLst>
                    <a:ext uri="{9D8B030D-6E8A-4147-A177-3AD203B41FA5}">
                      <a16:colId xmlns:a16="http://schemas.microsoft.com/office/drawing/2014/main" val="81396079"/>
                    </a:ext>
                  </a:extLst>
                </a:gridCol>
              </a:tblGrid>
              <a:tr h="370840">
                <a:tc>
                  <a:txBody>
                    <a:bodyPr/>
                    <a:lstStyle/>
                    <a:p>
                      <a:pPr algn="ctr" latinLnBrk="1"/>
                      <a:r>
                        <a:rPr lang="en-US" altLang="ko-KR" dirty="0"/>
                        <a:t>Ultra Mode</a:t>
                      </a:r>
                      <a:endParaRPr lang="ko-KR" altLang="en-US" dirty="0"/>
                    </a:p>
                  </a:txBody>
                  <a:tcPr anchor="ctr"/>
                </a:tc>
                <a:tc>
                  <a:txBody>
                    <a:bodyPr/>
                    <a:lstStyle/>
                    <a:p>
                      <a:pPr algn="ctr" latinLnBrk="1"/>
                      <a:r>
                        <a:rPr lang="en-US" altLang="ko-KR" dirty="0"/>
                        <a:t>Frequency</a:t>
                      </a:r>
                      <a:endParaRPr lang="ko-KR" altLang="en-US" dirty="0"/>
                    </a:p>
                  </a:txBody>
                  <a:tcPr anchor="ctr"/>
                </a:tc>
                <a:tc>
                  <a:txBody>
                    <a:bodyPr/>
                    <a:lstStyle/>
                    <a:p>
                      <a:pPr algn="ctr" latinLnBrk="1"/>
                      <a:r>
                        <a:rPr lang="en-US" altLang="ko-KR" dirty="0"/>
                        <a:t>Duration</a:t>
                      </a:r>
                      <a:endParaRPr lang="ko-KR" altLang="en-US" dirty="0"/>
                    </a:p>
                  </a:txBody>
                  <a:tcPr anchor="ctr"/>
                </a:tc>
                <a:tc>
                  <a:txBody>
                    <a:bodyPr/>
                    <a:lstStyle/>
                    <a:p>
                      <a:pPr algn="ctr" latinLnBrk="1"/>
                      <a:r>
                        <a:rPr lang="en-US" altLang="ko-KR" dirty="0"/>
                        <a:t>Exposure</a:t>
                      </a:r>
                      <a:endParaRPr lang="ko-KR" altLang="en-US" dirty="0"/>
                    </a:p>
                  </a:txBody>
                  <a:tcPr anchor="ctr"/>
                </a:tc>
                <a:tc>
                  <a:txBody>
                    <a:bodyPr/>
                    <a:lstStyle/>
                    <a:p>
                      <a:pPr algn="ctr" latinLnBrk="1"/>
                      <a:r>
                        <a:rPr lang="en-US" altLang="ko-KR" dirty="0"/>
                        <a:t>Method</a:t>
                      </a:r>
                      <a:endParaRPr lang="ko-KR" altLang="en-US" dirty="0"/>
                    </a:p>
                  </a:txBody>
                  <a:tcPr anchor="ctr"/>
                </a:tc>
                <a:tc>
                  <a:txBody>
                    <a:bodyPr/>
                    <a:lstStyle/>
                    <a:p>
                      <a:pPr algn="ctr" latinLnBrk="1"/>
                      <a:r>
                        <a:rPr lang="en-US" altLang="ko-KR" dirty="0"/>
                        <a:t>H/P</a:t>
                      </a:r>
                      <a:endParaRPr lang="ko-KR" altLang="en-US" dirty="0"/>
                    </a:p>
                  </a:txBody>
                  <a:tcPr anchor="ctr"/>
                </a:tc>
                <a:extLst>
                  <a:ext uri="{0D108BD9-81ED-4DB2-BD59-A6C34878D82A}">
                    <a16:rowId xmlns:a16="http://schemas.microsoft.com/office/drawing/2014/main" val="1175842968"/>
                  </a:ext>
                </a:extLst>
              </a:tr>
              <a:tr h="370840">
                <a:tc>
                  <a:txBody>
                    <a:bodyPr/>
                    <a:lstStyle/>
                    <a:p>
                      <a:pPr algn="ctr" latinLnBrk="1"/>
                      <a:r>
                        <a:rPr lang="en-US" altLang="ko-KR" dirty="0"/>
                        <a:t>Pin</a:t>
                      </a:r>
                      <a:r>
                        <a:rPr lang="en-US" altLang="ko-KR" baseline="0" dirty="0"/>
                        <a:t> hole method</a:t>
                      </a:r>
                      <a:endParaRPr lang="ko-KR" altLang="en-US" dirty="0"/>
                    </a:p>
                  </a:txBody>
                  <a:tcPr anchor="ctr"/>
                </a:tc>
                <a:tc>
                  <a:txBody>
                    <a:bodyPr/>
                    <a:lstStyle/>
                    <a:p>
                      <a:pPr algn="ctr" latinLnBrk="1"/>
                      <a:r>
                        <a:rPr lang="en-US" altLang="ko-KR" baseline="0" dirty="0"/>
                        <a:t>990HZ</a:t>
                      </a:r>
                      <a:endParaRPr lang="ko-KR" altLang="en-US" dirty="0"/>
                    </a:p>
                  </a:txBody>
                  <a:tcPr anchor="ctr"/>
                </a:tc>
                <a:tc>
                  <a:txBody>
                    <a:bodyPr/>
                    <a:lstStyle/>
                    <a:p>
                      <a:pPr algn="ctr" latinLnBrk="1"/>
                      <a:r>
                        <a:rPr lang="en-US" altLang="ko-KR" dirty="0"/>
                        <a:t>300µs</a:t>
                      </a:r>
                      <a:endParaRPr lang="ko-KR" altLang="en-US" dirty="0"/>
                    </a:p>
                  </a:txBody>
                  <a:tcPr anchor="ctr"/>
                </a:tc>
                <a:tc>
                  <a:txBody>
                    <a:bodyPr/>
                    <a:lstStyle/>
                    <a:p>
                      <a:pPr algn="ctr" latinLnBrk="1"/>
                      <a:r>
                        <a:rPr lang="en-US" altLang="ko-KR" dirty="0"/>
                        <a:t>Single</a:t>
                      </a:r>
                      <a:endParaRPr lang="ko-KR" altLang="en-US" dirty="0"/>
                    </a:p>
                  </a:txBody>
                  <a:tcPr anchor="ctr"/>
                </a:tc>
                <a:tc>
                  <a:txBody>
                    <a:bodyPr/>
                    <a:lstStyle/>
                    <a:p>
                      <a:pPr algn="ctr" latinLnBrk="1"/>
                      <a:r>
                        <a:rPr lang="en-US" altLang="ko-KR" dirty="0"/>
                        <a:t>Focusing</a:t>
                      </a:r>
                      <a:endParaRPr lang="ko-KR" altLang="en-US" dirty="0"/>
                    </a:p>
                  </a:txBody>
                  <a:tcPr anchor="ctr"/>
                </a:tc>
                <a:tc>
                  <a:txBody>
                    <a:bodyPr/>
                    <a:lstStyle/>
                    <a:p>
                      <a:pPr algn="ctr" latinLnBrk="1"/>
                      <a:r>
                        <a:rPr lang="en-US" altLang="ko-KR" dirty="0"/>
                        <a:t>50, 100</a:t>
                      </a:r>
                      <a:endParaRPr lang="ko-KR" altLang="en-US" dirty="0"/>
                    </a:p>
                  </a:txBody>
                  <a:tcPr anchor="ctr"/>
                </a:tc>
                <a:extLst>
                  <a:ext uri="{0D108BD9-81ED-4DB2-BD59-A6C34878D82A}">
                    <a16:rowId xmlns:a16="http://schemas.microsoft.com/office/drawing/2014/main" val="2624542"/>
                  </a:ext>
                </a:extLst>
              </a:tr>
            </a:tbl>
          </a:graphicData>
        </a:graphic>
      </p:graphicFrame>
      <p:pic>
        <p:nvPicPr>
          <p:cNvPr id="4" name="그림 3"/>
          <p:cNvPicPr>
            <a:picLocks noChangeAspect="1"/>
          </p:cNvPicPr>
          <p:nvPr/>
        </p:nvPicPr>
        <p:blipFill>
          <a:blip r:embed="rId2"/>
          <a:stretch>
            <a:fillRect/>
          </a:stretch>
        </p:blipFill>
        <p:spPr>
          <a:xfrm>
            <a:off x="1475815" y="2117870"/>
            <a:ext cx="5870971" cy="3819668"/>
          </a:xfrm>
          <a:prstGeom prst="rect">
            <a:avLst/>
          </a:prstGeom>
        </p:spPr>
      </p:pic>
      <p:sp>
        <p:nvSpPr>
          <p:cNvPr id="5" name="TextBox 4"/>
          <p:cNvSpPr txBox="1"/>
          <p:nvPr/>
        </p:nvSpPr>
        <p:spPr>
          <a:xfrm>
            <a:off x="7517081" y="3033822"/>
            <a:ext cx="4352306" cy="1477328"/>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1’st session: 95% is removed </a:t>
            </a:r>
          </a:p>
          <a:p>
            <a:endParaRPr lang="en-US" altLang="ko-KR" dirty="0"/>
          </a:p>
          <a:p>
            <a:r>
              <a:rPr lang="en-US" altLang="ko-KR" dirty="0"/>
              <a:t>6 weeks later</a:t>
            </a:r>
          </a:p>
          <a:p>
            <a:endParaRPr lang="en-US" altLang="ko-KR" dirty="0"/>
          </a:p>
          <a:p>
            <a:r>
              <a:rPr lang="en-US" altLang="ko-KR" b="1" dirty="0">
                <a:latin typeface="Arial" panose="020B0604020202020204" pitchFamily="34" charset="0"/>
                <a:cs typeface="Arial" panose="020B0604020202020204" pitchFamily="34" charset="0"/>
              </a:rPr>
              <a:t>2’nd session: Missed one </a:t>
            </a:r>
            <a:endParaRPr lang="ko-KR"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088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78739" y="320421"/>
            <a:ext cx="418147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Increase Smoke </a:t>
            </a:r>
            <a:r>
              <a:rPr sz="1800" b="1" spc="-10" dirty="0">
                <a:solidFill>
                  <a:srgbClr val="FFFFFF"/>
                </a:solidFill>
                <a:latin typeface="Arial"/>
                <a:cs typeface="Arial"/>
              </a:rPr>
              <a:t>Evacuator</a:t>
            </a:r>
            <a:r>
              <a:rPr sz="1800" b="1" spc="-30" dirty="0">
                <a:solidFill>
                  <a:srgbClr val="FFFFFF"/>
                </a:solidFill>
                <a:latin typeface="Arial"/>
                <a:cs typeface="Arial"/>
              </a:rPr>
              <a:t> </a:t>
            </a:r>
            <a:r>
              <a:rPr sz="1800" b="1" spc="-10" dirty="0">
                <a:solidFill>
                  <a:srgbClr val="FFFFFF"/>
                </a:solidFill>
                <a:latin typeface="Arial"/>
                <a:cs typeface="Arial"/>
              </a:rPr>
              <a:t>Availability</a:t>
            </a:r>
            <a:endParaRPr sz="1800">
              <a:latin typeface="Arial"/>
              <a:cs typeface="Arial"/>
            </a:endParaRPr>
          </a:p>
        </p:txBody>
      </p:sp>
      <p:sp>
        <p:nvSpPr>
          <p:cNvPr id="6" name="object 6"/>
          <p:cNvSpPr txBox="1"/>
          <p:nvPr/>
        </p:nvSpPr>
        <p:spPr>
          <a:xfrm>
            <a:off x="1197863" y="4587240"/>
            <a:ext cx="2077720" cy="708660"/>
          </a:xfrm>
          <a:prstGeom prst="rect">
            <a:avLst/>
          </a:prstGeom>
          <a:solidFill>
            <a:srgbClr val="A9D18E"/>
          </a:solidFill>
          <a:ln w="57150">
            <a:solidFill>
              <a:srgbClr val="006FC0"/>
            </a:solidFill>
          </a:ln>
        </p:spPr>
        <p:txBody>
          <a:bodyPr vert="horz" wrap="square" lIns="0" tIns="39370" rIns="0" bIns="0" rtlCol="0">
            <a:spAutoFit/>
          </a:bodyPr>
          <a:lstStyle/>
          <a:p>
            <a:pPr marL="437515" marR="113030" indent="-315595">
              <a:lnSpc>
                <a:spcPct val="100000"/>
              </a:lnSpc>
              <a:spcBef>
                <a:spcPts val="310"/>
              </a:spcBef>
            </a:pPr>
            <a:r>
              <a:rPr sz="2000" b="1" dirty="0">
                <a:latin typeface="Arial"/>
                <a:cs typeface="Arial"/>
              </a:rPr>
              <a:t>Surgical</a:t>
            </a:r>
            <a:r>
              <a:rPr sz="2000" b="1" spc="-110" dirty="0">
                <a:latin typeface="Arial"/>
                <a:cs typeface="Arial"/>
              </a:rPr>
              <a:t> </a:t>
            </a:r>
            <a:r>
              <a:rPr sz="2000" b="1" dirty="0">
                <a:latin typeface="Arial"/>
                <a:cs typeface="Arial"/>
              </a:rPr>
              <a:t>Plume </a:t>
            </a:r>
            <a:r>
              <a:rPr sz="2000" b="1" spc="-540" dirty="0">
                <a:latin typeface="Arial"/>
                <a:cs typeface="Arial"/>
              </a:rPr>
              <a:t> </a:t>
            </a:r>
            <a:r>
              <a:rPr sz="2000" b="1" dirty="0">
                <a:latin typeface="Arial"/>
                <a:cs typeface="Arial"/>
              </a:rPr>
              <a:t>Inhalation</a:t>
            </a:r>
            <a:endParaRPr sz="2000" dirty="0">
              <a:latin typeface="Arial"/>
              <a:cs typeface="Arial"/>
            </a:endParaRPr>
          </a:p>
        </p:txBody>
      </p:sp>
      <p:sp>
        <p:nvSpPr>
          <p:cNvPr id="7" name="object 7"/>
          <p:cNvSpPr txBox="1"/>
          <p:nvPr/>
        </p:nvSpPr>
        <p:spPr>
          <a:xfrm>
            <a:off x="7298817" y="1924050"/>
            <a:ext cx="4114800" cy="1984375"/>
          </a:xfrm>
          <a:prstGeom prst="rect">
            <a:avLst/>
          </a:prstGeom>
        </p:spPr>
        <p:txBody>
          <a:bodyPr vert="horz" wrap="square" lIns="0" tIns="12700" rIns="0" bIns="0" rtlCol="0">
            <a:spAutoFit/>
          </a:bodyPr>
          <a:lstStyle/>
          <a:p>
            <a:pPr marL="12700">
              <a:lnSpc>
                <a:spcPct val="100000"/>
              </a:lnSpc>
              <a:spcBef>
                <a:spcPts val="100"/>
              </a:spcBef>
            </a:pPr>
            <a:r>
              <a:rPr sz="1800" b="1" u="sng" dirty="0">
                <a:solidFill>
                  <a:srgbClr val="538235"/>
                </a:solidFill>
                <a:uFill>
                  <a:solidFill>
                    <a:srgbClr val="538235"/>
                  </a:solidFill>
                </a:uFill>
                <a:latin typeface="Arial"/>
                <a:cs typeface="Arial"/>
              </a:rPr>
              <a:t>Chronic</a:t>
            </a:r>
            <a:r>
              <a:rPr sz="1800" b="1" u="sng" spc="-35" dirty="0">
                <a:solidFill>
                  <a:srgbClr val="538235"/>
                </a:solidFill>
                <a:uFill>
                  <a:solidFill>
                    <a:srgbClr val="538235"/>
                  </a:solidFill>
                </a:uFill>
                <a:latin typeface="Arial"/>
                <a:cs typeface="Arial"/>
              </a:rPr>
              <a:t> </a:t>
            </a:r>
            <a:r>
              <a:rPr sz="1800" b="1" u="sng" spc="-5" dirty="0">
                <a:solidFill>
                  <a:srgbClr val="538235"/>
                </a:solidFill>
                <a:uFill>
                  <a:solidFill>
                    <a:srgbClr val="538235"/>
                  </a:solidFill>
                </a:uFill>
                <a:latin typeface="Arial"/>
                <a:cs typeface="Arial"/>
              </a:rPr>
              <a:t>medical</a:t>
            </a:r>
            <a:r>
              <a:rPr sz="1800" b="1" u="sng" spc="-15" dirty="0">
                <a:solidFill>
                  <a:srgbClr val="538235"/>
                </a:solidFill>
                <a:uFill>
                  <a:solidFill>
                    <a:srgbClr val="538235"/>
                  </a:solidFill>
                </a:uFill>
                <a:latin typeface="Arial"/>
                <a:cs typeface="Arial"/>
              </a:rPr>
              <a:t> </a:t>
            </a:r>
            <a:r>
              <a:rPr sz="1800" b="1" u="sng" dirty="0">
                <a:solidFill>
                  <a:srgbClr val="538235"/>
                </a:solidFill>
                <a:uFill>
                  <a:solidFill>
                    <a:srgbClr val="538235"/>
                  </a:solidFill>
                </a:uFill>
                <a:latin typeface="Arial"/>
                <a:cs typeface="Arial"/>
              </a:rPr>
              <a:t>conditions</a:t>
            </a:r>
            <a:endParaRPr sz="1800">
              <a:latin typeface="Arial"/>
              <a:cs typeface="Arial"/>
            </a:endParaRPr>
          </a:p>
          <a:p>
            <a:pPr marL="12700">
              <a:lnSpc>
                <a:spcPct val="100000"/>
              </a:lnSpc>
            </a:pPr>
            <a:r>
              <a:rPr sz="1800" spc="-5" dirty="0">
                <a:latin typeface="Arial"/>
                <a:cs typeface="Arial"/>
              </a:rPr>
              <a:t>Among patients, surgeons,</a:t>
            </a:r>
            <a:r>
              <a:rPr sz="1800" spc="5" dirty="0">
                <a:latin typeface="Arial"/>
                <a:cs typeface="Arial"/>
              </a:rPr>
              <a:t> </a:t>
            </a:r>
            <a:r>
              <a:rPr sz="1800" spc="-5" dirty="0">
                <a:latin typeface="Arial"/>
                <a:cs typeface="Arial"/>
              </a:rPr>
              <a:t>surgical</a:t>
            </a:r>
            <a:r>
              <a:rPr sz="1800" dirty="0">
                <a:latin typeface="Arial"/>
                <a:cs typeface="Arial"/>
              </a:rPr>
              <a:t> </a:t>
            </a:r>
            <a:r>
              <a:rPr sz="1800" spc="-10" dirty="0">
                <a:latin typeface="Arial"/>
                <a:cs typeface="Arial"/>
              </a:rPr>
              <a:t>staff</a:t>
            </a:r>
            <a:endParaRPr sz="1800">
              <a:latin typeface="Arial"/>
              <a:cs typeface="Arial"/>
            </a:endParaRPr>
          </a:p>
          <a:p>
            <a:pPr>
              <a:lnSpc>
                <a:spcPct val="100000"/>
              </a:lnSpc>
              <a:spcBef>
                <a:spcPts val="45"/>
              </a:spcBef>
            </a:pPr>
            <a:endParaRPr sz="2100">
              <a:latin typeface="Arial"/>
              <a:cs typeface="Arial"/>
            </a:endParaRPr>
          </a:p>
          <a:p>
            <a:pPr marL="12700" marR="5080">
              <a:lnSpc>
                <a:spcPct val="100000"/>
              </a:lnSpc>
              <a:spcBef>
                <a:spcPts val="5"/>
              </a:spcBef>
            </a:pPr>
            <a:r>
              <a:rPr sz="1800" b="1" u="sng" dirty="0">
                <a:solidFill>
                  <a:srgbClr val="006FC0"/>
                </a:solidFill>
                <a:uFill>
                  <a:solidFill>
                    <a:srgbClr val="006FC0"/>
                  </a:solidFill>
                </a:uFill>
                <a:latin typeface="Arial"/>
                <a:cs typeface="Arial"/>
              </a:rPr>
              <a:t>Potential </a:t>
            </a:r>
            <a:r>
              <a:rPr sz="1800" b="1" u="sng" spc="-5" dirty="0">
                <a:solidFill>
                  <a:srgbClr val="006FC0"/>
                </a:solidFill>
                <a:uFill>
                  <a:solidFill>
                    <a:srgbClr val="006FC0"/>
                  </a:solidFill>
                </a:uFill>
                <a:latin typeface="Arial"/>
                <a:cs typeface="Arial"/>
              </a:rPr>
              <a:t>risks </a:t>
            </a:r>
            <a:r>
              <a:rPr sz="1800" dirty="0">
                <a:latin typeface="Arial"/>
                <a:cs typeface="Arial"/>
              </a:rPr>
              <a:t>for </a:t>
            </a:r>
            <a:r>
              <a:rPr sz="1800" spc="-5" dirty="0">
                <a:latin typeface="Arial"/>
                <a:cs typeface="Arial"/>
              </a:rPr>
              <a:t>surgeons, nurses, </a:t>
            </a:r>
            <a:r>
              <a:rPr sz="1800" dirty="0">
                <a:latin typeface="Arial"/>
                <a:cs typeface="Arial"/>
              </a:rPr>
              <a:t> </a:t>
            </a:r>
            <a:r>
              <a:rPr sz="1800" spc="-5" dirty="0">
                <a:latin typeface="Arial"/>
                <a:cs typeface="Arial"/>
              </a:rPr>
              <a:t>anesthesiologists,</a:t>
            </a:r>
            <a:r>
              <a:rPr sz="1800" spc="15" dirty="0">
                <a:latin typeface="Arial"/>
                <a:cs typeface="Arial"/>
              </a:rPr>
              <a:t> </a:t>
            </a:r>
            <a:r>
              <a:rPr sz="1800" spc="-5" dirty="0">
                <a:latin typeface="Arial"/>
                <a:cs typeface="Arial"/>
              </a:rPr>
              <a:t>and</a:t>
            </a:r>
            <a:r>
              <a:rPr sz="1800" spc="5" dirty="0">
                <a:latin typeface="Arial"/>
                <a:cs typeface="Arial"/>
              </a:rPr>
              <a:t> </a:t>
            </a:r>
            <a:r>
              <a:rPr sz="1800" spc="-5" dirty="0">
                <a:latin typeface="Arial"/>
                <a:cs typeface="Arial"/>
              </a:rPr>
              <a:t>technicians</a:t>
            </a:r>
            <a:r>
              <a:rPr sz="1800" spc="15" dirty="0">
                <a:latin typeface="Arial"/>
                <a:cs typeface="Arial"/>
              </a:rPr>
              <a:t> </a:t>
            </a:r>
            <a:r>
              <a:rPr sz="1800" spc="-5" dirty="0">
                <a:latin typeface="Arial"/>
                <a:cs typeface="Arial"/>
              </a:rPr>
              <a:t>in</a:t>
            </a:r>
            <a:r>
              <a:rPr sz="1800" spc="-15" dirty="0">
                <a:latin typeface="Arial"/>
                <a:cs typeface="Arial"/>
              </a:rPr>
              <a:t> </a:t>
            </a:r>
            <a:r>
              <a:rPr sz="1800" dirty="0">
                <a:latin typeface="Arial"/>
                <a:cs typeface="Arial"/>
              </a:rPr>
              <a:t>the </a:t>
            </a:r>
            <a:r>
              <a:rPr sz="1800" spc="-484" dirty="0">
                <a:latin typeface="Arial"/>
                <a:cs typeface="Arial"/>
              </a:rPr>
              <a:t> </a:t>
            </a:r>
            <a:r>
              <a:rPr sz="1800" spc="-5" dirty="0">
                <a:latin typeface="Arial"/>
                <a:cs typeface="Arial"/>
              </a:rPr>
              <a:t>operation</a:t>
            </a:r>
            <a:r>
              <a:rPr sz="1800" spc="10" dirty="0">
                <a:latin typeface="Arial"/>
                <a:cs typeface="Arial"/>
              </a:rPr>
              <a:t> </a:t>
            </a:r>
            <a:r>
              <a:rPr sz="1800" spc="-5" dirty="0">
                <a:latin typeface="Arial"/>
                <a:cs typeface="Arial"/>
              </a:rPr>
              <a:t>room due</a:t>
            </a:r>
            <a:r>
              <a:rPr sz="1800" spc="5" dirty="0">
                <a:latin typeface="Arial"/>
                <a:cs typeface="Arial"/>
              </a:rPr>
              <a:t> </a:t>
            </a:r>
            <a:r>
              <a:rPr sz="1800" dirty="0">
                <a:latin typeface="Arial"/>
                <a:cs typeface="Arial"/>
              </a:rPr>
              <a:t>to</a:t>
            </a:r>
            <a:r>
              <a:rPr sz="1800" spc="-15" dirty="0">
                <a:latin typeface="Arial"/>
                <a:cs typeface="Arial"/>
              </a:rPr>
              <a:t> </a:t>
            </a:r>
            <a:r>
              <a:rPr sz="1800" spc="-5" dirty="0">
                <a:latin typeface="Arial"/>
                <a:cs typeface="Arial"/>
              </a:rPr>
              <a:t>long</a:t>
            </a:r>
            <a:r>
              <a:rPr sz="1800" spc="5" dirty="0">
                <a:latin typeface="Arial"/>
                <a:cs typeface="Arial"/>
              </a:rPr>
              <a:t> </a:t>
            </a:r>
            <a:r>
              <a:rPr sz="1800" dirty="0">
                <a:latin typeface="Arial"/>
                <a:cs typeface="Arial"/>
              </a:rPr>
              <a:t>term </a:t>
            </a:r>
            <a:r>
              <a:rPr sz="1800" spc="5" dirty="0">
                <a:latin typeface="Arial"/>
                <a:cs typeface="Arial"/>
              </a:rPr>
              <a:t> </a:t>
            </a:r>
            <a:r>
              <a:rPr sz="1800" spc="-5" dirty="0">
                <a:latin typeface="Arial"/>
                <a:cs typeface="Arial"/>
              </a:rPr>
              <a:t>exposure</a:t>
            </a:r>
            <a:r>
              <a:rPr sz="1800" spc="10" dirty="0">
                <a:latin typeface="Arial"/>
                <a:cs typeface="Arial"/>
              </a:rPr>
              <a:t> </a:t>
            </a:r>
            <a:r>
              <a:rPr sz="1800" dirty="0">
                <a:latin typeface="Arial"/>
                <a:cs typeface="Arial"/>
              </a:rPr>
              <a:t>of </a:t>
            </a:r>
            <a:r>
              <a:rPr sz="1800" spc="-5" dirty="0">
                <a:latin typeface="Arial"/>
                <a:cs typeface="Arial"/>
              </a:rPr>
              <a:t>smoke</a:t>
            </a:r>
            <a:endParaRPr sz="1800">
              <a:latin typeface="Arial"/>
              <a:cs typeface="Arial"/>
            </a:endParaRPr>
          </a:p>
        </p:txBody>
      </p:sp>
      <p:pic>
        <p:nvPicPr>
          <p:cNvPr id="8" name="object 8"/>
          <p:cNvPicPr/>
          <p:nvPr/>
        </p:nvPicPr>
        <p:blipFill>
          <a:blip r:embed="rId2" cstate="print"/>
          <a:stretch>
            <a:fillRect/>
          </a:stretch>
        </p:blipFill>
        <p:spPr>
          <a:xfrm>
            <a:off x="397763" y="1463039"/>
            <a:ext cx="3677412" cy="2756916"/>
          </a:xfrm>
          <a:prstGeom prst="rect">
            <a:avLst/>
          </a:prstGeom>
        </p:spPr>
      </p:pic>
      <p:pic>
        <p:nvPicPr>
          <p:cNvPr id="9" name="object 9"/>
          <p:cNvPicPr/>
          <p:nvPr/>
        </p:nvPicPr>
        <p:blipFill>
          <a:blip r:embed="rId3" cstate="print"/>
          <a:stretch>
            <a:fillRect/>
          </a:stretch>
        </p:blipFill>
        <p:spPr>
          <a:xfrm>
            <a:off x="4905755" y="2350007"/>
            <a:ext cx="1673540" cy="759279"/>
          </a:xfrm>
          <a:prstGeom prst="rect">
            <a:avLst/>
          </a:prstGeom>
        </p:spPr>
      </p:pic>
      <p:pic>
        <p:nvPicPr>
          <p:cNvPr id="10" name="그림 9"/>
          <p:cNvPicPr>
            <a:picLocks noChangeAspect="1"/>
          </p:cNvPicPr>
          <p:nvPr/>
        </p:nvPicPr>
        <p:blipFill>
          <a:blip r:embed="rId4"/>
          <a:stretch>
            <a:fillRect/>
          </a:stretch>
        </p:blipFill>
        <p:spPr>
          <a:xfrm>
            <a:off x="5255637" y="3485407"/>
            <a:ext cx="1440967" cy="3225223"/>
          </a:xfrm>
          <a:prstGeom prst="rect">
            <a:avLst/>
          </a:prstGeom>
        </p:spPr>
      </p:pic>
      <p:sp>
        <p:nvSpPr>
          <p:cNvPr id="11" name="직사각형 10"/>
          <p:cNvSpPr/>
          <p:nvPr/>
        </p:nvSpPr>
        <p:spPr>
          <a:xfrm>
            <a:off x="0" y="-41034"/>
            <a:ext cx="6777433" cy="369332"/>
          </a:xfrm>
          <a:prstGeom prst="rect">
            <a:avLst/>
          </a:prstGeom>
        </p:spPr>
        <p:txBody>
          <a:bodyPr wrap="none">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Smoke evacuator Blue Eva is required to prevent secondary infection </a:t>
            </a:r>
          </a:p>
        </p:txBody>
      </p:sp>
    </p:spTree>
    <p:extLst>
      <p:ext uri="{BB962C8B-B14F-4D97-AF65-F5344CB8AC3E}">
        <p14:creationId xmlns:p14="http://schemas.microsoft.com/office/powerpoint/2010/main" val="155601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529584"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Linear scar</a:t>
            </a:r>
            <a:endParaRPr lang="ko-KR" altLang="en-US" b="1" dirty="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2"/>
          <a:stretch>
            <a:fillRect/>
          </a:stretch>
        </p:blipFill>
        <p:spPr>
          <a:xfrm>
            <a:off x="818814" y="1238560"/>
            <a:ext cx="4045794" cy="2536401"/>
          </a:xfrm>
          <a:prstGeom prst="rect">
            <a:avLst/>
          </a:prstGeom>
        </p:spPr>
      </p:pic>
      <p:pic>
        <p:nvPicPr>
          <p:cNvPr id="4" name="그림 3"/>
          <p:cNvPicPr>
            <a:picLocks noChangeAspect="1"/>
          </p:cNvPicPr>
          <p:nvPr/>
        </p:nvPicPr>
        <p:blipFill rotWithShape="1">
          <a:blip r:embed="rId3"/>
          <a:srcRect b="4191"/>
          <a:stretch/>
        </p:blipFill>
        <p:spPr>
          <a:xfrm>
            <a:off x="6386765" y="1232504"/>
            <a:ext cx="4412299" cy="2457494"/>
          </a:xfrm>
          <a:prstGeom prst="rect">
            <a:avLst/>
          </a:prstGeom>
        </p:spPr>
      </p:pic>
      <p:sp>
        <p:nvSpPr>
          <p:cNvPr id="5" name="TextBox 4"/>
          <p:cNvSpPr txBox="1"/>
          <p:nvPr/>
        </p:nvSpPr>
        <p:spPr>
          <a:xfrm>
            <a:off x="736518" y="3895344"/>
            <a:ext cx="4448130" cy="1200329"/>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FRX – If the thickness is narrow, it damages to the normal lesion. </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a:latin typeface="Calibri" panose="020F0502020204030204" pitchFamily="34" charset="0"/>
                <a:ea typeface="Calibri" panose="020F0502020204030204" pitchFamily="34" charset="0"/>
                <a:cs typeface="Calibri" panose="020F0502020204030204" pitchFamily="34" charset="0"/>
              </a:rPr>
              <a:t>It is proper for the thick glandular scar. </a:t>
            </a:r>
          </a:p>
        </p:txBody>
      </p:sp>
      <p:cxnSp>
        <p:nvCxnSpPr>
          <p:cNvPr id="8" name="직선 화살표 연결선 7"/>
          <p:cNvCxnSpPr/>
          <p:nvPr/>
        </p:nvCxnSpPr>
        <p:spPr>
          <a:xfrm>
            <a:off x="5358384" y="4096512"/>
            <a:ext cx="667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81928" y="3895344"/>
            <a:ext cx="5349240" cy="1754326"/>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PIN Hole – You are able to treat it very safely. </a:t>
            </a:r>
          </a:p>
          <a:p>
            <a:pPr marL="342900" indent="-342900">
              <a:buAutoNum type="arabicParenR"/>
            </a:pPr>
            <a:r>
              <a:rPr lang="en-US" altLang="ko-KR" dirty="0">
                <a:latin typeface="Calibri" panose="020F0502020204030204" pitchFamily="34" charset="0"/>
                <a:ea typeface="Calibri" panose="020F0502020204030204" pitchFamily="34" charset="0"/>
                <a:cs typeface="Calibri" panose="020F0502020204030204" pitchFamily="34" charset="0"/>
              </a:rPr>
              <a:t>It makes hole and mechanically burn out. </a:t>
            </a:r>
          </a:p>
          <a:p>
            <a:pPr marL="342900" indent="-342900">
              <a:buAutoNum type="arabicParenR"/>
            </a:pPr>
            <a:r>
              <a:rPr lang="en-US" altLang="ko-KR" dirty="0">
                <a:latin typeface="Calibri" panose="020F0502020204030204" pitchFamily="34" charset="0"/>
                <a:ea typeface="Calibri" panose="020F0502020204030204" pitchFamily="34" charset="0"/>
                <a:cs typeface="Calibri" panose="020F0502020204030204" pitchFamily="34" charset="0"/>
              </a:rPr>
              <a:t>The new collagens are generated </a:t>
            </a:r>
          </a:p>
          <a:p>
            <a:pPr marL="342900" indent="-342900">
              <a:buAutoNum type="arabicParenR"/>
            </a:pPr>
            <a:r>
              <a:rPr lang="en-US" altLang="ko-KR" dirty="0">
                <a:latin typeface="Calibri" panose="020F0502020204030204" pitchFamily="34" charset="0"/>
                <a:ea typeface="Calibri" panose="020F0502020204030204" pitchFamily="34" charset="0"/>
                <a:cs typeface="Calibri" panose="020F0502020204030204" pitchFamily="34" charset="0"/>
              </a:rPr>
              <a:t> The collagen fibers are rearranged in that area. Then the hard collagen in the past is disappeared. And it become almost like normal skin.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4"/>
          <a:stretch>
            <a:fillRect/>
          </a:stretch>
        </p:blipFill>
        <p:spPr>
          <a:xfrm>
            <a:off x="1709531" y="5649670"/>
            <a:ext cx="9144793" cy="1140051"/>
          </a:xfrm>
          <a:prstGeom prst="rect">
            <a:avLst/>
          </a:prstGeom>
        </p:spPr>
      </p:pic>
    </p:spTree>
    <p:extLst>
      <p:ext uri="{BB962C8B-B14F-4D97-AF65-F5344CB8AC3E}">
        <p14:creationId xmlns:p14="http://schemas.microsoft.com/office/powerpoint/2010/main" val="1778280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0" y="-41034"/>
            <a:ext cx="2342629" cy="369332"/>
          </a:xfrm>
          <a:prstGeom prst="rect">
            <a:avLst/>
          </a:prstGeom>
        </p:spPr>
        <p:txBody>
          <a:bodyPr wrap="none">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Seborrheic keratosis</a:t>
            </a:r>
          </a:p>
        </p:txBody>
      </p:sp>
      <p:pic>
        <p:nvPicPr>
          <p:cNvPr id="4" name="그림 3"/>
          <p:cNvPicPr>
            <a:picLocks noChangeAspect="1"/>
          </p:cNvPicPr>
          <p:nvPr/>
        </p:nvPicPr>
        <p:blipFill>
          <a:blip r:embed="rId2"/>
          <a:stretch>
            <a:fillRect/>
          </a:stretch>
        </p:blipFill>
        <p:spPr>
          <a:xfrm>
            <a:off x="7158741" y="1960413"/>
            <a:ext cx="2975106" cy="1542422"/>
          </a:xfrm>
          <a:prstGeom prst="rect">
            <a:avLst/>
          </a:prstGeom>
        </p:spPr>
      </p:pic>
      <p:pic>
        <p:nvPicPr>
          <p:cNvPr id="6" name="그림 5"/>
          <p:cNvPicPr>
            <a:picLocks noChangeAspect="1"/>
          </p:cNvPicPr>
          <p:nvPr/>
        </p:nvPicPr>
        <p:blipFill>
          <a:blip r:embed="rId3"/>
          <a:stretch>
            <a:fillRect/>
          </a:stretch>
        </p:blipFill>
        <p:spPr>
          <a:xfrm>
            <a:off x="2584615" y="1571810"/>
            <a:ext cx="3674136" cy="2436112"/>
          </a:xfrm>
          <a:prstGeom prst="rect">
            <a:avLst/>
          </a:prstGeom>
        </p:spPr>
      </p:pic>
      <p:sp>
        <p:nvSpPr>
          <p:cNvPr id="7" name="TextBox 6"/>
          <p:cNvSpPr txBox="1"/>
          <p:nvPr/>
        </p:nvSpPr>
        <p:spPr>
          <a:xfrm>
            <a:off x="2517568" y="4182398"/>
            <a:ext cx="6418613" cy="646331"/>
          </a:xfrm>
          <a:prstGeom prst="rect">
            <a:avLst/>
          </a:prstGeom>
          <a:noFill/>
        </p:spPr>
        <p:txBody>
          <a:bodyPr wrap="square" rtlCol="0">
            <a:spAutoFit/>
          </a:bodyPr>
          <a:lstStyle/>
          <a:p>
            <a:r>
              <a:rPr lang="en-US" altLang="ko-KR" dirty="0"/>
              <a:t>Cause:  not clearly known</a:t>
            </a:r>
          </a:p>
          <a:p>
            <a:r>
              <a:rPr lang="en-US" altLang="ko-KR" dirty="0"/>
              <a:t>          genes, age, too much sun exposure to UV etc. </a:t>
            </a:r>
            <a:endParaRPr lang="ko-KR" altLang="en-US" dirty="0"/>
          </a:p>
        </p:txBody>
      </p:sp>
    </p:spTree>
    <p:extLst>
      <p:ext uri="{BB962C8B-B14F-4D97-AF65-F5344CB8AC3E}">
        <p14:creationId xmlns:p14="http://schemas.microsoft.com/office/powerpoint/2010/main" val="1744644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867071" y="925346"/>
            <a:ext cx="4472101" cy="3421023"/>
          </a:xfrm>
          <a:prstGeom prst="rect">
            <a:avLst/>
          </a:prstGeom>
        </p:spPr>
      </p:pic>
      <p:graphicFrame>
        <p:nvGraphicFramePr>
          <p:cNvPr id="3" name="표 2"/>
          <p:cNvGraphicFramePr>
            <a:graphicFrameLocks noGrp="1"/>
          </p:cNvGraphicFramePr>
          <p:nvPr>
            <p:extLst>
              <p:ext uri="{D42A27DB-BD31-4B8C-83A1-F6EECF244321}">
                <p14:modId xmlns:p14="http://schemas.microsoft.com/office/powerpoint/2010/main" val="3716056027"/>
              </p:ext>
            </p:extLst>
          </p:nvPr>
        </p:nvGraphicFramePr>
        <p:xfrm>
          <a:off x="1824607" y="5272813"/>
          <a:ext cx="9101058" cy="1010920"/>
        </p:xfrm>
        <a:graphic>
          <a:graphicData uri="http://schemas.openxmlformats.org/drawingml/2006/table">
            <a:tbl>
              <a:tblPr firstRow="1" bandRow="1">
                <a:tableStyleId>{5C22544A-7EE6-4342-B048-85BDC9FD1C3A}</a:tableStyleId>
              </a:tblPr>
              <a:tblGrid>
                <a:gridCol w="1516843">
                  <a:extLst>
                    <a:ext uri="{9D8B030D-6E8A-4147-A177-3AD203B41FA5}">
                      <a16:colId xmlns:a16="http://schemas.microsoft.com/office/drawing/2014/main" val="2654081229"/>
                    </a:ext>
                  </a:extLst>
                </a:gridCol>
                <a:gridCol w="1444306">
                  <a:extLst>
                    <a:ext uri="{9D8B030D-6E8A-4147-A177-3AD203B41FA5}">
                      <a16:colId xmlns:a16="http://schemas.microsoft.com/office/drawing/2014/main" val="896536176"/>
                    </a:ext>
                  </a:extLst>
                </a:gridCol>
                <a:gridCol w="1589380">
                  <a:extLst>
                    <a:ext uri="{9D8B030D-6E8A-4147-A177-3AD203B41FA5}">
                      <a16:colId xmlns:a16="http://schemas.microsoft.com/office/drawing/2014/main" val="3048183966"/>
                    </a:ext>
                  </a:extLst>
                </a:gridCol>
                <a:gridCol w="1516843">
                  <a:extLst>
                    <a:ext uri="{9D8B030D-6E8A-4147-A177-3AD203B41FA5}">
                      <a16:colId xmlns:a16="http://schemas.microsoft.com/office/drawing/2014/main" val="2556998119"/>
                    </a:ext>
                  </a:extLst>
                </a:gridCol>
                <a:gridCol w="1516843">
                  <a:extLst>
                    <a:ext uri="{9D8B030D-6E8A-4147-A177-3AD203B41FA5}">
                      <a16:colId xmlns:a16="http://schemas.microsoft.com/office/drawing/2014/main" val="3951787833"/>
                    </a:ext>
                  </a:extLst>
                </a:gridCol>
                <a:gridCol w="1516843">
                  <a:extLst>
                    <a:ext uri="{9D8B030D-6E8A-4147-A177-3AD203B41FA5}">
                      <a16:colId xmlns:a16="http://schemas.microsoft.com/office/drawing/2014/main" val="81396079"/>
                    </a:ext>
                  </a:extLst>
                </a:gridCol>
              </a:tblGrid>
              <a:tr h="370840">
                <a:tc>
                  <a:txBody>
                    <a:bodyPr/>
                    <a:lstStyle/>
                    <a:p>
                      <a:pPr latinLnBrk="1"/>
                      <a:r>
                        <a:rPr lang="en-US" altLang="ko-KR" dirty="0"/>
                        <a:t>Ultra Mode</a:t>
                      </a:r>
                      <a:endParaRPr lang="ko-KR" altLang="en-US" dirty="0"/>
                    </a:p>
                  </a:txBody>
                  <a:tcPr/>
                </a:tc>
                <a:tc>
                  <a:txBody>
                    <a:bodyPr/>
                    <a:lstStyle/>
                    <a:p>
                      <a:pPr latinLnBrk="1"/>
                      <a:r>
                        <a:rPr lang="en-US" altLang="ko-KR" dirty="0"/>
                        <a:t>Frequency</a:t>
                      </a:r>
                      <a:endParaRPr lang="ko-KR" altLang="en-US" dirty="0"/>
                    </a:p>
                  </a:txBody>
                  <a:tcPr/>
                </a:tc>
                <a:tc>
                  <a:txBody>
                    <a:bodyPr/>
                    <a:lstStyle/>
                    <a:p>
                      <a:pPr latinLnBrk="1"/>
                      <a:r>
                        <a:rPr lang="en-US" altLang="ko-KR" dirty="0"/>
                        <a:t>Duration</a:t>
                      </a:r>
                      <a:endParaRPr lang="ko-KR" altLang="en-US" dirty="0"/>
                    </a:p>
                  </a:txBody>
                  <a:tcPr/>
                </a:tc>
                <a:tc>
                  <a:txBody>
                    <a:bodyPr/>
                    <a:lstStyle/>
                    <a:p>
                      <a:pPr latinLnBrk="1"/>
                      <a:r>
                        <a:rPr lang="en-US" altLang="ko-KR" dirty="0"/>
                        <a:t>Exposure</a:t>
                      </a:r>
                      <a:endParaRPr lang="ko-KR" altLang="en-US" dirty="0"/>
                    </a:p>
                  </a:txBody>
                  <a:tcPr/>
                </a:tc>
                <a:tc>
                  <a:txBody>
                    <a:bodyPr/>
                    <a:lstStyle/>
                    <a:p>
                      <a:pPr latinLnBrk="1"/>
                      <a:r>
                        <a:rPr lang="en-US" altLang="ko-KR" dirty="0"/>
                        <a:t>Method</a:t>
                      </a:r>
                      <a:endParaRPr lang="ko-KR" altLang="en-US" dirty="0"/>
                    </a:p>
                  </a:txBody>
                  <a:tcPr/>
                </a:tc>
                <a:tc>
                  <a:txBody>
                    <a:bodyPr/>
                    <a:lstStyle/>
                    <a:p>
                      <a:pPr latinLnBrk="1"/>
                      <a:r>
                        <a:rPr lang="en-US" altLang="ko-KR" dirty="0"/>
                        <a:t>H/P</a:t>
                      </a:r>
                      <a:endParaRPr lang="ko-KR" altLang="en-US" dirty="0"/>
                    </a:p>
                  </a:txBody>
                  <a:tcPr/>
                </a:tc>
                <a:extLst>
                  <a:ext uri="{0D108BD9-81ED-4DB2-BD59-A6C34878D82A}">
                    <a16:rowId xmlns:a16="http://schemas.microsoft.com/office/drawing/2014/main" val="1175842968"/>
                  </a:ext>
                </a:extLst>
              </a:tr>
              <a:tr h="370840">
                <a:tc>
                  <a:txBody>
                    <a:bodyPr/>
                    <a:lstStyle/>
                    <a:p>
                      <a:pPr latinLnBrk="1"/>
                      <a:r>
                        <a:rPr lang="en-US" altLang="ko-KR" baseline="0" dirty="0"/>
                        <a:t>Seborrheic   keratosis</a:t>
                      </a:r>
                      <a:endParaRPr lang="ko-KR" altLang="en-US" dirty="0"/>
                    </a:p>
                  </a:txBody>
                  <a:tcPr/>
                </a:tc>
                <a:tc>
                  <a:txBody>
                    <a:bodyPr/>
                    <a:lstStyle/>
                    <a:p>
                      <a:pPr latinLnBrk="1"/>
                      <a:r>
                        <a:rPr lang="en-US" altLang="ko-KR" baseline="0" dirty="0"/>
                        <a:t>200 ~ 300HZ</a:t>
                      </a:r>
                      <a:endParaRPr lang="ko-KR" altLang="en-US" dirty="0"/>
                    </a:p>
                  </a:txBody>
                  <a:tcPr/>
                </a:tc>
                <a:tc>
                  <a:txBody>
                    <a:bodyPr/>
                    <a:lstStyle/>
                    <a:p>
                      <a:pPr latinLnBrk="1"/>
                      <a:r>
                        <a:rPr lang="en-US" altLang="ko-KR" dirty="0"/>
                        <a:t>200 ~ 300µs</a:t>
                      </a:r>
                      <a:endParaRPr lang="ko-KR" altLang="en-US" dirty="0"/>
                    </a:p>
                  </a:txBody>
                  <a:tcPr/>
                </a:tc>
                <a:tc>
                  <a:txBody>
                    <a:bodyPr/>
                    <a:lstStyle/>
                    <a:p>
                      <a:pPr latinLnBrk="1"/>
                      <a:r>
                        <a:rPr lang="en-US" altLang="ko-KR" dirty="0"/>
                        <a:t>Continue</a:t>
                      </a:r>
                      <a:endParaRPr lang="ko-KR" altLang="en-US" dirty="0"/>
                    </a:p>
                  </a:txBody>
                  <a:tcPr/>
                </a:tc>
                <a:tc>
                  <a:txBody>
                    <a:bodyPr/>
                    <a:lstStyle/>
                    <a:p>
                      <a:pPr latinLnBrk="1"/>
                      <a:r>
                        <a:rPr lang="en-US" altLang="ko-KR" dirty="0"/>
                        <a:t>Focusing</a:t>
                      </a:r>
                      <a:endParaRPr lang="ko-KR" altLang="en-US" dirty="0"/>
                    </a:p>
                  </a:txBody>
                  <a:tcPr/>
                </a:tc>
                <a:tc>
                  <a:txBody>
                    <a:bodyPr/>
                    <a:lstStyle/>
                    <a:p>
                      <a:pPr latinLnBrk="1"/>
                      <a:r>
                        <a:rPr lang="en-US" altLang="ko-KR" dirty="0"/>
                        <a:t>50 ~ 100</a:t>
                      </a:r>
                      <a:endParaRPr lang="ko-KR" altLang="en-US" dirty="0"/>
                    </a:p>
                  </a:txBody>
                  <a:tcPr/>
                </a:tc>
                <a:extLst>
                  <a:ext uri="{0D108BD9-81ED-4DB2-BD59-A6C34878D82A}">
                    <a16:rowId xmlns:a16="http://schemas.microsoft.com/office/drawing/2014/main" val="2624542"/>
                  </a:ext>
                </a:extLst>
              </a:tr>
            </a:tbl>
          </a:graphicData>
        </a:graphic>
      </p:graphicFrame>
      <p:sp>
        <p:nvSpPr>
          <p:cNvPr id="4" name="TextBox 3"/>
          <p:cNvSpPr txBox="1"/>
          <p:nvPr/>
        </p:nvSpPr>
        <p:spPr>
          <a:xfrm>
            <a:off x="8455232" y="1650670"/>
            <a:ext cx="2731325" cy="2308324"/>
          </a:xfrm>
          <a:prstGeom prst="rect">
            <a:avLst/>
          </a:prstGeom>
          <a:noFill/>
        </p:spPr>
        <p:txBody>
          <a:bodyPr wrap="square" rtlCol="0">
            <a:spAutoFit/>
          </a:bodyPr>
          <a:lstStyle/>
          <a:p>
            <a:r>
              <a:rPr lang="en-US" altLang="ko-KR" dirty="0"/>
              <a:t>Nurse clean the evaporated tissues with the cotton swab soaked in cool saline solution at the fast to check out if it is evaporated enough at the targeted depth. </a:t>
            </a:r>
            <a:endParaRPr lang="ko-KR" altLang="en-US" dirty="0"/>
          </a:p>
        </p:txBody>
      </p:sp>
    </p:spTree>
    <p:extLst>
      <p:ext uri="{BB962C8B-B14F-4D97-AF65-F5344CB8AC3E}">
        <p14:creationId xmlns:p14="http://schemas.microsoft.com/office/powerpoint/2010/main" val="2783215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901978" y="649877"/>
            <a:ext cx="4245540" cy="3717569"/>
          </a:xfrm>
          <a:prstGeom prst="rect">
            <a:avLst/>
          </a:prstGeom>
        </p:spPr>
      </p:pic>
      <p:sp>
        <p:nvSpPr>
          <p:cNvPr id="3" name="TextBox 2"/>
          <p:cNvSpPr txBox="1"/>
          <p:nvPr/>
        </p:nvSpPr>
        <p:spPr>
          <a:xfrm>
            <a:off x="3795100" y="4542312"/>
            <a:ext cx="4583875" cy="923330"/>
          </a:xfrm>
          <a:prstGeom prst="rect">
            <a:avLst/>
          </a:prstGeom>
          <a:noFill/>
        </p:spPr>
        <p:txBody>
          <a:bodyPr wrap="square" rtlCol="0">
            <a:spAutoFit/>
          </a:bodyPr>
          <a:lstStyle/>
          <a:p>
            <a:r>
              <a:rPr lang="en-US" altLang="ko-KR" dirty="0"/>
              <a:t>Blade, electric surgical unit may cause of blood and damage the dermal area what can leave PIH</a:t>
            </a:r>
            <a:endParaRPr lang="ko-KR" altLang="en-US" dirty="0"/>
          </a:p>
        </p:txBody>
      </p:sp>
      <p:sp>
        <p:nvSpPr>
          <p:cNvPr id="4" name="TextBox 3"/>
          <p:cNvSpPr txBox="1"/>
          <p:nvPr/>
        </p:nvSpPr>
        <p:spPr>
          <a:xfrm>
            <a:off x="2303814" y="5631366"/>
            <a:ext cx="8823366" cy="646331"/>
          </a:xfrm>
          <a:prstGeom prst="rect">
            <a:avLst/>
          </a:prstGeom>
          <a:noFill/>
        </p:spPr>
        <p:txBody>
          <a:bodyPr wrap="square" rtlCol="0">
            <a:spAutoFit/>
          </a:bodyPr>
          <a:lstStyle/>
          <a:p>
            <a:r>
              <a:rPr lang="en-US" altLang="ko-KR" dirty="0"/>
              <a:t>Seborrheic keratosis with CO2 laser clinical report by </a:t>
            </a:r>
            <a:r>
              <a:rPr lang="en-US" altLang="ko-KR" dirty="0" err="1"/>
              <a:t>Dr.Park</a:t>
            </a:r>
            <a:r>
              <a:rPr lang="en-US" altLang="ko-KR" dirty="0"/>
              <a:t> and </a:t>
            </a:r>
            <a:r>
              <a:rPr lang="en-US" altLang="ko-KR" dirty="0" err="1"/>
              <a:t>Dr.Ham</a:t>
            </a:r>
            <a:endParaRPr lang="en-US" altLang="ko-KR" dirty="0"/>
          </a:p>
          <a:p>
            <a:r>
              <a:rPr lang="en-US" altLang="ko-KR" dirty="0"/>
              <a:t>Its effect is good or better: </a:t>
            </a:r>
            <a:r>
              <a:rPr lang="en-US" altLang="ko-KR" dirty="0">
                <a:solidFill>
                  <a:srgbClr val="FF0000"/>
                </a:solidFill>
                <a:effectLst>
                  <a:outerShdw blurRad="38100" dist="38100" dir="2700000" algn="tl">
                    <a:srgbClr val="000000">
                      <a:alpha val="43137"/>
                    </a:srgbClr>
                  </a:outerShdw>
                </a:effectLst>
              </a:rPr>
              <a:t>92.8%</a:t>
            </a:r>
            <a:endParaRPr lang="ko-KR" alt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5858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0" y="0"/>
            <a:ext cx="3159839" cy="369332"/>
          </a:xfrm>
          <a:prstGeom prst="rect">
            <a:avLst/>
          </a:prstGeom>
        </p:spPr>
        <p:txBody>
          <a:bodyPr wrap="none">
            <a:spAutoFit/>
          </a:bodyPr>
          <a:lstStyle/>
          <a:p>
            <a:r>
              <a:rPr lang="en-US" altLang="ko-KR" b="1" dirty="0">
                <a:latin typeface="Arial" panose="020B0604020202020204" pitchFamily="34" charset="0"/>
                <a:cs typeface="Arial" panose="020B0604020202020204" pitchFamily="34" charset="0"/>
              </a:rPr>
              <a:t>5. </a:t>
            </a:r>
            <a:r>
              <a:rPr lang="en-US" altLang="ko-KR" b="1" dirty="0" err="1">
                <a:latin typeface="Arial" panose="020B0604020202020204" pitchFamily="34" charset="0"/>
                <a:cs typeface="Arial" panose="020B0604020202020204" pitchFamily="34" charset="0"/>
              </a:rPr>
              <a:t>Steatocystoma</a:t>
            </a:r>
            <a:r>
              <a:rPr lang="en-US" altLang="ko-KR" b="1" dirty="0">
                <a:latin typeface="Arial" panose="020B0604020202020204" pitchFamily="34" charset="0"/>
                <a:cs typeface="Arial" panose="020B0604020202020204" pitchFamily="34" charset="0"/>
              </a:rPr>
              <a:t> multiplex</a:t>
            </a:r>
            <a:endParaRPr lang="ko-KR" altLang="en-US" b="1" dirty="0">
              <a:latin typeface="Arial" panose="020B0604020202020204" pitchFamily="34" charset="0"/>
              <a:cs typeface="Arial" panose="020B0604020202020204" pitchFamily="34" charset="0"/>
            </a:endParaRPr>
          </a:p>
        </p:txBody>
      </p:sp>
      <p:sp>
        <p:nvSpPr>
          <p:cNvPr id="3" name="TextBox 2"/>
          <p:cNvSpPr txBox="1"/>
          <p:nvPr/>
        </p:nvSpPr>
        <p:spPr>
          <a:xfrm>
            <a:off x="362196" y="2131621"/>
            <a:ext cx="3230089" cy="923330"/>
          </a:xfrm>
          <a:prstGeom prst="rect">
            <a:avLst/>
          </a:prstGeom>
          <a:noFill/>
        </p:spPr>
        <p:txBody>
          <a:bodyPr wrap="square" rtlCol="0">
            <a:spAutoFit/>
          </a:bodyPr>
          <a:lstStyle/>
          <a:p>
            <a:r>
              <a:rPr lang="en-US" altLang="ko-KR" dirty="0" err="1"/>
              <a:t>Steato</a:t>
            </a:r>
            <a:r>
              <a:rPr lang="en-US" altLang="ko-KR" dirty="0"/>
              <a:t> – sebum</a:t>
            </a:r>
          </a:p>
          <a:p>
            <a:r>
              <a:rPr lang="en-US" altLang="ko-KR" dirty="0" err="1"/>
              <a:t>Cystoma</a:t>
            </a:r>
            <a:r>
              <a:rPr lang="en-US" altLang="ko-KR" dirty="0"/>
              <a:t> – pocket</a:t>
            </a:r>
          </a:p>
          <a:p>
            <a:r>
              <a:rPr lang="en-US" altLang="ko-KR" dirty="0"/>
              <a:t>Multiplex – multiple </a:t>
            </a:r>
            <a:endParaRPr lang="ko-KR" altLang="en-US" dirty="0"/>
          </a:p>
        </p:txBody>
      </p:sp>
      <p:pic>
        <p:nvPicPr>
          <p:cNvPr id="4" name="그림 3"/>
          <p:cNvPicPr>
            <a:picLocks noChangeAspect="1"/>
          </p:cNvPicPr>
          <p:nvPr/>
        </p:nvPicPr>
        <p:blipFill>
          <a:blip r:embed="rId2"/>
          <a:stretch>
            <a:fillRect/>
          </a:stretch>
        </p:blipFill>
        <p:spPr>
          <a:xfrm>
            <a:off x="3286483" y="1768666"/>
            <a:ext cx="2127688" cy="1767993"/>
          </a:xfrm>
          <a:prstGeom prst="rect">
            <a:avLst/>
          </a:prstGeom>
        </p:spPr>
      </p:pic>
      <p:pic>
        <p:nvPicPr>
          <p:cNvPr id="6" name="그림 5"/>
          <p:cNvPicPr>
            <a:picLocks noChangeAspect="1"/>
          </p:cNvPicPr>
          <p:nvPr/>
        </p:nvPicPr>
        <p:blipFill>
          <a:blip r:embed="rId3"/>
          <a:stretch>
            <a:fillRect/>
          </a:stretch>
        </p:blipFill>
        <p:spPr>
          <a:xfrm>
            <a:off x="6212774" y="1228375"/>
            <a:ext cx="4700650" cy="3535671"/>
          </a:xfrm>
          <a:prstGeom prst="rect">
            <a:avLst/>
          </a:prstGeom>
        </p:spPr>
      </p:pic>
    </p:spTree>
    <p:extLst>
      <p:ext uri="{BB962C8B-B14F-4D97-AF65-F5344CB8AC3E}">
        <p14:creationId xmlns:p14="http://schemas.microsoft.com/office/powerpoint/2010/main" val="4079501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293742" y="832503"/>
            <a:ext cx="6279424" cy="2639797"/>
          </a:xfrm>
          <a:prstGeom prst="rect">
            <a:avLst/>
          </a:prstGeom>
        </p:spPr>
      </p:pic>
      <p:pic>
        <p:nvPicPr>
          <p:cNvPr id="5" name="그림 4"/>
          <p:cNvPicPr>
            <a:picLocks noChangeAspect="1"/>
          </p:cNvPicPr>
          <p:nvPr/>
        </p:nvPicPr>
        <p:blipFill>
          <a:blip r:embed="rId3"/>
          <a:stretch>
            <a:fillRect/>
          </a:stretch>
        </p:blipFill>
        <p:spPr>
          <a:xfrm>
            <a:off x="1293742" y="4210050"/>
            <a:ext cx="7620000" cy="1181100"/>
          </a:xfrm>
          <a:prstGeom prst="rect">
            <a:avLst/>
          </a:prstGeom>
        </p:spPr>
      </p:pic>
      <p:sp>
        <p:nvSpPr>
          <p:cNvPr id="2" name="TextBox 1"/>
          <p:cNvSpPr txBox="1"/>
          <p:nvPr/>
        </p:nvSpPr>
        <p:spPr>
          <a:xfrm>
            <a:off x="38510" y="0"/>
            <a:ext cx="9637776" cy="369332"/>
          </a:xfrm>
          <a:prstGeom prst="rect">
            <a:avLst/>
          </a:prstGeom>
          <a:noFill/>
        </p:spPr>
        <p:txBody>
          <a:bodyPr wrap="square" rtlCol="0">
            <a:spAutoFit/>
          </a:bodyPr>
          <a:lstStyle/>
          <a:p>
            <a:r>
              <a:rPr lang="en-US" altLang="ko-KR" b="1" dirty="0">
                <a:latin typeface="Calibri" panose="020F0502020204030204" pitchFamily="34" charset="0"/>
                <a:ea typeface="Calibri" panose="020F0502020204030204" pitchFamily="34" charset="0"/>
                <a:cs typeface="Calibri" panose="020F0502020204030204" pitchFamily="34" charset="0"/>
              </a:rPr>
              <a:t>Several clinical reports are released the CO2 laser therapy for </a:t>
            </a:r>
            <a:r>
              <a:rPr lang="en-US" altLang="ko-KR" b="1" dirty="0" err="1">
                <a:latin typeface="Calibri" panose="020F0502020204030204" pitchFamily="34" charset="0"/>
                <a:ea typeface="Calibri" panose="020F0502020204030204" pitchFamily="34" charset="0"/>
                <a:cs typeface="Calibri" panose="020F0502020204030204" pitchFamily="34" charset="0"/>
              </a:rPr>
              <a:t>steatocystoma</a:t>
            </a:r>
            <a:r>
              <a:rPr lang="en-US" altLang="ko-KR" b="1" dirty="0">
                <a:latin typeface="Calibri" panose="020F0502020204030204" pitchFamily="34" charset="0"/>
                <a:ea typeface="Calibri" panose="020F0502020204030204" pitchFamily="34" charset="0"/>
                <a:cs typeface="Calibri" panose="020F0502020204030204" pitchFamily="34" charset="0"/>
              </a:rPr>
              <a:t> multiplex</a:t>
            </a:r>
            <a:endParaRPr lang="ko-KR" altLang="en-US"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734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152278" y="530661"/>
            <a:ext cx="5612749" cy="2117537"/>
          </a:xfrm>
          <a:prstGeom prst="rect">
            <a:avLst/>
          </a:prstGeom>
        </p:spPr>
      </p:pic>
      <p:sp>
        <p:nvSpPr>
          <p:cNvPr id="3" name="TextBox 2"/>
          <p:cNvSpPr txBox="1"/>
          <p:nvPr/>
        </p:nvSpPr>
        <p:spPr>
          <a:xfrm>
            <a:off x="3069151" y="2798111"/>
            <a:ext cx="5186340" cy="1200329"/>
          </a:xfrm>
          <a:prstGeom prst="rect">
            <a:avLst/>
          </a:prstGeom>
          <a:noFill/>
        </p:spPr>
        <p:txBody>
          <a:bodyPr wrap="square" rtlCol="0">
            <a:spAutoFit/>
          </a:bodyPr>
          <a:lstStyle/>
          <a:p>
            <a:r>
              <a:rPr lang="en-US" altLang="ko-KR" dirty="0"/>
              <a:t>Make hole on the center and then extract the cyst using ophthalmic curette(</a:t>
            </a:r>
            <a:r>
              <a:rPr lang="en-US" altLang="ko-KR" dirty="0" err="1"/>
              <a:t>meyerhoefer</a:t>
            </a:r>
            <a:r>
              <a:rPr lang="en-US" altLang="ko-KR" dirty="0"/>
              <a:t> </a:t>
            </a:r>
            <a:r>
              <a:rPr lang="en-US" altLang="ko-KR" dirty="0" err="1"/>
              <a:t>chalaziune</a:t>
            </a:r>
            <a:r>
              <a:rPr lang="en-US" altLang="ko-KR" dirty="0"/>
              <a:t> curette) with Adson forceps</a:t>
            </a:r>
          </a:p>
          <a:p>
            <a:r>
              <a:rPr lang="en-US" altLang="ko-KR" dirty="0"/>
              <a:t>Dressing 2 days later </a:t>
            </a:r>
            <a:endParaRPr lang="ko-KR" altLang="en-US" dirty="0"/>
          </a:p>
        </p:txBody>
      </p:sp>
      <p:sp>
        <p:nvSpPr>
          <p:cNvPr id="4" name="TextBox 3"/>
          <p:cNvSpPr txBox="1"/>
          <p:nvPr/>
        </p:nvSpPr>
        <p:spPr>
          <a:xfrm>
            <a:off x="3069151" y="3998440"/>
            <a:ext cx="6401421" cy="646331"/>
          </a:xfrm>
          <a:prstGeom prst="rect">
            <a:avLst/>
          </a:prstGeom>
          <a:noFill/>
        </p:spPr>
        <p:txBody>
          <a:bodyPr wrap="square" rtlCol="0">
            <a:spAutoFit/>
          </a:bodyPr>
          <a:lstStyle/>
          <a:p>
            <a:r>
              <a:rPr lang="en-US" altLang="ko-KR" dirty="0"/>
              <a:t>Remove it around 10 pcs a day</a:t>
            </a:r>
          </a:p>
          <a:p>
            <a:r>
              <a:rPr lang="en-US" altLang="ko-KR" dirty="0"/>
              <a:t>No need suture, no side effect </a:t>
            </a:r>
            <a:endParaRPr lang="ko-KR" altLang="en-US" dirty="0"/>
          </a:p>
        </p:txBody>
      </p:sp>
      <p:graphicFrame>
        <p:nvGraphicFramePr>
          <p:cNvPr id="5" name="표 4"/>
          <p:cNvGraphicFramePr>
            <a:graphicFrameLocks noGrp="1"/>
          </p:cNvGraphicFramePr>
          <p:nvPr>
            <p:extLst>
              <p:ext uri="{D42A27DB-BD31-4B8C-83A1-F6EECF244321}">
                <p14:modId xmlns:p14="http://schemas.microsoft.com/office/powerpoint/2010/main" val="206529594"/>
              </p:ext>
            </p:extLst>
          </p:nvPr>
        </p:nvGraphicFramePr>
        <p:xfrm>
          <a:off x="1486160" y="5009261"/>
          <a:ext cx="9101058" cy="741680"/>
        </p:xfrm>
        <a:graphic>
          <a:graphicData uri="http://schemas.openxmlformats.org/drawingml/2006/table">
            <a:tbl>
              <a:tblPr firstRow="1" bandRow="1">
                <a:tableStyleId>{5C22544A-7EE6-4342-B048-85BDC9FD1C3A}</a:tableStyleId>
              </a:tblPr>
              <a:tblGrid>
                <a:gridCol w="1518297">
                  <a:extLst>
                    <a:ext uri="{9D8B030D-6E8A-4147-A177-3AD203B41FA5}">
                      <a16:colId xmlns:a16="http://schemas.microsoft.com/office/drawing/2014/main" val="2654081229"/>
                    </a:ext>
                  </a:extLst>
                </a:gridCol>
                <a:gridCol w="1515389">
                  <a:extLst>
                    <a:ext uri="{9D8B030D-6E8A-4147-A177-3AD203B41FA5}">
                      <a16:colId xmlns:a16="http://schemas.microsoft.com/office/drawing/2014/main" val="896536176"/>
                    </a:ext>
                  </a:extLst>
                </a:gridCol>
                <a:gridCol w="1516843">
                  <a:extLst>
                    <a:ext uri="{9D8B030D-6E8A-4147-A177-3AD203B41FA5}">
                      <a16:colId xmlns:a16="http://schemas.microsoft.com/office/drawing/2014/main" val="3048183966"/>
                    </a:ext>
                  </a:extLst>
                </a:gridCol>
                <a:gridCol w="1516843">
                  <a:extLst>
                    <a:ext uri="{9D8B030D-6E8A-4147-A177-3AD203B41FA5}">
                      <a16:colId xmlns:a16="http://schemas.microsoft.com/office/drawing/2014/main" val="2556998119"/>
                    </a:ext>
                  </a:extLst>
                </a:gridCol>
                <a:gridCol w="1516843">
                  <a:extLst>
                    <a:ext uri="{9D8B030D-6E8A-4147-A177-3AD203B41FA5}">
                      <a16:colId xmlns:a16="http://schemas.microsoft.com/office/drawing/2014/main" val="3951787833"/>
                    </a:ext>
                  </a:extLst>
                </a:gridCol>
                <a:gridCol w="1516843">
                  <a:extLst>
                    <a:ext uri="{9D8B030D-6E8A-4147-A177-3AD203B41FA5}">
                      <a16:colId xmlns:a16="http://schemas.microsoft.com/office/drawing/2014/main" val="81396079"/>
                    </a:ext>
                  </a:extLst>
                </a:gridCol>
              </a:tblGrid>
              <a:tr h="370840">
                <a:tc>
                  <a:txBody>
                    <a:bodyPr/>
                    <a:lstStyle/>
                    <a:p>
                      <a:pPr latinLnBrk="1"/>
                      <a:r>
                        <a:rPr lang="en-US" altLang="ko-KR" dirty="0"/>
                        <a:t>Ultra Mode</a:t>
                      </a:r>
                      <a:endParaRPr lang="ko-KR" altLang="en-US" dirty="0"/>
                    </a:p>
                  </a:txBody>
                  <a:tcPr/>
                </a:tc>
                <a:tc>
                  <a:txBody>
                    <a:bodyPr/>
                    <a:lstStyle/>
                    <a:p>
                      <a:pPr latinLnBrk="1"/>
                      <a:r>
                        <a:rPr lang="en-US" altLang="ko-KR" dirty="0"/>
                        <a:t>Frequency</a:t>
                      </a:r>
                      <a:endParaRPr lang="ko-KR" altLang="en-US" dirty="0"/>
                    </a:p>
                  </a:txBody>
                  <a:tcPr/>
                </a:tc>
                <a:tc>
                  <a:txBody>
                    <a:bodyPr/>
                    <a:lstStyle/>
                    <a:p>
                      <a:pPr latinLnBrk="1"/>
                      <a:r>
                        <a:rPr lang="en-US" altLang="ko-KR" dirty="0"/>
                        <a:t>Duration</a:t>
                      </a:r>
                      <a:endParaRPr lang="ko-KR" altLang="en-US" dirty="0"/>
                    </a:p>
                  </a:txBody>
                  <a:tcPr/>
                </a:tc>
                <a:tc>
                  <a:txBody>
                    <a:bodyPr/>
                    <a:lstStyle/>
                    <a:p>
                      <a:pPr latinLnBrk="1"/>
                      <a:r>
                        <a:rPr lang="en-US" altLang="ko-KR" dirty="0"/>
                        <a:t>Exposure</a:t>
                      </a:r>
                      <a:endParaRPr lang="ko-KR" altLang="en-US" dirty="0"/>
                    </a:p>
                  </a:txBody>
                  <a:tcPr/>
                </a:tc>
                <a:tc>
                  <a:txBody>
                    <a:bodyPr/>
                    <a:lstStyle/>
                    <a:p>
                      <a:pPr latinLnBrk="1"/>
                      <a:r>
                        <a:rPr lang="en-US" altLang="ko-KR" dirty="0"/>
                        <a:t>Method</a:t>
                      </a:r>
                      <a:endParaRPr lang="ko-KR" altLang="en-US" dirty="0"/>
                    </a:p>
                  </a:txBody>
                  <a:tcPr/>
                </a:tc>
                <a:tc>
                  <a:txBody>
                    <a:bodyPr/>
                    <a:lstStyle/>
                    <a:p>
                      <a:pPr latinLnBrk="1"/>
                      <a:r>
                        <a:rPr lang="en-US" altLang="ko-KR" dirty="0"/>
                        <a:t>H/P</a:t>
                      </a:r>
                      <a:endParaRPr lang="ko-KR" altLang="en-US" dirty="0"/>
                    </a:p>
                  </a:txBody>
                  <a:tcPr/>
                </a:tc>
                <a:extLst>
                  <a:ext uri="{0D108BD9-81ED-4DB2-BD59-A6C34878D82A}">
                    <a16:rowId xmlns:a16="http://schemas.microsoft.com/office/drawing/2014/main" val="1175842968"/>
                  </a:ext>
                </a:extLst>
              </a:tr>
              <a:tr h="370840">
                <a:tc>
                  <a:txBody>
                    <a:bodyPr/>
                    <a:lstStyle/>
                    <a:p>
                      <a:pPr latinLnBrk="1"/>
                      <a:r>
                        <a:rPr lang="en-US" altLang="ko-KR" baseline="0" dirty="0" err="1"/>
                        <a:t>Cystoma</a:t>
                      </a:r>
                      <a:r>
                        <a:rPr lang="en-US" altLang="ko-KR" baseline="0" dirty="0"/>
                        <a:t> </a:t>
                      </a:r>
                      <a:endParaRPr lang="ko-KR" altLang="en-US" dirty="0"/>
                    </a:p>
                  </a:txBody>
                  <a:tcPr/>
                </a:tc>
                <a:tc>
                  <a:txBody>
                    <a:bodyPr/>
                    <a:lstStyle/>
                    <a:p>
                      <a:pPr latinLnBrk="1"/>
                      <a:r>
                        <a:rPr lang="en-US" altLang="ko-KR" dirty="0"/>
                        <a:t>50</a:t>
                      </a:r>
                      <a:r>
                        <a:rPr lang="en-US" altLang="ko-KR" baseline="0" dirty="0"/>
                        <a:t> ~ 100HZ</a:t>
                      </a:r>
                      <a:endParaRPr lang="ko-KR" altLang="en-US" dirty="0"/>
                    </a:p>
                  </a:txBody>
                  <a:tcPr/>
                </a:tc>
                <a:tc>
                  <a:txBody>
                    <a:bodyPr/>
                    <a:lstStyle/>
                    <a:p>
                      <a:pPr latinLnBrk="1"/>
                      <a:r>
                        <a:rPr lang="en-US" altLang="ko-KR" dirty="0"/>
                        <a:t>200 ~ 300µs</a:t>
                      </a:r>
                      <a:endParaRPr lang="ko-KR" altLang="en-US" dirty="0"/>
                    </a:p>
                  </a:txBody>
                  <a:tcPr/>
                </a:tc>
                <a:tc>
                  <a:txBody>
                    <a:bodyPr/>
                    <a:lstStyle/>
                    <a:p>
                      <a:pPr latinLnBrk="1"/>
                      <a:r>
                        <a:rPr lang="en-US" altLang="ko-KR" dirty="0"/>
                        <a:t>Continue</a:t>
                      </a:r>
                      <a:endParaRPr lang="ko-KR" altLang="en-US" dirty="0"/>
                    </a:p>
                  </a:txBody>
                  <a:tcPr/>
                </a:tc>
                <a:tc>
                  <a:txBody>
                    <a:bodyPr/>
                    <a:lstStyle/>
                    <a:p>
                      <a:pPr latinLnBrk="1"/>
                      <a:r>
                        <a:rPr lang="en-US" altLang="ko-KR" dirty="0"/>
                        <a:t>Focusing</a:t>
                      </a:r>
                      <a:endParaRPr lang="ko-KR" altLang="en-US" dirty="0"/>
                    </a:p>
                  </a:txBody>
                  <a:tcPr/>
                </a:tc>
                <a:tc>
                  <a:txBody>
                    <a:bodyPr/>
                    <a:lstStyle/>
                    <a:p>
                      <a:pPr latinLnBrk="1"/>
                      <a:r>
                        <a:rPr lang="en-US" altLang="ko-KR" dirty="0"/>
                        <a:t>50 ~ 100</a:t>
                      </a:r>
                      <a:endParaRPr lang="ko-KR" altLang="en-US" dirty="0"/>
                    </a:p>
                  </a:txBody>
                  <a:tcPr/>
                </a:tc>
                <a:extLst>
                  <a:ext uri="{0D108BD9-81ED-4DB2-BD59-A6C34878D82A}">
                    <a16:rowId xmlns:a16="http://schemas.microsoft.com/office/drawing/2014/main" val="2624542"/>
                  </a:ext>
                </a:extLst>
              </a:tr>
            </a:tbl>
          </a:graphicData>
        </a:graphic>
      </p:graphicFrame>
    </p:spTree>
    <p:extLst>
      <p:ext uri="{BB962C8B-B14F-4D97-AF65-F5344CB8AC3E}">
        <p14:creationId xmlns:p14="http://schemas.microsoft.com/office/powerpoint/2010/main" val="3556701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1211" t="3536" b="-1"/>
          <a:stretch/>
        </p:blipFill>
        <p:spPr>
          <a:xfrm>
            <a:off x="612996" y="391885"/>
            <a:ext cx="5592205" cy="3562597"/>
          </a:xfrm>
          <a:prstGeom prst="rect">
            <a:avLst/>
          </a:prstGeom>
        </p:spPr>
      </p:pic>
      <p:pic>
        <p:nvPicPr>
          <p:cNvPr id="3" name="그림 2"/>
          <p:cNvPicPr>
            <a:picLocks noChangeAspect="1"/>
          </p:cNvPicPr>
          <p:nvPr/>
        </p:nvPicPr>
        <p:blipFill>
          <a:blip r:embed="rId3"/>
          <a:stretch>
            <a:fillRect/>
          </a:stretch>
        </p:blipFill>
        <p:spPr>
          <a:xfrm>
            <a:off x="1822863" y="4226911"/>
            <a:ext cx="3004457" cy="2422343"/>
          </a:xfrm>
          <a:prstGeom prst="rect">
            <a:avLst/>
          </a:prstGeom>
        </p:spPr>
      </p:pic>
      <p:sp>
        <p:nvSpPr>
          <p:cNvPr id="4" name="TextBox 3"/>
          <p:cNvSpPr txBox="1"/>
          <p:nvPr/>
        </p:nvSpPr>
        <p:spPr>
          <a:xfrm>
            <a:off x="6578929" y="2726858"/>
            <a:ext cx="4419761" cy="646331"/>
          </a:xfrm>
          <a:prstGeom prst="rect">
            <a:avLst/>
          </a:prstGeom>
          <a:noFill/>
        </p:spPr>
        <p:txBody>
          <a:bodyPr wrap="square" rtlCol="0">
            <a:spAutoFit/>
          </a:bodyPr>
          <a:lstStyle/>
          <a:p>
            <a:r>
              <a:rPr lang="en-US" altLang="ko-KR" dirty="0"/>
              <a:t>Whenever the size of </a:t>
            </a:r>
            <a:r>
              <a:rPr lang="en-US" altLang="ko-KR" dirty="0" err="1"/>
              <a:t>steatocytoma</a:t>
            </a:r>
            <a:r>
              <a:rPr lang="en-US" altLang="ko-KR" dirty="0"/>
              <a:t> is big, use the blade no. 11. </a:t>
            </a:r>
            <a:endParaRPr lang="ko-KR" altLang="en-US" dirty="0"/>
          </a:p>
        </p:txBody>
      </p:sp>
    </p:spTree>
    <p:extLst>
      <p:ext uri="{BB962C8B-B14F-4D97-AF65-F5344CB8AC3E}">
        <p14:creationId xmlns:p14="http://schemas.microsoft.com/office/powerpoint/2010/main" val="1357956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806" y="0"/>
            <a:ext cx="2611225" cy="369332"/>
          </a:xfrm>
          <a:prstGeom prst="rect">
            <a:avLst/>
          </a:prstGeom>
          <a:noFill/>
        </p:spPr>
        <p:txBody>
          <a:bodyPr wrap="square" rtlCol="0">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Age Spot</a:t>
            </a:r>
            <a:endParaRPr lang="ko-KR" alt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3" name="표 2"/>
          <p:cNvGraphicFramePr>
            <a:graphicFrameLocks noGrp="1"/>
          </p:cNvGraphicFramePr>
          <p:nvPr/>
        </p:nvGraphicFramePr>
        <p:xfrm>
          <a:off x="650112" y="625518"/>
          <a:ext cx="10488372" cy="1920240"/>
        </p:xfrm>
        <a:graphic>
          <a:graphicData uri="http://schemas.openxmlformats.org/drawingml/2006/table">
            <a:tbl>
              <a:tblPr firstRow="1" bandRow="1">
                <a:tableStyleId>{5C22544A-7EE6-4342-B048-85BDC9FD1C3A}</a:tableStyleId>
              </a:tblPr>
              <a:tblGrid>
                <a:gridCol w="1691439">
                  <a:extLst>
                    <a:ext uri="{9D8B030D-6E8A-4147-A177-3AD203B41FA5}">
                      <a16:colId xmlns:a16="http://schemas.microsoft.com/office/drawing/2014/main" val="791658206"/>
                    </a:ext>
                  </a:extLst>
                </a:gridCol>
                <a:gridCol w="1305238">
                  <a:extLst>
                    <a:ext uri="{9D8B030D-6E8A-4147-A177-3AD203B41FA5}">
                      <a16:colId xmlns:a16="http://schemas.microsoft.com/office/drawing/2014/main" val="1564227463"/>
                    </a:ext>
                  </a:extLst>
                </a:gridCol>
                <a:gridCol w="1498339">
                  <a:extLst>
                    <a:ext uri="{9D8B030D-6E8A-4147-A177-3AD203B41FA5}">
                      <a16:colId xmlns:a16="http://schemas.microsoft.com/office/drawing/2014/main" val="903030305"/>
                    </a:ext>
                  </a:extLst>
                </a:gridCol>
                <a:gridCol w="1498339">
                  <a:extLst>
                    <a:ext uri="{9D8B030D-6E8A-4147-A177-3AD203B41FA5}">
                      <a16:colId xmlns:a16="http://schemas.microsoft.com/office/drawing/2014/main" val="3108795857"/>
                    </a:ext>
                  </a:extLst>
                </a:gridCol>
                <a:gridCol w="1498339">
                  <a:extLst>
                    <a:ext uri="{9D8B030D-6E8A-4147-A177-3AD203B41FA5}">
                      <a16:colId xmlns:a16="http://schemas.microsoft.com/office/drawing/2014/main" val="3148187111"/>
                    </a:ext>
                  </a:extLst>
                </a:gridCol>
                <a:gridCol w="1498339">
                  <a:extLst>
                    <a:ext uri="{9D8B030D-6E8A-4147-A177-3AD203B41FA5}">
                      <a16:colId xmlns:a16="http://schemas.microsoft.com/office/drawing/2014/main" val="1832828832"/>
                    </a:ext>
                  </a:extLst>
                </a:gridCol>
                <a:gridCol w="1498339">
                  <a:extLst>
                    <a:ext uri="{9D8B030D-6E8A-4147-A177-3AD203B41FA5}">
                      <a16:colId xmlns:a16="http://schemas.microsoft.com/office/drawing/2014/main" val="63302587"/>
                    </a:ext>
                  </a:extLst>
                </a:gridCol>
              </a:tblGrid>
              <a:tr h="267399">
                <a:tc>
                  <a:txBody>
                    <a:bodyPr/>
                    <a:lstStyle/>
                    <a:p>
                      <a:pPr algn="ctr" latinLnBrk="1"/>
                      <a:r>
                        <a:rPr lang="en-US" altLang="ko-KR" dirty="0"/>
                        <a:t>Ultra</a:t>
                      </a:r>
                      <a:r>
                        <a:rPr lang="en-US" altLang="ko-KR" baseline="0" dirty="0"/>
                        <a:t> Mode</a:t>
                      </a:r>
                      <a:endParaRPr lang="ko-KR" altLang="en-US" dirty="0"/>
                    </a:p>
                  </a:txBody>
                  <a:tcPr/>
                </a:tc>
                <a:tc>
                  <a:txBody>
                    <a:bodyPr/>
                    <a:lstStyle/>
                    <a:p>
                      <a:pPr algn="ctr" latinLnBrk="1"/>
                      <a:r>
                        <a:rPr lang="en-US" altLang="ko-KR" dirty="0"/>
                        <a:t>Size</a:t>
                      </a:r>
                      <a:endParaRPr lang="ko-KR" altLang="en-US" dirty="0"/>
                    </a:p>
                  </a:txBody>
                  <a:tcPr/>
                </a:tc>
                <a:tc>
                  <a:txBody>
                    <a:bodyPr/>
                    <a:lstStyle/>
                    <a:p>
                      <a:pPr algn="ctr" latinLnBrk="1"/>
                      <a:r>
                        <a:rPr lang="en-US" altLang="ko-KR" dirty="0"/>
                        <a:t>Frequency</a:t>
                      </a:r>
                    </a:p>
                    <a:p>
                      <a:pPr algn="ctr" latinLnBrk="1"/>
                      <a:r>
                        <a:rPr lang="en-US" altLang="ko-KR" dirty="0"/>
                        <a:t>(HZ)</a:t>
                      </a:r>
                      <a:endParaRPr lang="ko-KR" altLang="en-US" dirty="0"/>
                    </a:p>
                  </a:txBody>
                  <a:tcPr/>
                </a:tc>
                <a:tc>
                  <a:txBody>
                    <a:bodyPr/>
                    <a:lstStyle/>
                    <a:p>
                      <a:pPr algn="ctr" latinLnBrk="1"/>
                      <a:r>
                        <a:rPr lang="en-US" altLang="ko-KR" dirty="0"/>
                        <a:t>Duration</a:t>
                      </a:r>
                      <a:endParaRPr lang="ko-KR" altLang="en-US" dirty="0"/>
                    </a:p>
                  </a:txBody>
                  <a:tcPr/>
                </a:tc>
                <a:tc>
                  <a:txBody>
                    <a:bodyPr/>
                    <a:lstStyle/>
                    <a:p>
                      <a:pPr algn="ctr" latinLnBrk="1"/>
                      <a:r>
                        <a:rPr lang="en-US" altLang="ko-KR" dirty="0"/>
                        <a:t>Exposure</a:t>
                      </a:r>
                      <a:endParaRPr lang="ko-KR" altLang="en-US" dirty="0"/>
                    </a:p>
                  </a:txBody>
                  <a:tcPr/>
                </a:tc>
                <a:tc>
                  <a:txBody>
                    <a:bodyPr/>
                    <a:lstStyle/>
                    <a:p>
                      <a:pPr algn="ctr" latinLnBrk="1"/>
                      <a:r>
                        <a:rPr lang="en-US" altLang="ko-KR" dirty="0"/>
                        <a:t>Method</a:t>
                      </a:r>
                      <a:endParaRPr lang="ko-KR" altLang="en-US" dirty="0"/>
                    </a:p>
                  </a:txBody>
                  <a:tcPr/>
                </a:tc>
                <a:tc>
                  <a:txBody>
                    <a:bodyPr/>
                    <a:lstStyle/>
                    <a:p>
                      <a:pPr algn="ctr" latinLnBrk="1"/>
                      <a:r>
                        <a:rPr lang="en-US" altLang="ko-KR" dirty="0"/>
                        <a:t>Hand piece</a:t>
                      </a:r>
                      <a:endParaRPr lang="ko-KR" altLang="en-US" dirty="0"/>
                    </a:p>
                  </a:txBody>
                  <a:tcPr/>
                </a:tc>
                <a:extLst>
                  <a:ext uri="{0D108BD9-81ED-4DB2-BD59-A6C34878D82A}">
                    <a16:rowId xmlns:a16="http://schemas.microsoft.com/office/drawing/2014/main" val="1848858693"/>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Small</a:t>
                      </a:r>
                      <a:r>
                        <a:rPr lang="en-US" altLang="ko-KR" baseline="0" dirty="0"/>
                        <a:t> Age Spot</a:t>
                      </a:r>
                      <a:endParaRPr lang="ko-KR" altLang="en-US" dirty="0"/>
                    </a:p>
                  </a:txBody>
                  <a:tcPr/>
                </a:tc>
                <a:tc>
                  <a:txBody>
                    <a:bodyPr/>
                    <a:lstStyle/>
                    <a:p>
                      <a:pPr algn="ctr" latinLnBrk="1"/>
                      <a:r>
                        <a:rPr lang="en-US" altLang="ko-KR" dirty="0"/>
                        <a:t>Below 10mm</a:t>
                      </a:r>
                      <a:endParaRPr lang="ko-KR" altLang="en-US" dirty="0"/>
                    </a:p>
                  </a:txBody>
                  <a:tcPr/>
                </a:tc>
                <a:tc>
                  <a:txBody>
                    <a:bodyPr/>
                    <a:lstStyle/>
                    <a:p>
                      <a:pPr algn="ctr" latinLnBrk="1"/>
                      <a:r>
                        <a:rPr lang="en-US" altLang="ko-KR" dirty="0"/>
                        <a:t>20 ~ 50HZ</a:t>
                      </a:r>
                      <a:endParaRPr lang="ko-KR" altLang="en-US" dirty="0"/>
                    </a:p>
                  </a:txBody>
                  <a:tcPr/>
                </a:tc>
                <a:tc row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200 ~ 300µs</a:t>
                      </a:r>
                      <a:endParaRPr lang="ko-KR" altLang="en-US" dirty="0"/>
                    </a:p>
                  </a:txBody>
                  <a:tcPr anchor="ctr"/>
                </a:tc>
                <a:tc row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Continue</a:t>
                      </a:r>
                      <a:endParaRPr lang="ko-KR" altLang="en-US" dirty="0"/>
                    </a:p>
                  </a:txBody>
                  <a:tcPr anchor="ctr"/>
                </a:tc>
                <a:tc row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Focusing</a:t>
                      </a:r>
                      <a:endParaRPr lang="ko-KR" altLang="en-US" dirty="0"/>
                    </a:p>
                  </a:txBody>
                  <a:tcPr anchor="ctr"/>
                </a:tc>
                <a:tc row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100mm</a:t>
                      </a:r>
                      <a:endParaRPr lang="ko-KR" altLang="en-US" dirty="0"/>
                    </a:p>
                  </a:txBody>
                  <a:tcPr anchor="ctr"/>
                </a:tc>
                <a:extLst>
                  <a:ext uri="{0D108BD9-81ED-4DB2-BD59-A6C34878D82A}">
                    <a16:rowId xmlns:a16="http://schemas.microsoft.com/office/drawing/2014/main" val="2013152330"/>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Big Age Spot</a:t>
                      </a:r>
                      <a:endParaRPr lang="ko-KR" altLang="en-US" dirty="0"/>
                    </a:p>
                  </a:txBody>
                  <a:tcPr/>
                </a:tc>
                <a:tc>
                  <a:txBody>
                    <a:bodyPr/>
                    <a:lstStyle/>
                    <a:p>
                      <a:pPr algn="ctr" latinLnBrk="1"/>
                      <a:r>
                        <a:rPr lang="en-US" altLang="ko-KR" dirty="0"/>
                        <a:t>Over 10mm</a:t>
                      </a:r>
                      <a:endParaRPr lang="ko-KR" altLang="en-US" dirty="0"/>
                    </a:p>
                  </a:txBody>
                  <a:tcPr/>
                </a:tc>
                <a:tc>
                  <a:txBody>
                    <a:bodyPr/>
                    <a:lstStyle/>
                    <a:p>
                      <a:pPr algn="ctr" latinLnBrk="1"/>
                      <a:r>
                        <a:rPr lang="en-US" altLang="ko-KR" dirty="0"/>
                        <a:t>20 ~ 100HZ</a:t>
                      </a:r>
                      <a:endParaRPr lang="ko-KR" altLang="en-US" dirty="0"/>
                    </a:p>
                  </a:txBody>
                  <a:tcP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dirty="0"/>
                    </a:p>
                  </a:txBody>
                  <a:tcP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dirty="0"/>
                    </a:p>
                  </a:txBody>
                  <a:tcP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dirty="0"/>
                    </a:p>
                  </a:txBody>
                  <a:tcP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dirty="0"/>
                    </a:p>
                  </a:txBody>
                  <a:tcPr/>
                </a:tc>
                <a:extLst>
                  <a:ext uri="{0D108BD9-81ED-4DB2-BD59-A6C34878D82A}">
                    <a16:rowId xmlns:a16="http://schemas.microsoft.com/office/drawing/2014/main" val="534012618"/>
                  </a:ext>
                </a:extLst>
              </a:tr>
            </a:tbl>
          </a:graphicData>
        </a:graphic>
      </p:graphicFrame>
      <p:sp>
        <p:nvSpPr>
          <p:cNvPr id="5" name="TextBox 4"/>
          <p:cNvSpPr txBox="1"/>
          <p:nvPr/>
        </p:nvSpPr>
        <p:spPr>
          <a:xfrm>
            <a:off x="650112" y="2658359"/>
            <a:ext cx="11086259" cy="646331"/>
          </a:xfrm>
          <a:prstGeom prst="rect">
            <a:avLst/>
          </a:prstGeom>
          <a:noFill/>
        </p:spPr>
        <p:txBody>
          <a:bodyPr wrap="square" rtlCol="0">
            <a:spAutoFit/>
          </a:bodyPr>
          <a:lstStyle/>
          <a:p>
            <a:r>
              <a:rPr lang="en-US" altLang="ko-KR" dirty="0"/>
              <a:t>After evenly emit laser all over the age spot without missing area and slide with gauze(</a:t>
            </a:r>
            <a:r>
              <a:rPr lang="en-US" altLang="ko-KR" dirty="0" err="1"/>
              <a:t>dermoepidermal</a:t>
            </a:r>
            <a:r>
              <a:rPr lang="en-US" altLang="ko-KR" dirty="0"/>
              <a:t> sliding method). </a:t>
            </a:r>
          </a:p>
        </p:txBody>
      </p:sp>
      <p:graphicFrame>
        <p:nvGraphicFramePr>
          <p:cNvPr id="7" name="표 6"/>
          <p:cNvGraphicFramePr>
            <a:graphicFrameLocks noGrp="1"/>
          </p:cNvGraphicFramePr>
          <p:nvPr/>
        </p:nvGraphicFramePr>
        <p:xfrm>
          <a:off x="734955" y="4104009"/>
          <a:ext cx="10488370" cy="1554480"/>
        </p:xfrm>
        <a:graphic>
          <a:graphicData uri="http://schemas.openxmlformats.org/drawingml/2006/table">
            <a:tbl>
              <a:tblPr firstRow="1" bandRow="1">
                <a:tableStyleId>{5C22544A-7EE6-4342-B048-85BDC9FD1C3A}</a:tableStyleId>
              </a:tblPr>
              <a:tblGrid>
                <a:gridCol w="2368014">
                  <a:extLst>
                    <a:ext uri="{9D8B030D-6E8A-4147-A177-3AD203B41FA5}">
                      <a16:colId xmlns:a16="http://schemas.microsoft.com/office/drawing/2014/main" val="791658206"/>
                    </a:ext>
                  </a:extLst>
                </a:gridCol>
                <a:gridCol w="1827334">
                  <a:extLst>
                    <a:ext uri="{9D8B030D-6E8A-4147-A177-3AD203B41FA5}">
                      <a16:colId xmlns:a16="http://schemas.microsoft.com/office/drawing/2014/main" val="1564227463"/>
                    </a:ext>
                  </a:extLst>
                </a:gridCol>
                <a:gridCol w="2097674">
                  <a:extLst>
                    <a:ext uri="{9D8B030D-6E8A-4147-A177-3AD203B41FA5}">
                      <a16:colId xmlns:a16="http://schemas.microsoft.com/office/drawing/2014/main" val="903030305"/>
                    </a:ext>
                  </a:extLst>
                </a:gridCol>
                <a:gridCol w="2351695">
                  <a:extLst>
                    <a:ext uri="{9D8B030D-6E8A-4147-A177-3AD203B41FA5}">
                      <a16:colId xmlns:a16="http://schemas.microsoft.com/office/drawing/2014/main" val="3108795857"/>
                    </a:ext>
                  </a:extLst>
                </a:gridCol>
                <a:gridCol w="1843653">
                  <a:extLst>
                    <a:ext uri="{9D8B030D-6E8A-4147-A177-3AD203B41FA5}">
                      <a16:colId xmlns:a16="http://schemas.microsoft.com/office/drawing/2014/main" val="3148187111"/>
                    </a:ext>
                  </a:extLst>
                </a:gridCol>
              </a:tblGrid>
              <a:tr h="267399">
                <a:tc>
                  <a:txBody>
                    <a:bodyPr/>
                    <a:lstStyle/>
                    <a:p>
                      <a:pPr algn="ctr" latinLnBrk="1"/>
                      <a:r>
                        <a:rPr lang="en-US" altLang="ko-KR" dirty="0"/>
                        <a:t>Fractional Mode</a:t>
                      </a:r>
                      <a:endParaRPr lang="ko-KR" altLang="en-US" dirty="0"/>
                    </a:p>
                  </a:txBody>
                  <a:tcPr anchor="ctr"/>
                </a:tc>
                <a:tc>
                  <a:txBody>
                    <a:bodyPr/>
                    <a:lstStyle/>
                    <a:p>
                      <a:pPr algn="ctr" latinLnBrk="1"/>
                      <a:r>
                        <a:rPr lang="en-US" altLang="ko-KR" dirty="0"/>
                        <a:t>Energy</a:t>
                      </a:r>
                      <a:endParaRPr lang="ko-KR" altLang="en-US" dirty="0"/>
                    </a:p>
                  </a:txBody>
                  <a:tcPr anchor="ctr"/>
                </a:tc>
                <a:tc>
                  <a:txBody>
                    <a:bodyPr/>
                    <a:lstStyle/>
                    <a:p>
                      <a:pPr algn="ctr" latinLnBrk="1"/>
                      <a:r>
                        <a:rPr lang="en-US" altLang="ko-KR" dirty="0"/>
                        <a:t>Density</a:t>
                      </a:r>
                      <a:endParaRPr lang="ko-KR" altLang="en-US" dirty="0"/>
                    </a:p>
                  </a:txBody>
                  <a:tcPr anchor="ctr"/>
                </a:tc>
                <a:tc>
                  <a:txBody>
                    <a:bodyPr/>
                    <a:lstStyle/>
                    <a:p>
                      <a:pPr algn="ctr" latinLnBrk="1"/>
                      <a:r>
                        <a:rPr lang="en-US" altLang="ko-KR" dirty="0"/>
                        <a:t>Scanning</a:t>
                      </a:r>
                      <a:r>
                        <a:rPr lang="en-US" altLang="ko-KR" baseline="0" dirty="0"/>
                        <a:t> size(mm)</a:t>
                      </a:r>
                      <a:endParaRPr lang="ko-KR" altLang="en-US" dirty="0"/>
                    </a:p>
                  </a:txBody>
                  <a:tcPr anchor="ctr"/>
                </a:tc>
                <a:tc>
                  <a:txBody>
                    <a:bodyPr/>
                    <a:lstStyle/>
                    <a:p>
                      <a:pPr algn="ctr" latinLnBrk="1"/>
                      <a:r>
                        <a:rPr lang="en-US" altLang="ko-KR" dirty="0"/>
                        <a:t>Pass</a:t>
                      </a:r>
                      <a:endParaRPr lang="ko-KR" altLang="en-US" dirty="0"/>
                    </a:p>
                  </a:txBody>
                  <a:tcPr anchor="ctr"/>
                </a:tc>
                <a:extLst>
                  <a:ext uri="{0D108BD9-81ED-4DB2-BD59-A6C34878D82A}">
                    <a16:rowId xmlns:a16="http://schemas.microsoft.com/office/drawing/2014/main" val="1848858693"/>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Bi</a:t>
                      </a:r>
                      <a:r>
                        <a:rPr lang="en-US" altLang="ko-KR" baseline="0" dirty="0"/>
                        <a:t>g and thick</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aseline="0" dirty="0"/>
                        <a:t>Age spot </a:t>
                      </a:r>
                      <a:endParaRPr lang="ko-KR" altLang="en-US" dirty="0"/>
                    </a:p>
                  </a:txBody>
                  <a:tcPr anchor="ctr"/>
                </a:tc>
                <a:tc>
                  <a:txBody>
                    <a:bodyPr/>
                    <a:lstStyle/>
                    <a:p>
                      <a:pPr algn="ctr" latinLnBrk="1"/>
                      <a:r>
                        <a:rPr lang="en-US" altLang="ko-KR" dirty="0"/>
                        <a:t>5mJ</a:t>
                      </a:r>
                      <a:endParaRPr lang="ko-KR" altLang="en-US" dirty="0"/>
                    </a:p>
                  </a:txBody>
                  <a:tcPr anchor="ctr"/>
                </a:tc>
                <a:tc>
                  <a:txBody>
                    <a:bodyPr/>
                    <a:lstStyle/>
                    <a:p>
                      <a:pPr algn="ctr" latinLnBrk="1"/>
                      <a:r>
                        <a:rPr lang="en-US" altLang="ko-KR" dirty="0"/>
                        <a:t>0.2mm</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Depends</a:t>
                      </a:r>
                      <a:r>
                        <a:rPr lang="en-US" altLang="ko-KR" baseline="0" dirty="0"/>
                        <a:t> on the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aseline="0" dirty="0"/>
                        <a:t>Age spot size</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1</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err="1"/>
                        <a:t>Dermoepidermal</a:t>
                      </a:r>
                      <a:r>
                        <a:rPr lang="en-US" altLang="ko-KR" baseline="0" dirty="0"/>
                        <a:t> sliding method</a:t>
                      </a:r>
                      <a:endParaRPr lang="en-US" altLang="ko-KR" dirty="0"/>
                    </a:p>
                  </a:txBody>
                  <a:tcPr anchor="ctr"/>
                </a:tc>
                <a:extLst>
                  <a:ext uri="{0D108BD9-81ED-4DB2-BD59-A6C34878D82A}">
                    <a16:rowId xmlns:a16="http://schemas.microsoft.com/office/drawing/2014/main" val="2013152330"/>
                  </a:ext>
                </a:extLst>
              </a:tr>
            </a:tbl>
          </a:graphicData>
        </a:graphic>
      </p:graphicFrame>
    </p:spTree>
    <p:extLst>
      <p:ext uri="{BB962C8B-B14F-4D97-AF65-F5344CB8AC3E}">
        <p14:creationId xmlns:p14="http://schemas.microsoft.com/office/powerpoint/2010/main" val="1516499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806" y="0"/>
            <a:ext cx="2611225" cy="369332"/>
          </a:xfrm>
          <a:prstGeom prst="rect">
            <a:avLst/>
          </a:prstGeom>
          <a:noFill/>
        </p:spPr>
        <p:txBody>
          <a:bodyPr wrap="square" rtlCol="0">
            <a:spAutoFit/>
          </a:bodyPr>
          <a:lstStyle/>
          <a:p>
            <a:r>
              <a:rPr lang="en-US" altLang="ko-K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Skin Booster</a:t>
            </a:r>
            <a:endParaRPr lang="ko-KR" alt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3" name="표 2"/>
          <p:cNvGraphicFramePr>
            <a:graphicFrameLocks noGrp="1"/>
          </p:cNvGraphicFramePr>
          <p:nvPr/>
        </p:nvGraphicFramePr>
        <p:xfrm>
          <a:off x="716101" y="814054"/>
          <a:ext cx="10488370" cy="1280160"/>
        </p:xfrm>
        <a:graphic>
          <a:graphicData uri="http://schemas.openxmlformats.org/drawingml/2006/table">
            <a:tbl>
              <a:tblPr firstRow="1" bandRow="1">
                <a:tableStyleId>{5C22544A-7EE6-4342-B048-85BDC9FD1C3A}</a:tableStyleId>
              </a:tblPr>
              <a:tblGrid>
                <a:gridCol w="2368014">
                  <a:extLst>
                    <a:ext uri="{9D8B030D-6E8A-4147-A177-3AD203B41FA5}">
                      <a16:colId xmlns:a16="http://schemas.microsoft.com/office/drawing/2014/main" val="791658206"/>
                    </a:ext>
                  </a:extLst>
                </a:gridCol>
                <a:gridCol w="1827334">
                  <a:extLst>
                    <a:ext uri="{9D8B030D-6E8A-4147-A177-3AD203B41FA5}">
                      <a16:colId xmlns:a16="http://schemas.microsoft.com/office/drawing/2014/main" val="1564227463"/>
                    </a:ext>
                  </a:extLst>
                </a:gridCol>
                <a:gridCol w="2097674">
                  <a:extLst>
                    <a:ext uri="{9D8B030D-6E8A-4147-A177-3AD203B41FA5}">
                      <a16:colId xmlns:a16="http://schemas.microsoft.com/office/drawing/2014/main" val="903030305"/>
                    </a:ext>
                  </a:extLst>
                </a:gridCol>
                <a:gridCol w="2351695">
                  <a:extLst>
                    <a:ext uri="{9D8B030D-6E8A-4147-A177-3AD203B41FA5}">
                      <a16:colId xmlns:a16="http://schemas.microsoft.com/office/drawing/2014/main" val="3108795857"/>
                    </a:ext>
                  </a:extLst>
                </a:gridCol>
                <a:gridCol w="1843653">
                  <a:extLst>
                    <a:ext uri="{9D8B030D-6E8A-4147-A177-3AD203B41FA5}">
                      <a16:colId xmlns:a16="http://schemas.microsoft.com/office/drawing/2014/main" val="3148187111"/>
                    </a:ext>
                  </a:extLst>
                </a:gridCol>
              </a:tblGrid>
              <a:tr h="267399">
                <a:tc>
                  <a:txBody>
                    <a:bodyPr/>
                    <a:lstStyle/>
                    <a:p>
                      <a:pPr algn="ctr" latinLnBrk="1"/>
                      <a:r>
                        <a:rPr lang="en-US" altLang="ko-KR" dirty="0"/>
                        <a:t>Fractional Mode</a:t>
                      </a:r>
                      <a:endParaRPr lang="ko-KR" altLang="en-US" dirty="0"/>
                    </a:p>
                  </a:txBody>
                  <a:tcPr anchor="ctr"/>
                </a:tc>
                <a:tc>
                  <a:txBody>
                    <a:bodyPr/>
                    <a:lstStyle/>
                    <a:p>
                      <a:pPr algn="ctr" latinLnBrk="1"/>
                      <a:r>
                        <a:rPr lang="en-US" altLang="ko-KR" dirty="0"/>
                        <a:t>Energy</a:t>
                      </a:r>
                      <a:endParaRPr lang="ko-KR" altLang="en-US" dirty="0"/>
                    </a:p>
                  </a:txBody>
                  <a:tcPr anchor="ctr"/>
                </a:tc>
                <a:tc>
                  <a:txBody>
                    <a:bodyPr/>
                    <a:lstStyle/>
                    <a:p>
                      <a:pPr algn="ctr" latinLnBrk="1"/>
                      <a:r>
                        <a:rPr lang="en-US" altLang="ko-KR" dirty="0"/>
                        <a:t>Density</a:t>
                      </a:r>
                      <a:endParaRPr lang="ko-KR" altLang="en-US" dirty="0"/>
                    </a:p>
                  </a:txBody>
                  <a:tcPr anchor="ctr"/>
                </a:tc>
                <a:tc>
                  <a:txBody>
                    <a:bodyPr/>
                    <a:lstStyle/>
                    <a:p>
                      <a:pPr algn="ctr" latinLnBrk="1"/>
                      <a:r>
                        <a:rPr lang="en-US" altLang="ko-KR" dirty="0"/>
                        <a:t>Scanning</a:t>
                      </a:r>
                      <a:r>
                        <a:rPr lang="en-US" altLang="ko-KR" baseline="0" dirty="0"/>
                        <a:t> size(mm)</a:t>
                      </a:r>
                      <a:endParaRPr lang="ko-KR" altLang="en-US" dirty="0"/>
                    </a:p>
                  </a:txBody>
                  <a:tcPr anchor="ctr"/>
                </a:tc>
                <a:tc>
                  <a:txBody>
                    <a:bodyPr/>
                    <a:lstStyle/>
                    <a:p>
                      <a:pPr algn="ctr" latinLnBrk="1"/>
                      <a:r>
                        <a:rPr lang="en-US" altLang="ko-KR" dirty="0"/>
                        <a:t>Pass</a:t>
                      </a:r>
                      <a:endParaRPr lang="ko-KR" altLang="en-US" dirty="0"/>
                    </a:p>
                  </a:txBody>
                  <a:tcPr anchor="ctr"/>
                </a:tc>
                <a:extLst>
                  <a:ext uri="{0D108BD9-81ED-4DB2-BD59-A6C34878D82A}">
                    <a16:rowId xmlns:a16="http://schemas.microsoft.com/office/drawing/2014/main" val="1848858693"/>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Skin</a:t>
                      </a:r>
                      <a:r>
                        <a:rPr lang="en-US" altLang="ko-KR" baseline="0" dirty="0"/>
                        <a:t> Booster</a:t>
                      </a:r>
                      <a:endParaRPr lang="ko-KR" altLang="en-US" dirty="0"/>
                    </a:p>
                  </a:txBody>
                  <a:tcPr anchor="ctr"/>
                </a:tc>
                <a:tc>
                  <a:txBody>
                    <a:bodyPr/>
                    <a:lstStyle/>
                    <a:p>
                      <a:pPr algn="ctr" latinLnBrk="1"/>
                      <a:r>
                        <a:rPr lang="en-US" altLang="ko-KR" dirty="0"/>
                        <a:t>5mJ</a:t>
                      </a:r>
                      <a:endParaRPr lang="ko-KR" altLang="en-US" dirty="0"/>
                    </a:p>
                  </a:txBody>
                  <a:tcPr anchor="ctr"/>
                </a:tc>
                <a:tc>
                  <a:txBody>
                    <a:bodyPr/>
                    <a:lstStyle/>
                    <a:p>
                      <a:pPr algn="ctr" latinLnBrk="1"/>
                      <a:r>
                        <a:rPr lang="en-US" altLang="ko-KR" dirty="0"/>
                        <a:t>2.0</a:t>
                      </a:r>
                      <a:r>
                        <a:rPr lang="en-US" altLang="ko-KR" baseline="0" dirty="0"/>
                        <a:t> </a:t>
                      </a:r>
                      <a:r>
                        <a:rPr lang="en-US" altLang="ko-KR" dirty="0"/>
                        <a:t>mm</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aseline="0" dirty="0"/>
                        <a:t>20X20</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No</a:t>
                      </a:r>
                      <a:r>
                        <a:rPr lang="en-US" altLang="ko-KR" baseline="0" dirty="0"/>
                        <a:t> crust or formation of micro crust </a:t>
                      </a:r>
                    </a:p>
                  </a:txBody>
                  <a:tcPr anchor="ctr"/>
                </a:tc>
                <a:extLst>
                  <a:ext uri="{0D108BD9-81ED-4DB2-BD59-A6C34878D82A}">
                    <a16:rowId xmlns:a16="http://schemas.microsoft.com/office/drawing/2014/main" val="2013152330"/>
                  </a:ext>
                </a:extLst>
              </a:tr>
            </a:tbl>
          </a:graphicData>
        </a:graphic>
      </p:graphicFrame>
      <p:pic>
        <p:nvPicPr>
          <p:cNvPr id="5" name="그림 4"/>
          <p:cNvPicPr>
            <a:picLocks noChangeAspect="1"/>
          </p:cNvPicPr>
          <p:nvPr/>
        </p:nvPicPr>
        <p:blipFill>
          <a:blip r:embed="rId2"/>
          <a:stretch>
            <a:fillRect/>
          </a:stretch>
        </p:blipFill>
        <p:spPr>
          <a:xfrm>
            <a:off x="4901177" y="3382041"/>
            <a:ext cx="2423450" cy="2080853"/>
          </a:xfrm>
          <a:prstGeom prst="rect">
            <a:avLst/>
          </a:prstGeom>
        </p:spPr>
      </p:pic>
    </p:spTree>
    <p:extLst>
      <p:ext uri="{BB962C8B-B14F-4D97-AF65-F5344CB8AC3E}">
        <p14:creationId xmlns:p14="http://schemas.microsoft.com/office/powerpoint/2010/main" val="526380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85049" y="340822"/>
            <a:ext cx="5809262" cy="5806389"/>
          </a:xfrm>
          <a:prstGeom prst="rect">
            <a:avLst/>
          </a:prstGeom>
        </p:spPr>
      </p:pic>
      <p:sp>
        <p:nvSpPr>
          <p:cNvPr id="5" name="TextBox 4"/>
          <p:cNvSpPr txBox="1"/>
          <p:nvPr/>
        </p:nvSpPr>
        <p:spPr>
          <a:xfrm>
            <a:off x="5453147" y="532013"/>
            <a:ext cx="6738853" cy="646331"/>
          </a:xfrm>
          <a:prstGeom prst="rect">
            <a:avLst/>
          </a:prstGeom>
          <a:noFill/>
        </p:spPr>
        <p:txBody>
          <a:bodyPr wrap="square" rtlCol="0">
            <a:spAutoFit/>
          </a:bodyPr>
          <a:lstStyle/>
          <a:p>
            <a:r>
              <a:rPr lang="en-US" altLang="ko-KR" dirty="0"/>
              <a:t>M.D. Jung Jong-Young Marybeth Clinic(</a:t>
            </a:r>
            <a:r>
              <a:rPr lang="en-US" altLang="ko-KR" dirty="0">
                <a:hlinkClick r:id="rId3"/>
              </a:rPr>
              <a:t>http://marybeth.co.kr/</a:t>
            </a:r>
            <a:r>
              <a:rPr lang="en-US" altLang="ko-KR" dirty="0"/>
              <a:t>)</a:t>
            </a:r>
          </a:p>
          <a:p>
            <a:r>
              <a:rPr lang="en-US" altLang="ko-KR" dirty="0"/>
              <a:t> </a:t>
            </a:r>
            <a:endParaRPr lang="ko-KR" altLang="en-US" dirty="0"/>
          </a:p>
        </p:txBody>
      </p:sp>
      <p:sp>
        <p:nvSpPr>
          <p:cNvPr id="6" name="TextBox 5"/>
          <p:cNvSpPr txBox="1"/>
          <p:nvPr/>
        </p:nvSpPr>
        <p:spPr>
          <a:xfrm>
            <a:off x="5744682" y="1301249"/>
            <a:ext cx="2784764" cy="369332"/>
          </a:xfrm>
          <a:prstGeom prst="rect">
            <a:avLst/>
          </a:prstGeom>
          <a:noFill/>
        </p:spPr>
        <p:txBody>
          <a:bodyPr wrap="square" rtlCol="0">
            <a:spAutoFit/>
          </a:bodyPr>
          <a:lstStyle/>
          <a:p>
            <a:r>
              <a:rPr lang="en-US" altLang="ko-KR" dirty="0"/>
              <a:t>Book Publication </a:t>
            </a:r>
            <a:endParaRPr lang="ko-KR" altLang="en-US" dirty="0"/>
          </a:p>
        </p:txBody>
      </p:sp>
      <p:sp>
        <p:nvSpPr>
          <p:cNvPr id="8" name="TextBox 7"/>
          <p:cNvSpPr txBox="1"/>
          <p:nvPr/>
        </p:nvSpPr>
        <p:spPr>
          <a:xfrm>
            <a:off x="5744682" y="3906982"/>
            <a:ext cx="5386647" cy="1200329"/>
          </a:xfrm>
          <a:prstGeom prst="rect">
            <a:avLst/>
          </a:prstGeom>
          <a:noFill/>
        </p:spPr>
        <p:txBody>
          <a:bodyPr wrap="square" rtlCol="0">
            <a:spAutoFit/>
          </a:bodyPr>
          <a:lstStyle/>
          <a:p>
            <a:r>
              <a:rPr lang="en-US" altLang="ko-KR" sz="1200" dirty="0"/>
              <a:t>Writer</a:t>
            </a:r>
          </a:p>
          <a:p>
            <a:r>
              <a:rPr lang="en-US" altLang="ko-KR" sz="1200" dirty="0"/>
              <a:t>M.D. Jung Jong-Young</a:t>
            </a:r>
          </a:p>
          <a:p>
            <a:r>
              <a:rPr lang="en-US" altLang="ko-KR" sz="1200" dirty="0"/>
              <a:t>Current: Marybeth Clinic Owner, Representative Doctor</a:t>
            </a:r>
          </a:p>
          <a:p>
            <a:r>
              <a:rPr lang="en-US" altLang="ko-KR" sz="1200" dirty="0"/>
              <a:t>           President of Korea </a:t>
            </a:r>
            <a:r>
              <a:rPr lang="en-US" altLang="ko-KR" sz="1200" dirty="0" err="1"/>
              <a:t>Melasma</a:t>
            </a:r>
            <a:r>
              <a:rPr lang="en-US" altLang="ko-KR" sz="1200" dirty="0"/>
              <a:t> Association</a:t>
            </a:r>
          </a:p>
          <a:p>
            <a:r>
              <a:rPr lang="en-US" altLang="ko-KR" sz="1200" dirty="0"/>
              <a:t>           President of Korea Clinical Skin Care Association</a:t>
            </a:r>
          </a:p>
          <a:p>
            <a:r>
              <a:rPr lang="en-US" altLang="ko-KR" sz="1200" dirty="0"/>
              <a:t>Before:  President of Korea Clinical Laser Association</a:t>
            </a:r>
            <a:endParaRPr lang="ko-KR" altLang="en-US" sz="1200" dirty="0"/>
          </a:p>
        </p:txBody>
      </p:sp>
    </p:spTree>
    <p:extLst>
      <p:ext uri="{BB962C8B-B14F-4D97-AF65-F5344CB8AC3E}">
        <p14:creationId xmlns:p14="http://schemas.microsoft.com/office/powerpoint/2010/main" val="73955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518506" y="2265246"/>
            <a:ext cx="4406716" cy="3887292"/>
          </a:xfrm>
          <a:prstGeom prst="rect">
            <a:avLst/>
          </a:prstGeom>
        </p:spPr>
      </p:pic>
      <p:sp>
        <p:nvSpPr>
          <p:cNvPr id="4" name="TextBox 3"/>
          <p:cNvSpPr txBox="1"/>
          <p:nvPr/>
        </p:nvSpPr>
        <p:spPr>
          <a:xfrm>
            <a:off x="5714476" y="3008563"/>
            <a:ext cx="4544568" cy="923330"/>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23-year old female </a:t>
            </a:r>
          </a:p>
          <a:p>
            <a:r>
              <a:rPr lang="en-US" altLang="ko-KR" dirty="0">
                <a:latin typeface="Calibri" panose="020F0502020204030204" pitchFamily="34" charset="0"/>
                <a:ea typeface="Calibri" panose="020F0502020204030204" pitchFamily="34" charset="0"/>
                <a:cs typeface="Calibri" panose="020F0502020204030204" pitchFamily="34" charset="0"/>
              </a:rPr>
              <a:t>After thyroidectomy scar 10 weeks before</a:t>
            </a:r>
          </a:p>
          <a:p>
            <a:r>
              <a:rPr lang="en-US" altLang="ko-KR" dirty="0">
                <a:latin typeface="Calibri" panose="020F0502020204030204" pitchFamily="34" charset="0"/>
                <a:ea typeface="Calibri" panose="020F0502020204030204" pitchFamily="34" charset="0"/>
                <a:cs typeface="Calibri" panose="020F0502020204030204" pitchFamily="34" charset="0"/>
              </a:rPr>
              <a:t>10 sessions CO2 Fractional laser treatment</a:t>
            </a:r>
          </a:p>
        </p:txBody>
      </p:sp>
      <p:pic>
        <p:nvPicPr>
          <p:cNvPr id="5" name="그림 4"/>
          <p:cNvPicPr>
            <a:picLocks noChangeAspect="1"/>
          </p:cNvPicPr>
          <p:nvPr/>
        </p:nvPicPr>
        <p:blipFill>
          <a:blip r:embed="rId3"/>
          <a:stretch>
            <a:fillRect/>
          </a:stretch>
        </p:blipFill>
        <p:spPr>
          <a:xfrm>
            <a:off x="119633" y="242533"/>
            <a:ext cx="4985006" cy="1435174"/>
          </a:xfrm>
          <a:prstGeom prst="rect">
            <a:avLst/>
          </a:prstGeom>
        </p:spPr>
      </p:pic>
      <p:sp>
        <p:nvSpPr>
          <p:cNvPr id="6" name="TextBox 5"/>
          <p:cNvSpPr txBox="1"/>
          <p:nvPr/>
        </p:nvSpPr>
        <p:spPr>
          <a:xfrm>
            <a:off x="0" y="0"/>
            <a:ext cx="1691640" cy="261610"/>
          </a:xfrm>
          <a:prstGeom prst="rect">
            <a:avLst/>
          </a:prstGeom>
          <a:noFill/>
        </p:spPr>
        <p:txBody>
          <a:bodyPr wrap="square" rtlCol="0">
            <a:spAutoFit/>
          </a:bodyPr>
          <a:lstStyle/>
          <a:p>
            <a:r>
              <a:rPr lang="en-US" altLang="ko-KR" sz="1050" dirty="0">
                <a:latin typeface="Calibri" panose="020F0502020204030204" pitchFamily="34" charset="0"/>
                <a:ea typeface="Calibri" panose="020F0502020204030204" pitchFamily="34" charset="0"/>
                <a:cs typeface="Calibri" panose="020F0502020204030204" pitchFamily="34" charset="0"/>
              </a:rPr>
              <a:t>Source from   </a:t>
            </a:r>
            <a:endParaRPr lang="ko-KR" alt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2059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a:grpSpLocks/>
          </p:cNvGrpSpPr>
          <p:nvPr/>
        </p:nvGrpSpPr>
        <p:grpSpPr bwMode="auto">
          <a:xfrm>
            <a:off x="3025906" y="2739773"/>
            <a:ext cx="4781550" cy="2105025"/>
            <a:chOff x="1416" y="408"/>
            <a:chExt cx="7450" cy="2842"/>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6" y="408"/>
              <a:ext cx="3788" cy="2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 y="412"/>
              <a:ext cx="3663" cy="283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ko-KR" altLang="ko-KR" sz="10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b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7" name="TextBox 6"/>
          <p:cNvSpPr txBox="1"/>
          <p:nvPr/>
        </p:nvSpPr>
        <p:spPr>
          <a:xfrm>
            <a:off x="0" y="0"/>
            <a:ext cx="11689237" cy="2862322"/>
          </a:xfrm>
          <a:prstGeom prst="rect">
            <a:avLst/>
          </a:prstGeom>
          <a:noFill/>
        </p:spPr>
        <p:txBody>
          <a:bodyPr wrap="square" rtlCol="0">
            <a:spAutoFit/>
          </a:bodyPr>
          <a:lstStyle/>
          <a:p>
            <a:r>
              <a:rPr lang="en-US" altLang="ko-KR" b="1" dirty="0">
                <a:effectLst>
                  <a:outerShdw blurRad="38100" dist="38100" dir="2700000" algn="tl">
                    <a:srgbClr val="000000">
                      <a:alpha val="43137"/>
                    </a:srgbClr>
                  </a:outerShdw>
                </a:effectLst>
              </a:rPr>
              <a:t>Pyogenic granuloma</a:t>
            </a:r>
          </a:p>
          <a:p>
            <a:endParaRPr lang="en-US" altLang="ko-KR" dirty="0"/>
          </a:p>
          <a:p>
            <a:r>
              <a:rPr lang="en-US" altLang="ko-KR" dirty="0"/>
              <a:t>Under the bleeding condition, CO2 laser beam is absorbed in the blood so lesion is not evaporated at all, in this case, assistant should press the lesion with cotton swab to stop the bleeding and fatly evaporate the lesion at the moment of lesion is appeared gradually. </a:t>
            </a:r>
          </a:p>
          <a:p>
            <a:endParaRPr lang="en-US" altLang="ko-KR" dirty="0"/>
          </a:p>
          <a:p>
            <a:r>
              <a:rPr lang="en-US" altLang="ko-KR" dirty="0"/>
              <a:t>1'st: For speedy removal of lesion and good hemostasis, Ultra pulse mode </a:t>
            </a:r>
            <a:r>
              <a:rPr lang="en-US" altLang="ko-KR" dirty="0">
                <a:solidFill>
                  <a:srgbClr val="FF0000"/>
                </a:solidFill>
              </a:rPr>
              <a:t>Frequency: 200HZ(adjust the frequency depends on the response of lesion), Duration:  200µs</a:t>
            </a:r>
          </a:p>
          <a:p>
            <a:r>
              <a:rPr lang="en-US" altLang="ko-KR" dirty="0"/>
              <a:t>2'nd: For coagulation and contraction, CW mode: 1W ~ 2W depends on the distance, fine control the power. </a:t>
            </a:r>
          </a:p>
          <a:p>
            <a:endParaRPr lang="en-US" altLang="ko-KR" dirty="0"/>
          </a:p>
        </p:txBody>
      </p:sp>
      <p:pic>
        <p:nvPicPr>
          <p:cNvPr id="8" name="그림 7"/>
          <p:cNvPicPr>
            <a:picLocks noChangeAspect="1"/>
          </p:cNvPicPr>
          <p:nvPr/>
        </p:nvPicPr>
        <p:blipFill>
          <a:blip r:embed="rId4"/>
          <a:stretch>
            <a:fillRect/>
          </a:stretch>
        </p:blipFill>
        <p:spPr>
          <a:xfrm>
            <a:off x="3015585" y="4844058"/>
            <a:ext cx="4791871" cy="1755800"/>
          </a:xfrm>
          <a:prstGeom prst="rect">
            <a:avLst/>
          </a:prstGeom>
        </p:spPr>
      </p:pic>
      <p:sp>
        <p:nvSpPr>
          <p:cNvPr id="9" name="TextBox 8"/>
          <p:cNvSpPr txBox="1"/>
          <p:nvPr/>
        </p:nvSpPr>
        <p:spPr>
          <a:xfrm>
            <a:off x="7899661" y="6322859"/>
            <a:ext cx="2507530" cy="276999"/>
          </a:xfrm>
          <a:prstGeom prst="rect">
            <a:avLst/>
          </a:prstGeom>
          <a:noFill/>
        </p:spPr>
        <p:txBody>
          <a:bodyPr wrap="square" rtlCol="0">
            <a:spAutoFit/>
          </a:bodyPr>
          <a:lstStyle/>
          <a:p>
            <a:r>
              <a:rPr lang="en-US" altLang="ko-KR" sz="1200" dirty="0"/>
              <a:t>Source from SNJ CO2 Laser</a:t>
            </a:r>
            <a:endParaRPr lang="ko-KR" altLang="en-US" sz="1200" dirty="0"/>
          </a:p>
        </p:txBody>
      </p:sp>
    </p:spTree>
    <p:extLst>
      <p:ext uri="{BB962C8B-B14F-4D97-AF65-F5344CB8AC3E}">
        <p14:creationId xmlns:p14="http://schemas.microsoft.com/office/powerpoint/2010/main" val="3135146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575819" y="39396"/>
            <a:ext cx="6748806" cy="2121593"/>
          </a:xfrm>
          <a:prstGeom prst="rect">
            <a:avLst/>
          </a:prstGeom>
        </p:spPr>
      </p:pic>
      <p:pic>
        <p:nvPicPr>
          <p:cNvPr id="3" name="그림 2"/>
          <p:cNvPicPr>
            <a:picLocks noChangeAspect="1"/>
          </p:cNvPicPr>
          <p:nvPr/>
        </p:nvPicPr>
        <p:blipFill>
          <a:blip r:embed="rId3"/>
          <a:stretch>
            <a:fillRect/>
          </a:stretch>
        </p:blipFill>
        <p:spPr>
          <a:xfrm>
            <a:off x="575819" y="2316437"/>
            <a:ext cx="7981901" cy="3754528"/>
          </a:xfrm>
          <a:prstGeom prst="rect">
            <a:avLst/>
          </a:prstGeom>
        </p:spPr>
      </p:pic>
    </p:spTree>
    <p:extLst>
      <p:ext uri="{BB962C8B-B14F-4D97-AF65-F5344CB8AC3E}">
        <p14:creationId xmlns:p14="http://schemas.microsoft.com/office/powerpoint/2010/main" val="1290648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19021" y="695015"/>
            <a:ext cx="3519725" cy="3105640"/>
          </a:xfrm>
          <a:prstGeom prst="rect">
            <a:avLst/>
          </a:prstGeom>
        </p:spPr>
      </p:pic>
      <p:pic>
        <p:nvPicPr>
          <p:cNvPr id="5" name="그림 4"/>
          <p:cNvPicPr>
            <a:picLocks noChangeAspect="1"/>
          </p:cNvPicPr>
          <p:nvPr/>
        </p:nvPicPr>
        <p:blipFill>
          <a:blip r:embed="rId3"/>
          <a:stretch>
            <a:fillRect/>
          </a:stretch>
        </p:blipFill>
        <p:spPr>
          <a:xfrm>
            <a:off x="4275253" y="695015"/>
            <a:ext cx="3574089" cy="3105640"/>
          </a:xfrm>
          <a:prstGeom prst="rect">
            <a:avLst/>
          </a:prstGeom>
        </p:spPr>
      </p:pic>
      <p:pic>
        <p:nvPicPr>
          <p:cNvPr id="6" name="그림 5"/>
          <p:cNvPicPr>
            <a:picLocks noChangeAspect="1"/>
          </p:cNvPicPr>
          <p:nvPr/>
        </p:nvPicPr>
        <p:blipFill>
          <a:blip r:embed="rId4"/>
          <a:stretch>
            <a:fillRect/>
          </a:stretch>
        </p:blipFill>
        <p:spPr>
          <a:xfrm>
            <a:off x="8448283" y="695015"/>
            <a:ext cx="3396526" cy="3105640"/>
          </a:xfrm>
          <a:prstGeom prst="rect">
            <a:avLst/>
          </a:prstGeom>
        </p:spPr>
      </p:pic>
      <p:sp>
        <p:nvSpPr>
          <p:cNvPr id="8" name="TextBox 7"/>
          <p:cNvSpPr txBox="1"/>
          <p:nvPr/>
        </p:nvSpPr>
        <p:spPr>
          <a:xfrm>
            <a:off x="119021" y="3951347"/>
            <a:ext cx="11095348" cy="923330"/>
          </a:xfrm>
          <a:prstGeom prst="rect">
            <a:avLst/>
          </a:prstGeom>
          <a:noFill/>
        </p:spPr>
        <p:txBody>
          <a:bodyPr wrap="square" rtlCol="0">
            <a:spAutoFit/>
          </a:bodyPr>
          <a:lstStyle/>
          <a:p>
            <a:r>
              <a:rPr lang="en-US" altLang="ko-KR" dirty="0"/>
              <a:t>Emit strong energy with CO2 laser</a:t>
            </a:r>
            <a:r>
              <a:rPr lang="ko-KR" altLang="en-US" dirty="0"/>
              <a:t> </a:t>
            </a:r>
            <a:endParaRPr lang="en-US" altLang="ko-KR" dirty="0"/>
          </a:p>
          <a:p>
            <a:r>
              <a:rPr lang="en-US" altLang="ko-KR" dirty="0"/>
              <a:t>Make small hole in the scar area, disconnect fibro blast and rearrange the collagen in the dermis</a:t>
            </a:r>
          </a:p>
          <a:p>
            <a:r>
              <a:rPr lang="en-US" altLang="ko-KR" dirty="0"/>
              <a:t>Induce the skin regeneration</a:t>
            </a:r>
          </a:p>
        </p:txBody>
      </p:sp>
      <p:sp>
        <p:nvSpPr>
          <p:cNvPr id="9" name="TextBox 8"/>
          <p:cNvSpPr txBox="1"/>
          <p:nvPr/>
        </p:nvSpPr>
        <p:spPr>
          <a:xfrm>
            <a:off x="0" y="0"/>
            <a:ext cx="3563332"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Pin hole method mechanism </a:t>
            </a:r>
            <a:endParaRPr lang="ko-KR" altLang="en-US" b="1" dirty="0">
              <a:latin typeface="Calibri" panose="020F0502020204030204" pitchFamily="34" charset="0"/>
              <a:cs typeface="Calibri" panose="020F0502020204030204" pitchFamily="34" charset="0"/>
            </a:endParaRPr>
          </a:p>
        </p:txBody>
      </p:sp>
      <p:sp>
        <p:nvSpPr>
          <p:cNvPr id="10" name="오른쪽 화살표 9"/>
          <p:cNvSpPr/>
          <p:nvPr/>
        </p:nvSpPr>
        <p:spPr>
          <a:xfrm>
            <a:off x="3761295" y="2247835"/>
            <a:ext cx="268861" cy="509047"/>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오른쪽 화살표 10"/>
          <p:cNvSpPr/>
          <p:nvPr/>
        </p:nvSpPr>
        <p:spPr>
          <a:xfrm>
            <a:off x="7960008" y="2144141"/>
            <a:ext cx="268861" cy="509047"/>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6985262" y="471340"/>
            <a:ext cx="184731" cy="369332"/>
          </a:xfrm>
          <a:prstGeom prst="rect">
            <a:avLst/>
          </a:prstGeom>
          <a:noFill/>
        </p:spPr>
        <p:txBody>
          <a:bodyPr wrap="none" rtlCol="0">
            <a:spAutoFit/>
          </a:bodyPr>
          <a:lstStyle/>
          <a:p>
            <a:endParaRPr lang="ko-KR" altLang="en-US" dirty="0"/>
          </a:p>
        </p:txBody>
      </p:sp>
      <p:sp>
        <p:nvSpPr>
          <p:cNvPr id="13" name="TextBox 12"/>
          <p:cNvSpPr txBox="1"/>
          <p:nvPr/>
        </p:nvSpPr>
        <p:spPr>
          <a:xfrm>
            <a:off x="167227" y="5098814"/>
            <a:ext cx="3728498" cy="369332"/>
          </a:xfrm>
          <a:prstGeom prst="rect">
            <a:avLst/>
          </a:prstGeom>
          <a:noFill/>
        </p:spPr>
        <p:txBody>
          <a:bodyPr wrap="square" rtlCol="0">
            <a:spAutoFit/>
          </a:bodyPr>
          <a:lstStyle/>
          <a:p>
            <a:r>
              <a:rPr lang="en-US" altLang="ko-KR" b="1" dirty="0" err="1"/>
              <a:t>Finebeam</a:t>
            </a:r>
            <a:r>
              <a:rPr lang="en-US" altLang="ko-KR" b="1" dirty="0"/>
              <a:t> MLA </a:t>
            </a:r>
            <a:endParaRPr lang="ko-KR" altLang="en-US" b="1" dirty="0"/>
          </a:p>
        </p:txBody>
      </p:sp>
      <p:graphicFrame>
        <p:nvGraphicFramePr>
          <p:cNvPr id="15" name="표 14"/>
          <p:cNvGraphicFramePr>
            <a:graphicFrameLocks noGrp="1"/>
          </p:cNvGraphicFramePr>
          <p:nvPr/>
        </p:nvGraphicFramePr>
        <p:xfrm>
          <a:off x="2352798" y="5025369"/>
          <a:ext cx="8748450" cy="1530425"/>
        </p:xfrm>
        <a:graphic>
          <a:graphicData uri="http://schemas.openxmlformats.org/drawingml/2006/table">
            <a:tbl>
              <a:tblPr firstRow="1" bandRow="1">
                <a:noFill/>
              </a:tblPr>
              <a:tblGrid>
                <a:gridCol w="1055850">
                  <a:extLst>
                    <a:ext uri="{9D8B030D-6E8A-4147-A177-3AD203B41FA5}">
                      <a16:colId xmlns:a16="http://schemas.microsoft.com/office/drawing/2014/main" val="3383896276"/>
                    </a:ext>
                  </a:extLst>
                </a:gridCol>
                <a:gridCol w="897475">
                  <a:extLst>
                    <a:ext uri="{9D8B030D-6E8A-4147-A177-3AD203B41FA5}">
                      <a16:colId xmlns:a16="http://schemas.microsoft.com/office/drawing/2014/main" val="3919494082"/>
                    </a:ext>
                  </a:extLst>
                </a:gridCol>
                <a:gridCol w="777050">
                  <a:extLst>
                    <a:ext uri="{9D8B030D-6E8A-4147-A177-3AD203B41FA5}">
                      <a16:colId xmlns:a16="http://schemas.microsoft.com/office/drawing/2014/main" val="496005126"/>
                    </a:ext>
                  </a:extLst>
                </a:gridCol>
                <a:gridCol w="1192050">
                  <a:extLst>
                    <a:ext uri="{9D8B030D-6E8A-4147-A177-3AD203B41FA5}">
                      <a16:colId xmlns:a16="http://schemas.microsoft.com/office/drawing/2014/main" val="395342575"/>
                    </a:ext>
                  </a:extLst>
                </a:gridCol>
                <a:gridCol w="631100">
                  <a:extLst>
                    <a:ext uri="{9D8B030D-6E8A-4147-A177-3AD203B41FA5}">
                      <a16:colId xmlns:a16="http://schemas.microsoft.com/office/drawing/2014/main" val="151860052"/>
                    </a:ext>
                  </a:extLst>
                </a:gridCol>
                <a:gridCol w="1005950">
                  <a:extLst>
                    <a:ext uri="{9D8B030D-6E8A-4147-A177-3AD203B41FA5}">
                      <a16:colId xmlns:a16="http://schemas.microsoft.com/office/drawing/2014/main" val="1706974473"/>
                    </a:ext>
                  </a:extLst>
                </a:gridCol>
                <a:gridCol w="747075">
                  <a:extLst>
                    <a:ext uri="{9D8B030D-6E8A-4147-A177-3AD203B41FA5}">
                      <a16:colId xmlns:a16="http://schemas.microsoft.com/office/drawing/2014/main" val="1324116199"/>
                    </a:ext>
                  </a:extLst>
                </a:gridCol>
                <a:gridCol w="2441900">
                  <a:extLst>
                    <a:ext uri="{9D8B030D-6E8A-4147-A177-3AD203B41FA5}">
                      <a16:colId xmlns:a16="http://schemas.microsoft.com/office/drawing/2014/main" val="3063906235"/>
                    </a:ext>
                  </a:extLst>
                </a:gridCol>
              </a:tblGrid>
              <a:tr h="417875">
                <a:tc>
                  <a:txBody>
                    <a:bodyPr/>
                    <a:lstStyle/>
                    <a:p>
                      <a:pPr marL="0" marR="0" lvl="0" indent="0" algn="ctr" rtl="0">
                        <a:spcBef>
                          <a:spcPts val="0"/>
                        </a:spcBef>
                        <a:spcAft>
                          <a:spcPts val="0"/>
                        </a:spcAft>
                        <a:buNone/>
                      </a:pPr>
                      <a:r>
                        <a:rPr lang="en-US" sz="1100" u="none" strike="noStrike" cap="none" dirty="0">
                          <a:latin typeface="Arial"/>
                          <a:ea typeface="Arial"/>
                          <a:cs typeface="Arial"/>
                          <a:sym typeface="Arial"/>
                        </a:rPr>
                        <a:t>Indication</a:t>
                      </a:r>
                      <a:endParaRPr dirty="0"/>
                    </a:p>
                  </a:txBody>
                  <a:tcPr marL="66075" marR="66075" marT="41300" marB="41300" anchor="ctr" anchorCtr="1">
                    <a:solidFill>
                      <a:srgbClr val="E5B8B7"/>
                    </a:solidFill>
                  </a:tcPr>
                </a:tc>
                <a:tc>
                  <a:txBody>
                    <a:bodyPr/>
                    <a:lstStyle/>
                    <a:p>
                      <a:pPr marL="0" marR="0" lvl="0" indent="0" algn="ctr" rtl="0">
                        <a:spcBef>
                          <a:spcPts val="0"/>
                        </a:spcBef>
                        <a:spcAft>
                          <a:spcPts val="0"/>
                        </a:spcAft>
                        <a:buNone/>
                      </a:pPr>
                      <a:r>
                        <a:rPr lang="en-US" sz="1100" u="none" strike="noStrike" cap="none">
                          <a:latin typeface="Arial"/>
                          <a:ea typeface="Arial"/>
                          <a:cs typeface="Arial"/>
                          <a:sym typeface="Arial"/>
                        </a:rPr>
                        <a:t>Mode</a:t>
                      </a:r>
                      <a:endParaRPr sz="1100" u="none" strike="noStrike" cap="none">
                        <a:latin typeface="Arial"/>
                        <a:ea typeface="Arial"/>
                        <a:cs typeface="Arial"/>
                        <a:sym typeface="Arial"/>
                      </a:endParaRPr>
                    </a:p>
                  </a:txBody>
                  <a:tcPr marL="66075" marR="66075" marT="41300" marB="41300" anchor="ctr" anchorCtr="1">
                    <a:solidFill>
                      <a:srgbClr val="E5B8B7"/>
                    </a:solidFill>
                  </a:tcPr>
                </a:tc>
                <a:tc>
                  <a:txBody>
                    <a:bodyPr/>
                    <a:lstStyle/>
                    <a:p>
                      <a:pPr marL="0" marR="0" lvl="0" indent="0" algn="ctr" rtl="0">
                        <a:spcBef>
                          <a:spcPts val="0"/>
                        </a:spcBef>
                        <a:spcAft>
                          <a:spcPts val="0"/>
                        </a:spcAft>
                        <a:buNone/>
                      </a:pPr>
                      <a:r>
                        <a:rPr lang="en-US" sz="1100" u="none" strike="noStrike" cap="none">
                          <a:latin typeface="Arial"/>
                          <a:ea typeface="Arial"/>
                          <a:cs typeface="Arial"/>
                          <a:sym typeface="Arial"/>
                        </a:rPr>
                        <a:t>Spot Size</a:t>
                      </a:r>
                      <a:endParaRPr/>
                    </a:p>
                  </a:txBody>
                  <a:tcPr marL="66075" marR="66075" marT="41300" marB="41300" anchor="ctr" anchorCtr="1">
                    <a:solidFill>
                      <a:srgbClr val="E5B8B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err="1">
                          <a:latin typeface="Arial"/>
                          <a:ea typeface="Arial"/>
                          <a:cs typeface="Arial"/>
                          <a:sym typeface="Arial"/>
                        </a:rPr>
                        <a:t>Fluence</a:t>
                      </a:r>
                      <a:r>
                        <a:rPr lang="en-US" sz="1100" u="none" strike="noStrike" cap="none" dirty="0">
                          <a:latin typeface="Arial"/>
                          <a:ea typeface="Arial"/>
                          <a:cs typeface="Arial"/>
                          <a:sym typeface="Arial"/>
                        </a:rPr>
                        <a:t>(j/</a:t>
                      </a:r>
                      <a:r>
                        <a:rPr lang="en-US" sz="1100" u="none" strike="noStrike" cap="none" dirty="0"/>
                        <a:t>㎠</a:t>
                      </a:r>
                      <a:r>
                        <a:rPr lang="en-US" sz="1100" u="none" strike="noStrike" cap="none" dirty="0">
                          <a:latin typeface="Arial"/>
                          <a:ea typeface="Arial"/>
                          <a:cs typeface="Arial"/>
                          <a:sym typeface="Arial"/>
                        </a:rPr>
                        <a:t>)</a:t>
                      </a:r>
                      <a:endParaRPr sz="1100" u="none" strike="noStrike" cap="none" dirty="0">
                        <a:latin typeface="Arial"/>
                        <a:ea typeface="Arial"/>
                        <a:cs typeface="Arial"/>
                        <a:sym typeface="Arial"/>
                      </a:endParaRPr>
                    </a:p>
                  </a:txBody>
                  <a:tcPr marL="66075" marR="66075" marT="41300" marB="41300" anchor="ctr" anchorCtr="1">
                    <a:solidFill>
                      <a:srgbClr val="E5B8B7"/>
                    </a:solidFill>
                  </a:tcPr>
                </a:tc>
                <a:tc>
                  <a:txBody>
                    <a:bodyPr/>
                    <a:lstStyle/>
                    <a:p>
                      <a:pPr marL="0" marR="0" lvl="0" indent="0" algn="ctr" rtl="0">
                        <a:spcBef>
                          <a:spcPts val="0"/>
                        </a:spcBef>
                        <a:spcAft>
                          <a:spcPts val="0"/>
                        </a:spcAft>
                        <a:buNone/>
                      </a:pPr>
                      <a:r>
                        <a:rPr lang="en-US" sz="1100" u="none" strike="noStrike" cap="none">
                          <a:latin typeface="Arial"/>
                          <a:ea typeface="Arial"/>
                          <a:cs typeface="Arial"/>
                          <a:sym typeface="Arial"/>
                        </a:rPr>
                        <a:t>Hz</a:t>
                      </a:r>
                      <a:endParaRPr sz="1100" u="none" strike="noStrike" cap="none">
                        <a:latin typeface="Arial"/>
                        <a:ea typeface="Arial"/>
                        <a:cs typeface="Arial"/>
                        <a:sym typeface="Arial"/>
                      </a:endParaRPr>
                    </a:p>
                  </a:txBody>
                  <a:tcPr marL="66075" marR="66075" marT="41300" marB="41300" anchor="ctr" anchorCtr="1">
                    <a:solidFill>
                      <a:srgbClr val="E5B8B7"/>
                    </a:solidFill>
                  </a:tcPr>
                </a:tc>
                <a:tc>
                  <a:txBody>
                    <a:bodyPr/>
                    <a:lstStyle/>
                    <a:p>
                      <a:pPr marL="0" marR="0" lvl="0" indent="0" algn="ctr" rtl="0">
                        <a:spcBef>
                          <a:spcPts val="0"/>
                        </a:spcBef>
                        <a:spcAft>
                          <a:spcPts val="0"/>
                        </a:spcAft>
                        <a:buNone/>
                      </a:pPr>
                      <a:r>
                        <a:rPr lang="en-US" sz="1100" u="none" strike="noStrike" cap="none">
                          <a:latin typeface="Arial"/>
                          <a:ea typeface="Arial"/>
                          <a:cs typeface="Arial"/>
                          <a:sym typeface="Arial"/>
                        </a:rPr>
                        <a:t>Repeatation</a:t>
                      </a:r>
                      <a:endParaRPr sz="1100" u="none" strike="noStrike" cap="none">
                        <a:latin typeface="Arial"/>
                        <a:ea typeface="Arial"/>
                        <a:cs typeface="Arial"/>
                        <a:sym typeface="Arial"/>
                      </a:endParaRPr>
                    </a:p>
                  </a:txBody>
                  <a:tcPr marL="66075" marR="66075" marT="41300" marB="41300" anchor="ctr" anchorCtr="1">
                    <a:solidFill>
                      <a:srgbClr val="E5B8B7"/>
                    </a:solidFill>
                  </a:tcPr>
                </a:tc>
                <a:tc>
                  <a:txBody>
                    <a:bodyPr/>
                    <a:lstStyle/>
                    <a:p>
                      <a:pPr marL="0" marR="0" lvl="0" indent="0" algn="ctr" rtl="0">
                        <a:spcBef>
                          <a:spcPts val="0"/>
                        </a:spcBef>
                        <a:spcAft>
                          <a:spcPts val="0"/>
                        </a:spcAft>
                        <a:buNone/>
                      </a:pPr>
                      <a:r>
                        <a:rPr lang="en-US" sz="1100" u="none" strike="noStrike" cap="none">
                          <a:latin typeface="Arial"/>
                          <a:ea typeface="Arial"/>
                          <a:cs typeface="Arial"/>
                          <a:sym typeface="Arial"/>
                        </a:rPr>
                        <a:t>pass</a:t>
                      </a:r>
                      <a:endParaRPr sz="1100" u="none" strike="noStrike" cap="none">
                        <a:latin typeface="Arial"/>
                        <a:ea typeface="Arial"/>
                        <a:cs typeface="Arial"/>
                        <a:sym typeface="Arial"/>
                      </a:endParaRPr>
                    </a:p>
                  </a:txBody>
                  <a:tcPr marL="66075" marR="66075" marT="41300" marB="41300" anchor="ctr" anchorCtr="1">
                    <a:solidFill>
                      <a:srgbClr val="E5B8B7"/>
                    </a:solidFill>
                  </a:tcPr>
                </a:tc>
                <a:tc>
                  <a:txBody>
                    <a:bodyPr/>
                    <a:lstStyle/>
                    <a:p>
                      <a:pPr marL="0" marR="0" lvl="0" indent="0" algn="ctr" rtl="0">
                        <a:spcBef>
                          <a:spcPts val="0"/>
                        </a:spcBef>
                        <a:spcAft>
                          <a:spcPts val="0"/>
                        </a:spcAft>
                        <a:buNone/>
                      </a:pPr>
                      <a:r>
                        <a:rPr lang="en-US" sz="1100" u="none" strike="noStrike" cap="none">
                          <a:latin typeface="Arial"/>
                          <a:ea typeface="Arial"/>
                          <a:cs typeface="Arial"/>
                          <a:sym typeface="Arial"/>
                        </a:rPr>
                        <a:t>Hand piece</a:t>
                      </a:r>
                      <a:endParaRPr sz="1100" u="none" strike="noStrike" cap="none">
                        <a:latin typeface="Arial"/>
                        <a:ea typeface="Arial"/>
                        <a:cs typeface="Arial"/>
                        <a:sym typeface="Arial"/>
                      </a:endParaRPr>
                    </a:p>
                  </a:txBody>
                  <a:tcPr marL="66075" marR="66075" marT="41300" marB="41300" anchor="ctr" anchorCtr="1">
                    <a:solidFill>
                      <a:srgbClr val="E5B8B7"/>
                    </a:solidFill>
                  </a:tcPr>
                </a:tc>
                <a:extLst>
                  <a:ext uri="{0D108BD9-81ED-4DB2-BD59-A6C34878D82A}">
                    <a16:rowId xmlns:a16="http://schemas.microsoft.com/office/drawing/2014/main" val="4027678863"/>
                  </a:ext>
                </a:extLst>
              </a:tr>
              <a:tr h="1112550">
                <a:tc>
                  <a:txBody>
                    <a:bodyPr/>
                    <a:lstStyle/>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Regeneration</a:t>
                      </a:r>
                      <a:endParaRPr dirty="0">
                        <a:solidFill>
                          <a:srgbClr val="000000"/>
                        </a:solidFill>
                        <a:latin typeface="맑은 고딕"/>
                        <a:ea typeface="맑은 고딕"/>
                        <a:cs typeface="맑은 고딕"/>
                        <a:sym typeface="맑은 고딕"/>
                      </a:endParaRPr>
                    </a:p>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Pore</a:t>
                      </a:r>
                      <a:endParaRPr dirty="0">
                        <a:solidFill>
                          <a:srgbClr val="000000"/>
                        </a:solidFill>
                        <a:latin typeface="맑은 고딕"/>
                        <a:ea typeface="맑은 고딕"/>
                        <a:cs typeface="맑은 고딕"/>
                        <a:sym typeface="맑은 고딕"/>
                      </a:endParaRPr>
                    </a:p>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Scar</a:t>
                      </a:r>
                      <a:endParaRPr dirty="0">
                        <a:solidFill>
                          <a:srgbClr val="000000"/>
                        </a:solidFill>
                        <a:latin typeface="맑은 고딕"/>
                        <a:ea typeface="맑은 고딕"/>
                        <a:cs typeface="맑은 고딕"/>
                        <a:sym typeface="맑은 고딕"/>
                      </a:endParaRPr>
                    </a:p>
                  </a:txBody>
                  <a:tcPr marL="91450" marR="91450" marT="45725" marB="45725" anchor="ctr">
                    <a:solidFill>
                      <a:srgbClr val="F2DADA"/>
                    </a:solidFill>
                  </a:tcPr>
                </a:tc>
                <a:tc>
                  <a:txBody>
                    <a:bodyPr/>
                    <a:lstStyle/>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1064 single</a:t>
                      </a:r>
                      <a:endParaRPr sz="1050" dirty="0">
                        <a:solidFill>
                          <a:srgbClr val="000000"/>
                        </a:solidFill>
                        <a:latin typeface="맑은 고딕"/>
                        <a:ea typeface="맑은 고딕"/>
                        <a:cs typeface="맑은 고딕"/>
                        <a:sym typeface="맑은 고딕"/>
                      </a:endParaRPr>
                    </a:p>
                  </a:txBody>
                  <a:tcPr marL="91450" marR="91450" marT="45725" marB="45725" anchor="ctr">
                    <a:solidFill>
                      <a:srgbClr val="F2DADA"/>
                    </a:solidFill>
                  </a:tcPr>
                </a:tc>
                <a:tc>
                  <a:txBody>
                    <a:bodyPr/>
                    <a:lstStyle/>
                    <a:p>
                      <a:pPr marL="0" marR="0" lvl="0" indent="0" algn="ctr" rtl="0">
                        <a:spcBef>
                          <a:spcPts val="0"/>
                        </a:spcBef>
                        <a:spcAft>
                          <a:spcPts val="0"/>
                        </a:spcAft>
                        <a:buNone/>
                      </a:pPr>
                      <a:r>
                        <a:rPr lang="en-US" sz="1050" u="none" strike="noStrike" cap="none" dirty="0"/>
                        <a:t>10</a:t>
                      </a:r>
                      <a:endParaRPr sz="1050" u="none" strike="noStrike" cap="none" dirty="0"/>
                    </a:p>
                  </a:txBody>
                  <a:tcPr marL="91450" marR="91450" marT="45725" marB="45725" anchor="ctr">
                    <a:solidFill>
                      <a:srgbClr val="F2DADA"/>
                    </a:solidFill>
                  </a:tcPr>
                </a:tc>
                <a:tc>
                  <a:txBody>
                    <a:bodyPr/>
                    <a:lstStyle/>
                    <a:p>
                      <a:pPr marL="0" marR="0" lvl="0" indent="0" algn="ctr" rtl="0">
                        <a:spcBef>
                          <a:spcPts val="0"/>
                        </a:spcBef>
                        <a:spcAft>
                          <a:spcPts val="0"/>
                        </a:spcAft>
                        <a:buNone/>
                      </a:pPr>
                      <a:r>
                        <a:rPr lang="en-US" sz="1050" u="none" strike="noStrike" cap="none" dirty="0"/>
                        <a:t>Over 1</a:t>
                      </a:r>
                      <a:endParaRPr sz="1050" u="none" strike="noStrike" cap="none" dirty="0"/>
                    </a:p>
                  </a:txBody>
                  <a:tcPr marL="91450" marR="91450" marT="45725" marB="45725" anchor="ctr">
                    <a:solidFill>
                      <a:srgbClr val="F2DADA"/>
                    </a:solidFill>
                  </a:tcPr>
                </a:tc>
                <a:tc>
                  <a:txBody>
                    <a:bodyPr/>
                    <a:lstStyle/>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1~5</a:t>
                      </a:r>
                      <a:endParaRPr sz="1050" dirty="0">
                        <a:solidFill>
                          <a:srgbClr val="000000"/>
                        </a:solidFill>
                        <a:latin typeface="맑은 고딕"/>
                        <a:ea typeface="맑은 고딕"/>
                        <a:cs typeface="맑은 고딕"/>
                        <a:sym typeface="맑은 고딕"/>
                      </a:endParaRPr>
                    </a:p>
                  </a:txBody>
                  <a:tcPr marL="91450" marR="91450" marT="45725" marB="45725" anchor="ctr">
                    <a:solidFill>
                      <a:srgbClr val="F2DADA"/>
                    </a:solidFill>
                  </a:tcPr>
                </a:tc>
                <a:tc>
                  <a:txBody>
                    <a:bodyPr/>
                    <a:lstStyle/>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10</a:t>
                      </a:r>
                      <a:endParaRPr sz="1050" dirty="0">
                        <a:solidFill>
                          <a:srgbClr val="000000"/>
                        </a:solidFill>
                        <a:latin typeface="맑은 고딕"/>
                        <a:ea typeface="맑은 고딕"/>
                        <a:cs typeface="맑은 고딕"/>
                        <a:sym typeface="맑은 고딕"/>
                      </a:endParaRPr>
                    </a:p>
                  </a:txBody>
                  <a:tcPr marL="91450" marR="91450" marT="45725" marB="45725" anchor="ctr">
                    <a:solidFill>
                      <a:srgbClr val="F2DADA"/>
                    </a:solidFill>
                  </a:tcPr>
                </a:tc>
                <a:tc>
                  <a:txBody>
                    <a:bodyPr/>
                    <a:lstStyle/>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1 pass</a:t>
                      </a:r>
                      <a:endParaRPr dirty="0">
                        <a:solidFill>
                          <a:srgbClr val="000000"/>
                        </a:solidFill>
                        <a:latin typeface="맑은 고딕"/>
                        <a:ea typeface="맑은 고딕"/>
                        <a:cs typeface="맑은 고딕"/>
                        <a:sym typeface="맑은 고딕"/>
                      </a:endParaRPr>
                    </a:p>
                  </a:txBody>
                  <a:tcPr marL="91450" marR="91450" marT="45725" marB="45725" anchor="ctr">
                    <a:solidFill>
                      <a:srgbClr val="F2DADA"/>
                    </a:solidFill>
                  </a:tcPr>
                </a:tc>
                <a:tc>
                  <a:txBody>
                    <a:bodyPr/>
                    <a:lstStyle/>
                    <a:p>
                      <a:pPr marL="0" lvl="0" indent="0" algn="ctr" rtl="0">
                        <a:spcBef>
                          <a:spcPts val="0"/>
                        </a:spcBef>
                        <a:spcAft>
                          <a:spcPts val="0"/>
                        </a:spcAft>
                        <a:buNone/>
                      </a:pPr>
                      <a:r>
                        <a:rPr lang="en-US" sz="1050" b="1" dirty="0">
                          <a:solidFill>
                            <a:srgbClr val="000000"/>
                          </a:solidFill>
                          <a:latin typeface="맑은 고딕"/>
                          <a:ea typeface="맑은 고딕"/>
                          <a:cs typeface="맑은 고딕"/>
                          <a:sym typeface="맑은 고딕"/>
                        </a:rPr>
                        <a:t>MLA </a:t>
                      </a:r>
                      <a:r>
                        <a:rPr lang="en-US" sz="1050" b="1" dirty="0"/>
                        <a:t>ZOOM</a:t>
                      </a:r>
                      <a:endParaRPr dirty="0">
                        <a:solidFill>
                          <a:srgbClr val="000000"/>
                        </a:solidFill>
                        <a:latin typeface="맑은 고딕"/>
                        <a:ea typeface="맑은 고딕"/>
                        <a:cs typeface="맑은 고딕"/>
                        <a:sym typeface="맑은 고딕"/>
                      </a:endParaRPr>
                    </a:p>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If the symptoms are severe, stacking is performed up to 3 times. </a:t>
                      </a:r>
                      <a:endParaRPr dirty="0">
                        <a:solidFill>
                          <a:srgbClr val="000000"/>
                        </a:solidFill>
                        <a:latin typeface="맑은 고딕"/>
                        <a:ea typeface="맑은 고딕"/>
                        <a:cs typeface="맑은 고딕"/>
                        <a:sym typeface="맑은 고딕"/>
                      </a:endParaRPr>
                    </a:p>
                    <a:p>
                      <a:pPr marL="0" lvl="0" indent="0" algn="ctr" rtl="0">
                        <a:spcBef>
                          <a:spcPts val="0"/>
                        </a:spcBef>
                        <a:spcAft>
                          <a:spcPts val="0"/>
                        </a:spcAft>
                        <a:buNone/>
                      </a:pPr>
                      <a:r>
                        <a:rPr lang="en-US" sz="1050" dirty="0">
                          <a:solidFill>
                            <a:srgbClr val="000000"/>
                          </a:solidFill>
                          <a:latin typeface="맑은 고딕"/>
                          <a:ea typeface="맑은 고딕"/>
                          <a:cs typeface="맑은 고딕"/>
                          <a:sym typeface="맑은 고딕"/>
                        </a:rPr>
                        <a:t>After 1 minute and 30 seconds, </a:t>
                      </a:r>
                      <a:r>
                        <a:rPr lang="en-US" sz="1050" dirty="0" err="1">
                          <a:solidFill>
                            <a:srgbClr val="000000"/>
                          </a:solidFill>
                          <a:latin typeface="맑은 고딕"/>
                          <a:ea typeface="맑은 고딕"/>
                          <a:cs typeface="맑은 고딕"/>
                          <a:sym typeface="맑은 고딕"/>
                        </a:rPr>
                        <a:t>petechiae</a:t>
                      </a:r>
                      <a:r>
                        <a:rPr lang="en-US" sz="1050" dirty="0">
                          <a:solidFill>
                            <a:srgbClr val="000000"/>
                          </a:solidFill>
                          <a:latin typeface="맑은 고딕"/>
                          <a:ea typeface="맑은 고딕"/>
                          <a:cs typeface="맑은 고딕"/>
                          <a:sym typeface="맑은 고딕"/>
                        </a:rPr>
                        <a:t> can be observed. </a:t>
                      </a:r>
                      <a:endParaRPr sz="1050" dirty="0">
                        <a:solidFill>
                          <a:srgbClr val="000000"/>
                        </a:solidFill>
                        <a:latin typeface="맑은 고딕"/>
                        <a:ea typeface="맑은 고딕"/>
                        <a:cs typeface="맑은 고딕"/>
                        <a:sym typeface="맑은 고딕"/>
                      </a:endParaRPr>
                    </a:p>
                  </a:txBody>
                  <a:tcPr marL="91450" marR="91450" marT="45725" marB="45725" anchor="ctr">
                    <a:solidFill>
                      <a:srgbClr val="F2DADA"/>
                    </a:solidFill>
                  </a:tcPr>
                </a:tc>
                <a:extLst>
                  <a:ext uri="{0D108BD9-81ED-4DB2-BD59-A6C34878D82A}">
                    <a16:rowId xmlns:a16="http://schemas.microsoft.com/office/drawing/2014/main" val="70012485"/>
                  </a:ext>
                </a:extLst>
              </a:tr>
            </a:tbl>
          </a:graphicData>
        </a:graphic>
      </p:graphicFrame>
    </p:spTree>
    <p:extLst>
      <p:ext uri="{BB962C8B-B14F-4D97-AF65-F5344CB8AC3E}">
        <p14:creationId xmlns:p14="http://schemas.microsoft.com/office/powerpoint/2010/main" val="376592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583" y="3805986"/>
            <a:ext cx="1893046" cy="369332"/>
          </a:xfrm>
          <a:prstGeom prst="rect">
            <a:avLst/>
          </a:prstGeom>
          <a:noFill/>
        </p:spPr>
        <p:txBody>
          <a:bodyPr wrap="square" rtlCol="0">
            <a:spAutoFit/>
          </a:bodyPr>
          <a:lstStyle/>
          <a:p>
            <a:r>
              <a:rPr lang="en-US" altLang="ko-KR" dirty="0"/>
              <a:t>5 weeks later </a:t>
            </a:r>
            <a:endParaRPr lang="ko-KR" altLang="en-US" dirty="0"/>
          </a:p>
        </p:txBody>
      </p:sp>
      <p:pic>
        <p:nvPicPr>
          <p:cNvPr id="4" name="그림 3"/>
          <p:cNvPicPr>
            <a:picLocks noChangeAspect="1"/>
          </p:cNvPicPr>
          <p:nvPr/>
        </p:nvPicPr>
        <p:blipFill>
          <a:blip r:embed="rId2"/>
          <a:stretch>
            <a:fillRect/>
          </a:stretch>
        </p:blipFill>
        <p:spPr>
          <a:xfrm>
            <a:off x="2221496" y="134685"/>
            <a:ext cx="8467725" cy="3533775"/>
          </a:xfrm>
          <a:prstGeom prst="rect">
            <a:avLst/>
          </a:prstGeom>
        </p:spPr>
      </p:pic>
      <p:sp>
        <p:nvSpPr>
          <p:cNvPr id="8" name="직사각형 7"/>
          <p:cNvSpPr/>
          <p:nvPr/>
        </p:nvSpPr>
        <p:spPr>
          <a:xfrm>
            <a:off x="3948320" y="6157199"/>
            <a:ext cx="3635482" cy="369332"/>
          </a:xfrm>
          <a:prstGeom prst="rect">
            <a:avLst/>
          </a:prstGeom>
        </p:spPr>
        <p:txBody>
          <a:bodyPr wrap="none">
            <a:spAutoFit/>
          </a:bodyPr>
          <a:lstStyle/>
          <a:p>
            <a:r>
              <a:rPr lang="en-US" altLang="ko-KR" dirty="0"/>
              <a:t>http://m.rnmeskin.com/clinic101/</a:t>
            </a:r>
            <a:endParaRPr lang="ko-KR" altLang="en-US" dirty="0"/>
          </a:p>
        </p:txBody>
      </p:sp>
      <p:sp>
        <p:nvSpPr>
          <p:cNvPr id="9" name="TextBox 8"/>
          <p:cNvSpPr txBox="1"/>
          <p:nvPr/>
        </p:nvSpPr>
        <p:spPr>
          <a:xfrm>
            <a:off x="0" y="0"/>
            <a:ext cx="3563332"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Pin hole method</a:t>
            </a:r>
            <a:endParaRPr lang="ko-KR" altLang="en-US" b="1" dirty="0">
              <a:latin typeface="Calibri" panose="020F0502020204030204" pitchFamily="34" charset="0"/>
              <a:cs typeface="Calibri" panose="020F0502020204030204" pitchFamily="34" charset="0"/>
            </a:endParaRPr>
          </a:p>
        </p:txBody>
      </p:sp>
      <p:sp>
        <p:nvSpPr>
          <p:cNvPr id="10" name="TextBox 9"/>
          <p:cNvSpPr txBox="1"/>
          <p:nvPr/>
        </p:nvSpPr>
        <p:spPr>
          <a:xfrm>
            <a:off x="2171159" y="3959923"/>
            <a:ext cx="8125905" cy="646331"/>
          </a:xfrm>
          <a:prstGeom prst="rect">
            <a:avLst/>
          </a:prstGeom>
          <a:noFill/>
        </p:spPr>
        <p:txBody>
          <a:bodyPr wrap="square" rtlCol="0">
            <a:spAutoFit/>
          </a:bodyPr>
          <a:lstStyle/>
          <a:p>
            <a:r>
              <a:rPr lang="en-US" altLang="ko-KR" dirty="0"/>
              <a:t>The neo collagen is generated in the micro hole after 5 days passed, it change the surrounding scar tissue to neo collagen   </a:t>
            </a:r>
            <a:endParaRPr lang="ko-KR" altLang="en-US" dirty="0"/>
          </a:p>
        </p:txBody>
      </p:sp>
      <p:sp>
        <p:nvSpPr>
          <p:cNvPr id="12" name="TextBox 11"/>
          <p:cNvSpPr txBox="1"/>
          <p:nvPr/>
        </p:nvSpPr>
        <p:spPr>
          <a:xfrm>
            <a:off x="2183580" y="4550926"/>
            <a:ext cx="7701699" cy="646331"/>
          </a:xfrm>
          <a:prstGeom prst="rect">
            <a:avLst/>
          </a:prstGeom>
          <a:noFill/>
        </p:spPr>
        <p:txBody>
          <a:bodyPr wrap="square" rtlCol="0">
            <a:spAutoFit/>
          </a:bodyPr>
          <a:lstStyle/>
          <a:p>
            <a:r>
              <a:rPr lang="en-US" altLang="ko-KR" dirty="0"/>
              <a:t>Depressed area is filled with tissue so it become flat. Thick and harden scar become soften, flat and smoothen </a:t>
            </a:r>
            <a:endParaRPr lang="ko-KR" altLang="en-US" dirty="0"/>
          </a:p>
        </p:txBody>
      </p:sp>
      <p:sp>
        <p:nvSpPr>
          <p:cNvPr id="13" name="TextBox 12"/>
          <p:cNvSpPr txBox="1"/>
          <p:nvPr/>
        </p:nvSpPr>
        <p:spPr>
          <a:xfrm>
            <a:off x="3948320" y="5788260"/>
            <a:ext cx="3850002" cy="369332"/>
          </a:xfrm>
          <a:prstGeom prst="rect">
            <a:avLst/>
          </a:prstGeom>
          <a:noFill/>
        </p:spPr>
        <p:txBody>
          <a:bodyPr wrap="square" rtlCol="0">
            <a:spAutoFit/>
          </a:bodyPr>
          <a:lstStyle/>
          <a:p>
            <a:r>
              <a:rPr lang="en-US" altLang="ko-KR" dirty="0"/>
              <a:t>Source from </a:t>
            </a:r>
            <a:r>
              <a:rPr lang="en-US" altLang="ko-KR" dirty="0" err="1"/>
              <a:t>Renewme</a:t>
            </a:r>
            <a:r>
              <a:rPr lang="en-US" altLang="ko-KR" dirty="0"/>
              <a:t> skin clinic </a:t>
            </a:r>
            <a:endParaRPr lang="ko-KR" altLang="en-US" dirty="0"/>
          </a:p>
        </p:txBody>
      </p:sp>
    </p:spTree>
    <p:extLst>
      <p:ext uri="{BB962C8B-B14F-4D97-AF65-F5344CB8AC3E}">
        <p14:creationId xmlns:p14="http://schemas.microsoft.com/office/powerpoint/2010/main" val="1221531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742" y="986105"/>
            <a:ext cx="1319753" cy="646331"/>
          </a:xfrm>
          <a:prstGeom prst="rect">
            <a:avLst/>
          </a:prstGeom>
          <a:noFill/>
        </p:spPr>
        <p:txBody>
          <a:bodyPr wrap="square" rtlCol="0">
            <a:spAutoFit/>
          </a:bodyPr>
          <a:lstStyle/>
          <a:p>
            <a:r>
              <a:rPr lang="en-US" altLang="ko-KR" dirty="0"/>
              <a:t>Pin hole method </a:t>
            </a:r>
            <a:endParaRPr lang="ko-KR" altLang="en-US" dirty="0"/>
          </a:p>
        </p:txBody>
      </p:sp>
      <p:sp>
        <p:nvSpPr>
          <p:cNvPr id="6" name="TextBox 5"/>
          <p:cNvSpPr txBox="1"/>
          <p:nvPr/>
        </p:nvSpPr>
        <p:spPr>
          <a:xfrm>
            <a:off x="3616311" y="564473"/>
            <a:ext cx="1819374" cy="1754326"/>
          </a:xfrm>
          <a:prstGeom prst="rect">
            <a:avLst/>
          </a:prstGeom>
          <a:noFill/>
        </p:spPr>
        <p:txBody>
          <a:bodyPr wrap="square" rtlCol="0">
            <a:spAutoFit/>
          </a:bodyPr>
          <a:lstStyle/>
          <a:p>
            <a:r>
              <a:rPr lang="en-US" altLang="ko-KR" dirty="0"/>
              <a:t>DNA Dermal</a:t>
            </a:r>
          </a:p>
          <a:p>
            <a:r>
              <a:rPr lang="en-US" altLang="ko-KR" dirty="0"/>
              <a:t>Regeneration method</a:t>
            </a:r>
          </a:p>
          <a:p>
            <a:r>
              <a:rPr lang="en-US" altLang="ko-KR" dirty="0"/>
              <a:t>- Inject DNA medicine in to dermis</a:t>
            </a:r>
            <a:endParaRPr lang="ko-KR" altLang="en-US" dirty="0"/>
          </a:p>
        </p:txBody>
      </p:sp>
      <p:sp>
        <p:nvSpPr>
          <p:cNvPr id="9" name="TextBox 8"/>
          <p:cNvSpPr txBox="1"/>
          <p:nvPr/>
        </p:nvSpPr>
        <p:spPr>
          <a:xfrm>
            <a:off x="6399574" y="595611"/>
            <a:ext cx="1819374" cy="1477328"/>
          </a:xfrm>
          <a:prstGeom prst="rect">
            <a:avLst/>
          </a:prstGeom>
          <a:noFill/>
        </p:spPr>
        <p:txBody>
          <a:bodyPr wrap="square" rtlCol="0">
            <a:spAutoFit/>
          </a:bodyPr>
          <a:lstStyle/>
          <a:p>
            <a:r>
              <a:rPr lang="en-US" altLang="ko-KR" dirty="0"/>
              <a:t>RF Needle care</a:t>
            </a:r>
          </a:p>
          <a:p>
            <a:r>
              <a:rPr lang="en-US" altLang="ko-KR" dirty="0"/>
              <a:t>- Generate RF Heat in the scar area, induce collagen   </a:t>
            </a:r>
            <a:endParaRPr lang="ko-KR" altLang="en-US" dirty="0"/>
          </a:p>
        </p:txBody>
      </p:sp>
      <p:sp>
        <p:nvSpPr>
          <p:cNvPr id="10" name="TextBox 9"/>
          <p:cNvSpPr txBox="1"/>
          <p:nvPr/>
        </p:nvSpPr>
        <p:spPr>
          <a:xfrm>
            <a:off x="9182838" y="595611"/>
            <a:ext cx="2690007" cy="2031325"/>
          </a:xfrm>
          <a:prstGeom prst="rect">
            <a:avLst/>
          </a:prstGeom>
          <a:noFill/>
        </p:spPr>
        <p:txBody>
          <a:bodyPr wrap="square" rtlCol="0">
            <a:spAutoFit/>
          </a:bodyPr>
          <a:lstStyle/>
          <a:p>
            <a:r>
              <a:rPr lang="en-US" altLang="ko-KR" dirty="0" err="1"/>
              <a:t>Finebeam</a:t>
            </a:r>
            <a:r>
              <a:rPr lang="en-US" altLang="ko-KR" dirty="0"/>
              <a:t> MLA</a:t>
            </a:r>
          </a:p>
          <a:p>
            <a:pPr marL="285750" indent="-285750">
              <a:buFontTx/>
              <a:buChar char="-"/>
            </a:pPr>
            <a:r>
              <a:rPr lang="en-US" altLang="ko-KR" dirty="0"/>
              <a:t>Disconnect fibroblast like </a:t>
            </a:r>
            <a:r>
              <a:rPr lang="en-US" altLang="ko-KR" dirty="0" err="1"/>
              <a:t>subsion</a:t>
            </a:r>
            <a:r>
              <a:rPr lang="en-US" altLang="ko-KR" dirty="0"/>
              <a:t> effect + neo collagen generate in </a:t>
            </a:r>
          </a:p>
          <a:p>
            <a:r>
              <a:rPr lang="en-US" altLang="ko-KR" dirty="0"/>
              <a:t>    vacuoles</a:t>
            </a:r>
          </a:p>
          <a:p>
            <a:pPr marL="285750" indent="-285750">
              <a:buFontTx/>
              <a:buChar char="-"/>
            </a:pPr>
            <a:endParaRPr lang="en-US" altLang="ko-KR" dirty="0"/>
          </a:p>
        </p:txBody>
      </p:sp>
      <p:sp>
        <p:nvSpPr>
          <p:cNvPr id="11" name="오른쪽 화살표 10"/>
          <p:cNvSpPr/>
          <p:nvPr/>
        </p:nvSpPr>
        <p:spPr>
          <a:xfrm>
            <a:off x="2205871" y="1012523"/>
            <a:ext cx="690513" cy="571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2" descr="Subcision">
            <a:extLst>
              <a:ext uri="{FF2B5EF4-FFF2-40B4-BE49-F238E27FC236}">
                <a16:creationId xmlns:a16="http://schemas.microsoft.com/office/drawing/2014/main" id="{9CAB040F-C25C-469F-9BD0-12F30745D5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1139"/>
          <a:stretch/>
        </p:blipFill>
        <p:spPr bwMode="auto">
          <a:xfrm>
            <a:off x="8355636" y="2872934"/>
            <a:ext cx="3700310" cy="1527852"/>
          </a:xfrm>
          <a:prstGeom prst="rect">
            <a:avLst/>
          </a:prstGeom>
          <a:noFill/>
        </p:spPr>
      </p:pic>
      <p:pic>
        <p:nvPicPr>
          <p:cNvPr id="14" name="그림 13"/>
          <p:cNvPicPr>
            <a:picLocks noChangeAspect="1"/>
          </p:cNvPicPr>
          <p:nvPr/>
        </p:nvPicPr>
        <p:blipFill>
          <a:blip r:embed="rId3"/>
          <a:stretch>
            <a:fillRect/>
          </a:stretch>
        </p:blipFill>
        <p:spPr>
          <a:xfrm>
            <a:off x="5932437" y="4523362"/>
            <a:ext cx="6117570" cy="2219814"/>
          </a:xfrm>
          <a:prstGeom prst="rect">
            <a:avLst/>
          </a:prstGeom>
        </p:spPr>
      </p:pic>
      <p:pic>
        <p:nvPicPr>
          <p:cNvPr id="15" name="그림 14"/>
          <p:cNvPicPr>
            <a:picLocks noChangeAspect="1"/>
          </p:cNvPicPr>
          <p:nvPr/>
        </p:nvPicPr>
        <p:blipFill>
          <a:blip r:embed="rId4"/>
          <a:stretch>
            <a:fillRect/>
          </a:stretch>
        </p:blipFill>
        <p:spPr>
          <a:xfrm>
            <a:off x="457896" y="2529152"/>
            <a:ext cx="7453709" cy="1871634"/>
          </a:xfrm>
          <a:prstGeom prst="rect">
            <a:avLst/>
          </a:prstGeom>
        </p:spPr>
      </p:pic>
      <p:sp>
        <p:nvSpPr>
          <p:cNvPr id="16" name="오른쪽 화살표 15"/>
          <p:cNvSpPr/>
          <p:nvPr/>
        </p:nvSpPr>
        <p:spPr>
          <a:xfrm>
            <a:off x="5410018" y="1023408"/>
            <a:ext cx="690513" cy="571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오른쪽 화살표 16"/>
          <p:cNvSpPr/>
          <p:nvPr/>
        </p:nvSpPr>
        <p:spPr>
          <a:xfrm>
            <a:off x="8355636" y="1009650"/>
            <a:ext cx="690513" cy="571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9524502" y="2451649"/>
            <a:ext cx="1879571" cy="369332"/>
          </a:xfrm>
          <a:prstGeom prst="rect">
            <a:avLst/>
          </a:prstGeom>
          <a:noFill/>
        </p:spPr>
        <p:txBody>
          <a:bodyPr wrap="square" rtlCol="0">
            <a:spAutoFit/>
          </a:bodyPr>
          <a:lstStyle/>
          <a:p>
            <a:r>
              <a:rPr lang="en-US" altLang="ko-KR" dirty="0" err="1"/>
              <a:t>Finebeam</a:t>
            </a:r>
            <a:r>
              <a:rPr lang="en-US" altLang="ko-KR" dirty="0"/>
              <a:t> MLA </a:t>
            </a:r>
            <a:endParaRPr lang="ko-KR" altLang="en-US" dirty="0"/>
          </a:p>
        </p:txBody>
      </p:sp>
      <p:sp>
        <p:nvSpPr>
          <p:cNvPr id="20" name="TextBox 19"/>
          <p:cNvSpPr txBox="1"/>
          <p:nvPr/>
        </p:nvSpPr>
        <p:spPr>
          <a:xfrm>
            <a:off x="0" y="6373844"/>
            <a:ext cx="3850002" cy="369332"/>
          </a:xfrm>
          <a:prstGeom prst="rect">
            <a:avLst/>
          </a:prstGeom>
          <a:noFill/>
        </p:spPr>
        <p:txBody>
          <a:bodyPr wrap="square" rtlCol="0">
            <a:spAutoFit/>
          </a:bodyPr>
          <a:lstStyle/>
          <a:p>
            <a:r>
              <a:rPr lang="en-US" altLang="ko-KR" dirty="0"/>
              <a:t>Source from </a:t>
            </a:r>
            <a:r>
              <a:rPr lang="en-US" altLang="ko-KR" dirty="0" err="1"/>
              <a:t>Renewme</a:t>
            </a:r>
            <a:r>
              <a:rPr lang="en-US" altLang="ko-KR" dirty="0"/>
              <a:t> skin clinic </a:t>
            </a:r>
            <a:endParaRPr lang="ko-KR" altLang="en-US" dirty="0"/>
          </a:p>
        </p:txBody>
      </p:sp>
      <p:sp>
        <p:nvSpPr>
          <p:cNvPr id="21" name="TextBox 20"/>
          <p:cNvSpPr txBox="1"/>
          <p:nvPr/>
        </p:nvSpPr>
        <p:spPr>
          <a:xfrm>
            <a:off x="0" y="0"/>
            <a:ext cx="6262886"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Pin hole method combined burn scar care</a:t>
            </a:r>
            <a:endParaRPr lang="ko-KR" altLang="en-US" b="1" dirty="0">
              <a:latin typeface="Calibri" panose="020F0502020204030204" pitchFamily="34" charset="0"/>
              <a:cs typeface="Calibri" panose="020F0502020204030204" pitchFamily="34" charset="0"/>
            </a:endParaRPr>
          </a:p>
        </p:txBody>
      </p:sp>
      <p:cxnSp>
        <p:nvCxnSpPr>
          <p:cNvPr id="3" name="직선 연결선 2"/>
          <p:cNvCxnSpPr/>
          <p:nvPr/>
        </p:nvCxnSpPr>
        <p:spPr>
          <a:xfrm flipV="1">
            <a:off x="1168924" y="3139126"/>
            <a:ext cx="2158738" cy="188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413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376" y="414780"/>
            <a:ext cx="1828800" cy="369332"/>
          </a:xfrm>
          <a:prstGeom prst="rect">
            <a:avLst/>
          </a:prstGeom>
          <a:noFill/>
        </p:spPr>
        <p:txBody>
          <a:bodyPr wrap="square" rtlCol="0">
            <a:spAutoFit/>
          </a:bodyPr>
          <a:lstStyle/>
          <a:p>
            <a:r>
              <a:rPr lang="en-US" altLang="ko-KR" dirty="0"/>
              <a:t>Reference </a:t>
            </a:r>
            <a:endParaRPr lang="ko-KR" altLang="en-US" dirty="0"/>
          </a:p>
        </p:txBody>
      </p:sp>
      <p:sp>
        <p:nvSpPr>
          <p:cNvPr id="3" name="TextBox 2"/>
          <p:cNvSpPr txBox="1"/>
          <p:nvPr/>
        </p:nvSpPr>
        <p:spPr>
          <a:xfrm>
            <a:off x="273376" y="1046375"/>
            <a:ext cx="10162095" cy="1477328"/>
          </a:xfrm>
          <a:prstGeom prst="rect">
            <a:avLst/>
          </a:prstGeom>
          <a:noFill/>
        </p:spPr>
        <p:txBody>
          <a:bodyPr wrap="square" rtlCol="0">
            <a:spAutoFit/>
          </a:bodyPr>
          <a:lstStyle/>
          <a:p>
            <a:r>
              <a:rPr lang="en-US" altLang="ko-KR" dirty="0"/>
              <a:t>Lee Jae-Dong, Lasers in dermatology: Parameters and choice: </a:t>
            </a:r>
            <a:r>
              <a:rPr lang="en-US" altLang="ko-KR" dirty="0" err="1"/>
              <a:t>Mdworld</a:t>
            </a:r>
            <a:r>
              <a:rPr lang="en-US" altLang="ko-KR" dirty="0"/>
              <a:t> 2021</a:t>
            </a:r>
          </a:p>
          <a:p>
            <a:r>
              <a:rPr lang="en-US" altLang="ko-KR" dirty="0"/>
              <a:t>Jung Jong-Young, SNJ CO2 Laser: 2021</a:t>
            </a:r>
          </a:p>
          <a:p>
            <a:endParaRPr lang="en-US" altLang="ko-KR" dirty="0"/>
          </a:p>
          <a:p>
            <a:r>
              <a:rPr lang="en-US" altLang="ko-KR" dirty="0" err="1"/>
              <a:t>Dr.Yoo</a:t>
            </a:r>
            <a:r>
              <a:rPr lang="en-US" altLang="ko-KR" dirty="0"/>
              <a:t> Dong </a:t>
            </a:r>
            <a:r>
              <a:rPr lang="en-US" altLang="ko-KR" dirty="0" err="1"/>
              <a:t>Gyu</a:t>
            </a:r>
            <a:r>
              <a:rPr lang="en-US" altLang="ko-KR" dirty="0"/>
              <a:t> Blog and </a:t>
            </a:r>
            <a:r>
              <a:rPr lang="en-US" altLang="ko-KR" dirty="0" err="1"/>
              <a:t>Youtube</a:t>
            </a:r>
            <a:r>
              <a:rPr lang="en-US" altLang="ko-KR" dirty="0"/>
              <a:t> channels</a:t>
            </a:r>
          </a:p>
          <a:p>
            <a:r>
              <a:rPr lang="en-US" altLang="ko-KR" dirty="0"/>
              <a:t>  </a:t>
            </a:r>
            <a:endParaRPr lang="ko-KR" altLang="en-US" dirty="0"/>
          </a:p>
        </p:txBody>
      </p:sp>
    </p:spTree>
    <p:extLst>
      <p:ext uri="{BB962C8B-B14F-4D97-AF65-F5344CB8AC3E}">
        <p14:creationId xmlns:p14="http://schemas.microsoft.com/office/powerpoint/2010/main" val="3781926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12901" y="94433"/>
            <a:ext cx="5016758" cy="2133710"/>
          </a:xfrm>
          <a:prstGeom prst="rect">
            <a:avLst/>
          </a:prstGeom>
        </p:spPr>
      </p:pic>
      <p:pic>
        <p:nvPicPr>
          <p:cNvPr id="3" name="그림 2"/>
          <p:cNvPicPr>
            <a:picLocks noChangeAspect="1"/>
          </p:cNvPicPr>
          <p:nvPr/>
        </p:nvPicPr>
        <p:blipFill>
          <a:blip r:embed="rId3"/>
          <a:stretch>
            <a:fillRect/>
          </a:stretch>
        </p:blipFill>
        <p:spPr>
          <a:xfrm>
            <a:off x="2362200" y="2555176"/>
            <a:ext cx="7620000" cy="2314575"/>
          </a:xfrm>
          <a:prstGeom prst="rect">
            <a:avLst/>
          </a:prstGeom>
        </p:spPr>
      </p:pic>
      <p:sp>
        <p:nvSpPr>
          <p:cNvPr id="7" name="TextBox 6"/>
          <p:cNvSpPr txBox="1"/>
          <p:nvPr/>
        </p:nvSpPr>
        <p:spPr>
          <a:xfrm>
            <a:off x="859536" y="5340096"/>
            <a:ext cx="10625328" cy="646331"/>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Female Korean patients. Marked improvement was observed after the treatment with the pinhole method. The pinhole method ensures scar flattening and successfully blurs the scar margins.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421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644" y="1608549"/>
            <a:ext cx="7655052" cy="369332"/>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 Pinhole method benefit comparing FRX.</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199644" y="1977881"/>
            <a:ext cx="8342376" cy="369332"/>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Doctor is able to adjust the ablation depth and density depends on scar condition.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199644" y="214197"/>
            <a:ext cx="6256020" cy="923330"/>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Main scar: CO2 laser Pinhole </a:t>
            </a:r>
          </a:p>
          <a:p>
            <a:r>
              <a:rPr lang="en-US" altLang="ko-KR" dirty="0">
                <a:latin typeface="Calibri" panose="020F0502020204030204" pitchFamily="34" charset="0"/>
                <a:ea typeface="Calibri" panose="020F0502020204030204" pitchFamily="34" charset="0"/>
                <a:cs typeface="Calibri" panose="020F0502020204030204" pitchFamily="34" charset="0"/>
              </a:rPr>
              <a:t>Redness: </a:t>
            </a:r>
            <a:r>
              <a:rPr lang="en-US" altLang="ko-KR" dirty="0" err="1">
                <a:latin typeface="Calibri" panose="020F0502020204030204" pitchFamily="34" charset="0"/>
                <a:ea typeface="Calibri" panose="020F0502020204030204" pitchFamily="34" charset="0"/>
                <a:cs typeface="Calibri" panose="020F0502020204030204" pitchFamily="34" charset="0"/>
              </a:rPr>
              <a:t>Finebeam</a:t>
            </a:r>
            <a:r>
              <a:rPr lang="en-US" altLang="ko-KR" dirty="0">
                <a:latin typeface="Calibri" panose="020F0502020204030204" pitchFamily="34" charset="0"/>
                <a:ea typeface="Calibri" panose="020F0502020204030204" pitchFamily="34" charset="0"/>
                <a:cs typeface="Calibri" panose="020F0502020204030204" pitchFamily="34" charset="0"/>
              </a:rPr>
              <a:t> 595nm(</a:t>
            </a:r>
            <a:r>
              <a:rPr lang="en-US" altLang="ko-KR" dirty="0" err="1">
                <a:latin typeface="Calibri" panose="020F0502020204030204" pitchFamily="34" charset="0"/>
                <a:ea typeface="Calibri" panose="020F0502020204030204" pitchFamily="34" charset="0"/>
                <a:cs typeface="Calibri" panose="020F0502020204030204" pitchFamily="34" charset="0"/>
              </a:rPr>
              <a:t>Cutera</a:t>
            </a:r>
            <a:r>
              <a:rPr lang="en-US" altLang="ko-KR" dirty="0">
                <a:latin typeface="Calibri" panose="020F0502020204030204" pitchFamily="34" charset="0"/>
                <a:ea typeface="Calibri" panose="020F0502020204030204" pitchFamily="34" charset="0"/>
                <a:cs typeface="Calibri" panose="020F0502020204030204" pitchFamily="34" charset="0"/>
              </a:rPr>
              <a:t> Excel V)</a:t>
            </a:r>
          </a:p>
          <a:p>
            <a:r>
              <a:rPr lang="en-US" altLang="ko-KR" dirty="0">
                <a:latin typeface="Calibri" panose="020F0502020204030204" pitchFamily="34" charset="0"/>
                <a:ea typeface="Calibri" panose="020F0502020204030204" pitchFamily="34" charset="0"/>
                <a:cs typeface="Calibri" panose="020F0502020204030204" pitchFamily="34" charset="0"/>
              </a:rPr>
              <a:t>Blurring the scar like remove with eraser: </a:t>
            </a:r>
            <a:r>
              <a:rPr lang="en-US" altLang="ko-KR" dirty="0" err="1">
                <a:latin typeface="Calibri" panose="020F0502020204030204" pitchFamily="34" charset="0"/>
                <a:ea typeface="Calibri" panose="020F0502020204030204" pitchFamily="34" charset="0"/>
                <a:cs typeface="Calibri" panose="020F0502020204030204" pitchFamily="34" charset="0"/>
              </a:rPr>
              <a:t>Finebeam</a:t>
            </a:r>
            <a:r>
              <a:rPr lang="en-US" altLang="ko-KR" dirty="0">
                <a:latin typeface="Calibri" panose="020F0502020204030204" pitchFamily="34" charset="0"/>
                <a:ea typeface="Calibri" panose="020F0502020204030204" pitchFamily="34" charset="0"/>
                <a:cs typeface="Calibri" panose="020F0502020204030204" pitchFamily="34" charset="0"/>
              </a:rPr>
              <a:t> MLA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416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stretch>
            <a:fillRect/>
          </a:stretch>
        </p:blipFill>
        <p:spPr>
          <a:xfrm>
            <a:off x="108169" y="671096"/>
            <a:ext cx="2429325" cy="1565600"/>
          </a:xfrm>
          <a:prstGeom prst="rect">
            <a:avLst/>
          </a:prstGeom>
        </p:spPr>
      </p:pic>
      <p:sp>
        <p:nvSpPr>
          <p:cNvPr id="5" name="타원 4"/>
          <p:cNvSpPr/>
          <p:nvPr/>
        </p:nvSpPr>
        <p:spPr>
          <a:xfrm>
            <a:off x="310937" y="950976"/>
            <a:ext cx="1874479" cy="43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2537494" y="671096"/>
            <a:ext cx="6113680" cy="923330"/>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Scars upper the sebaceous gland is recovered 100%.</a:t>
            </a:r>
          </a:p>
          <a:p>
            <a:r>
              <a:rPr lang="en-US" altLang="ko-KR" dirty="0">
                <a:latin typeface="Calibri" panose="020F0502020204030204" pitchFamily="34" charset="0"/>
                <a:ea typeface="Calibri" panose="020F0502020204030204" pitchFamily="34" charset="0"/>
                <a:cs typeface="Calibri" panose="020F0502020204030204" pitchFamily="34" charset="0"/>
              </a:rPr>
              <a:t>For removal mole, only remove it upper of sebaceous gland and remove the remains 6 ~ 8 weeks </a:t>
            </a:r>
          </a:p>
        </p:txBody>
      </p:sp>
      <p:sp>
        <p:nvSpPr>
          <p:cNvPr id="3" name="TextBox 2"/>
          <p:cNvSpPr txBox="1"/>
          <p:nvPr/>
        </p:nvSpPr>
        <p:spPr>
          <a:xfrm>
            <a:off x="2537494" y="1754892"/>
            <a:ext cx="6398688" cy="1200329"/>
          </a:xfrm>
          <a:prstGeom prst="rect">
            <a:avLst/>
          </a:prstGeom>
          <a:noFill/>
        </p:spPr>
        <p:txBody>
          <a:bodyPr wrap="square" rtlCol="0">
            <a:spAutoFit/>
          </a:bodyPr>
          <a:lstStyle/>
          <a:p>
            <a:r>
              <a:rPr lang="en-US" altLang="ko-KR"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Acne scar </a:t>
            </a:r>
          </a:p>
          <a:p>
            <a:r>
              <a:rPr lang="en-US" altLang="ko-KR" dirty="0">
                <a:latin typeface="Calibri" panose="020F0502020204030204" pitchFamily="34" charset="0"/>
                <a:ea typeface="Calibri" panose="020F0502020204030204" pitchFamily="34" charset="0"/>
                <a:cs typeface="Calibri" panose="020F0502020204030204" pitchFamily="34" charset="0"/>
              </a:rPr>
              <a:t>Step 1) increase collagen: CO2 FRX step </a:t>
            </a:r>
          </a:p>
          <a:p>
            <a:r>
              <a:rPr lang="en-US" altLang="ko-KR" dirty="0">
                <a:latin typeface="Calibri" panose="020F0502020204030204" pitchFamily="34" charset="0"/>
                <a:ea typeface="Calibri" panose="020F0502020204030204" pitchFamily="34" charset="0"/>
                <a:cs typeface="Calibri" panose="020F0502020204030204" pitchFamily="34" charset="0"/>
              </a:rPr>
              <a:t>Step 2) PDLLA(Poly D, L-</a:t>
            </a:r>
            <a:r>
              <a:rPr lang="en-US" altLang="ko-KR" dirty="0" err="1">
                <a:latin typeface="Calibri" panose="020F0502020204030204" pitchFamily="34" charset="0"/>
                <a:ea typeface="Calibri" panose="020F0502020204030204" pitchFamily="34" charset="0"/>
                <a:cs typeface="Calibri" panose="020F0502020204030204" pitchFamily="34" charset="0"/>
              </a:rPr>
              <a:t>lactide</a:t>
            </a:r>
            <a:r>
              <a:rPr lang="en-US" altLang="ko-KR" dirty="0">
                <a:latin typeface="Calibri" panose="020F0502020204030204" pitchFamily="34" charset="0"/>
                <a:ea typeface="Calibri" panose="020F0502020204030204" pitchFamily="34" charset="0"/>
                <a:cs typeface="Calibri" panose="020F0502020204030204" pitchFamily="34" charset="0"/>
              </a:rPr>
              <a:t>): </a:t>
            </a:r>
            <a:r>
              <a:rPr lang="en-US" altLang="ko-KR" dirty="0" err="1">
                <a:latin typeface="Calibri" panose="020F0502020204030204" pitchFamily="34" charset="0"/>
                <a:ea typeface="Calibri" panose="020F0502020204030204" pitchFamily="34" charset="0"/>
                <a:cs typeface="Calibri" panose="020F0502020204030204" pitchFamily="34" charset="0"/>
              </a:rPr>
              <a:t>Juvelook</a:t>
            </a:r>
            <a:r>
              <a:rPr lang="en-US" altLang="ko-KR" dirty="0">
                <a:latin typeface="Calibri" panose="020F0502020204030204" pitchFamily="34" charset="0"/>
                <a:ea typeface="Calibri" panose="020F0502020204030204" pitchFamily="34" charset="0"/>
                <a:cs typeface="Calibri" panose="020F0502020204030204" pitchFamily="34" charset="0"/>
              </a:rPr>
              <a:t>, </a:t>
            </a:r>
            <a:r>
              <a:rPr lang="en-US" altLang="ko-KR" dirty="0" err="1">
                <a:latin typeface="Calibri" panose="020F0502020204030204" pitchFamily="34" charset="0"/>
                <a:ea typeface="Calibri" panose="020F0502020204030204" pitchFamily="34" charset="0"/>
                <a:cs typeface="Calibri" panose="020F0502020204030204" pitchFamily="34" charset="0"/>
              </a:rPr>
              <a:t>Juvelook</a:t>
            </a:r>
            <a:r>
              <a:rPr lang="en-US" altLang="ko-KR" dirty="0">
                <a:latin typeface="Calibri" panose="020F0502020204030204" pitchFamily="34" charset="0"/>
                <a:ea typeface="Calibri" panose="020F0502020204030204" pitchFamily="34" charset="0"/>
                <a:cs typeface="Calibri" panose="020F0502020204030204" pitchFamily="34" charset="0"/>
              </a:rPr>
              <a:t> volume step </a:t>
            </a:r>
          </a:p>
          <a:p>
            <a:r>
              <a:rPr lang="en-US" altLang="ko-KR" dirty="0">
                <a:latin typeface="Calibri" panose="020F0502020204030204" pitchFamily="34" charset="0"/>
                <a:ea typeface="Calibri" panose="020F0502020204030204" pitchFamily="34" charset="0"/>
                <a:cs typeface="Calibri" panose="020F0502020204030204" pitchFamily="34" charset="0"/>
              </a:rPr>
              <a:t>Step 3) </a:t>
            </a:r>
            <a:r>
              <a:rPr lang="en-US" altLang="ko-KR" dirty="0" err="1">
                <a:latin typeface="Calibri" panose="020F0502020204030204" pitchFamily="34" charset="0"/>
                <a:ea typeface="Calibri" panose="020F0502020204030204" pitchFamily="34" charset="0"/>
                <a:cs typeface="Calibri" panose="020F0502020204030204" pitchFamily="34" charset="0"/>
              </a:rPr>
              <a:t>Finebeam</a:t>
            </a:r>
            <a:r>
              <a:rPr lang="en-US" altLang="ko-KR" dirty="0">
                <a:latin typeface="Calibri" panose="020F0502020204030204" pitchFamily="34" charset="0"/>
                <a:ea typeface="Calibri" panose="020F0502020204030204" pitchFamily="34" charset="0"/>
                <a:cs typeface="Calibri" panose="020F0502020204030204" pitchFamily="34" charset="0"/>
              </a:rPr>
              <a:t> MLA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310937" y="3110652"/>
            <a:ext cx="9970983" cy="923330"/>
          </a:xfrm>
          <a:prstGeom prst="rect">
            <a:avLst/>
          </a:prstGeom>
          <a:solidFill>
            <a:schemeClr val="tx2">
              <a:lumMod val="40000"/>
              <a:lumOff val="60000"/>
            </a:schemeClr>
          </a:solidFill>
        </p:spPr>
        <p:txBody>
          <a:bodyPr wrap="square" rtlCol="0">
            <a:spAutoFit/>
          </a:bodyPr>
          <a:lstStyle/>
          <a:p>
            <a:r>
              <a:rPr lang="en-US" altLang="ko-K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CO2 Fractional Mechanism</a:t>
            </a:r>
          </a:p>
          <a:p>
            <a:r>
              <a:rPr lang="en-US" altLang="ko-KR" dirty="0">
                <a:latin typeface="Calibri" panose="020F0502020204030204" pitchFamily="34" charset="0"/>
                <a:ea typeface="Calibri" panose="020F0502020204030204" pitchFamily="34" charset="0"/>
                <a:cs typeface="Calibri" panose="020F0502020204030204" pitchFamily="34" charset="0"/>
              </a:rPr>
              <a:t>generate physical injury -&gt; generate inflammation -&gt; secrete cytokine -&gt; generate various growing factors what stimulate fibroblast    </a:t>
            </a:r>
            <a:endParaRPr lang="ko-KR" altLang="en-US" dirty="0">
              <a:latin typeface="Calibri" panose="020F0502020204030204" pitchFamily="34" charset="0"/>
              <a:ea typeface="Calibri" panose="020F0502020204030204" pitchFamily="34" charset="0"/>
              <a:cs typeface="Calibri" panose="020F0502020204030204" pitchFamily="34" charset="0"/>
            </a:endParaRPr>
          </a:p>
        </p:txBody>
      </p:sp>
      <p:pic>
        <p:nvPicPr>
          <p:cNvPr id="8" name="그림 7"/>
          <p:cNvPicPr>
            <a:picLocks noChangeAspect="1"/>
          </p:cNvPicPr>
          <p:nvPr/>
        </p:nvPicPr>
        <p:blipFill>
          <a:blip r:embed="rId3"/>
          <a:stretch>
            <a:fillRect/>
          </a:stretch>
        </p:blipFill>
        <p:spPr>
          <a:xfrm>
            <a:off x="1387562" y="4519357"/>
            <a:ext cx="3569588" cy="1918744"/>
          </a:xfrm>
          <a:prstGeom prst="rect">
            <a:avLst/>
          </a:prstGeom>
        </p:spPr>
      </p:pic>
      <p:sp>
        <p:nvSpPr>
          <p:cNvPr id="9" name="직사각형 8"/>
          <p:cNvSpPr/>
          <p:nvPr/>
        </p:nvSpPr>
        <p:spPr>
          <a:xfrm>
            <a:off x="310937" y="4334691"/>
            <a:ext cx="774571" cy="369332"/>
          </a:xfrm>
          <a:prstGeom prst="rect">
            <a:avLst/>
          </a:prstGeom>
        </p:spPr>
        <p:txBody>
          <a:bodyPr wrap="none">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PDLLA</a:t>
            </a:r>
          </a:p>
        </p:txBody>
      </p:sp>
      <p:pic>
        <p:nvPicPr>
          <p:cNvPr id="10" name="그림 9"/>
          <p:cNvPicPr>
            <a:picLocks noChangeAspect="1"/>
          </p:cNvPicPr>
          <p:nvPr/>
        </p:nvPicPr>
        <p:blipFill>
          <a:blip r:embed="rId4"/>
          <a:stretch>
            <a:fillRect/>
          </a:stretch>
        </p:blipFill>
        <p:spPr>
          <a:xfrm>
            <a:off x="6716843" y="3283527"/>
            <a:ext cx="5045907" cy="2929881"/>
          </a:xfrm>
          <a:prstGeom prst="rect">
            <a:avLst/>
          </a:prstGeom>
        </p:spPr>
      </p:pic>
      <p:sp>
        <p:nvSpPr>
          <p:cNvPr id="11" name="직사각형 10"/>
          <p:cNvSpPr/>
          <p:nvPr/>
        </p:nvSpPr>
        <p:spPr>
          <a:xfrm>
            <a:off x="6496985" y="4150025"/>
            <a:ext cx="1617751" cy="369332"/>
          </a:xfrm>
          <a:prstGeom prst="rect">
            <a:avLst/>
          </a:prstGeom>
          <a:solidFill>
            <a:schemeClr val="accent5">
              <a:lumMod val="60000"/>
              <a:lumOff val="40000"/>
            </a:schemeClr>
          </a:solidFill>
        </p:spPr>
        <p:txBody>
          <a:bodyPr wrap="none">
            <a:spAutoFit/>
          </a:bodyPr>
          <a:lstStyle/>
          <a:p>
            <a:r>
              <a:rPr lang="en-US" altLang="ko-KR"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Finebeam</a:t>
            </a:r>
            <a:r>
              <a:rPr lang="en-US" altLang="ko-K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ko-K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MLA</a:t>
            </a:r>
          </a:p>
        </p:txBody>
      </p:sp>
    </p:spTree>
    <p:extLst>
      <p:ext uri="{BB962C8B-B14F-4D97-AF65-F5344CB8AC3E}">
        <p14:creationId xmlns:p14="http://schemas.microsoft.com/office/powerpoint/2010/main" val="1064967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002" y="290945"/>
            <a:ext cx="9181078" cy="1200329"/>
          </a:xfrm>
          <a:prstGeom prst="rect">
            <a:avLst/>
          </a:prstGeom>
          <a:noFill/>
        </p:spPr>
        <p:txBody>
          <a:bodyPr wrap="square" rtlCol="0">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Acne scar: it is harden by repeating inflammation and recovery so inside of scar is hard. </a:t>
            </a:r>
          </a:p>
          <a:p>
            <a:endParaRPr lang="en-US" altLang="ko-KR" dirty="0">
              <a:latin typeface="Calibri" panose="020F0502020204030204" pitchFamily="34" charset="0"/>
              <a:ea typeface="Calibri" panose="020F0502020204030204" pitchFamily="34" charset="0"/>
              <a:cs typeface="Calibri" panose="020F0502020204030204" pitchFamily="34" charset="0"/>
            </a:endParaRPr>
          </a:p>
          <a:p>
            <a:r>
              <a:rPr lang="en-US" altLang="ko-KR" dirty="0">
                <a:latin typeface="Calibri" panose="020F0502020204030204" pitchFamily="34" charset="0"/>
                <a:ea typeface="Calibri" panose="020F0502020204030204" pitchFamily="34" charset="0"/>
                <a:cs typeface="Calibri" panose="020F0502020204030204" pitchFamily="34" charset="0"/>
              </a:rPr>
              <a:t>Atrophic scar: it is occurred with only one event. Inside of scar is soft.   </a:t>
            </a:r>
          </a:p>
          <a:p>
            <a:r>
              <a:rPr lang="en-US" altLang="ko-KR" b="1" dirty="0">
                <a:latin typeface="Calibri" panose="020F0502020204030204" pitchFamily="34" charset="0"/>
                <a:ea typeface="Calibri" panose="020F0502020204030204" pitchFamily="34" charset="0"/>
                <a:cs typeface="Calibri" panose="020F0502020204030204" pitchFamily="34" charset="0"/>
              </a:rPr>
              <a:t>Filler for scar  -&gt; </a:t>
            </a:r>
            <a:r>
              <a:rPr lang="en-US" altLang="ko-KR" b="1" dirty="0" err="1">
                <a:latin typeface="Calibri" panose="020F0502020204030204" pitchFamily="34" charset="0"/>
                <a:ea typeface="Calibri" panose="020F0502020204030204" pitchFamily="34" charset="0"/>
                <a:cs typeface="Calibri" panose="020F0502020204030204" pitchFamily="34" charset="0"/>
              </a:rPr>
              <a:t>Juvelook</a:t>
            </a:r>
            <a:r>
              <a:rPr lang="en-US" altLang="ko-KR" b="1" dirty="0">
                <a:latin typeface="Calibri" panose="020F0502020204030204" pitchFamily="34" charset="0"/>
                <a:ea typeface="Calibri" panose="020F0502020204030204" pitchFamily="34" charset="0"/>
                <a:cs typeface="Calibri" panose="020F0502020204030204" pitchFamily="34" charset="0"/>
              </a:rPr>
              <a:t> volume -&gt; </a:t>
            </a:r>
            <a:r>
              <a:rPr lang="en-US" altLang="ko-KR" b="1" dirty="0" err="1">
                <a:latin typeface="Calibri" panose="020F0502020204030204" pitchFamily="34" charset="0"/>
                <a:ea typeface="Calibri" panose="020F0502020204030204" pitchFamily="34" charset="0"/>
                <a:cs typeface="Calibri" panose="020F0502020204030204" pitchFamily="34" charset="0"/>
              </a:rPr>
              <a:t>Finebeam</a:t>
            </a:r>
            <a:r>
              <a:rPr lang="en-US" altLang="ko-KR" b="1" dirty="0">
                <a:latin typeface="Calibri" panose="020F0502020204030204" pitchFamily="34" charset="0"/>
                <a:ea typeface="Calibri" panose="020F0502020204030204" pitchFamily="34" charset="0"/>
                <a:cs typeface="Calibri" panose="020F0502020204030204" pitchFamily="34" charset="0"/>
              </a:rPr>
              <a:t> MLA </a:t>
            </a:r>
            <a:endParaRPr lang="ko-KR" altLang="en-US" b="1"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그룹 7"/>
          <p:cNvGrpSpPr/>
          <p:nvPr/>
        </p:nvGrpSpPr>
        <p:grpSpPr>
          <a:xfrm>
            <a:off x="3435123" y="2666771"/>
            <a:ext cx="4689641" cy="2120725"/>
            <a:chOff x="2631383" y="2358088"/>
            <a:chExt cx="4689641" cy="2120725"/>
          </a:xfrm>
        </p:grpSpPr>
        <p:pic>
          <p:nvPicPr>
            <p:cNvPr id="3" name="그림 2"/>
            <p:cNvPicPr>
              <a:picLocks noChangeAspect="1"/>
            </p:cNvPicPr>
            <p:nvPr/>
          </p:nvPicPr>
          <p:blipFill rotWithShape="1">
            <a:blip r:embed="rId2"/>
            <a:srcRect r="1037" b="9992"/>
            <a:stretch/>
          </p:blipFill>
          <p:spPr>
            <a:xfrm>
              <a:off x="2631383" y="2358088"/>
              <a:ext cx="4689641" cy="2120725"/>
            </a:xfrm>
            <a:prstGeom prst="rect">
              <a:avLst/>
            </a:prstGeom>
          </p:spPr>
        </p:pic>
        <p:sp>
          <p:nvSpPr>
            <p:cNvPr id="4" name="TextBox 3"/>
            <p:cNvSpPr txBox="1"/>
            <p:nvPr/>
          </p:nvSpPr>
          <p:spPr>
            <a:xfrm>
              <a:off x="2871333" y="2463639"/>
              <a:ext cx="902752" cy="338554"/>
            </a:xfrm>
            <a:prstGeom prst="rect">
              <a:avLst/>
            </a:prstGeom>
            <a:solidFill>
              <a:schemeClr val="bg2">
                <a:lumMod val="50000"/>
              </a:schemeClr>
            </a:solidFill>
          </p:spPr>
          <p:txBody>
            <a:bodyPr wrap="square" rtlCol="0">
              <a:spAutoFit/>
            </a:bodyPr>
            <a:lstStyle/>
            <a:p>
              <a:pPr algn="ctr"/>
              <a:r>
                <a:rPr lang="en-US" altLang="ko-KR" sz="1600" dirty="0">
                  <a:latin typeface="Calibri" panose="020F0502020204030204" pitchFamily="34" charset="0"/>
                  <a:ea typeface="Calibri" panose="020F0502020204030204" pitchFamily="34" charset="0"/>
                  <a:cs typeface="Calibri" panose="020F0502020204030204" pitchFamily="34" charset="0"/>
                </a:rPr>
                <a:t>Before</a:t>
              </a:r>
              <a:endParaRPr lang="ko-KR" alt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305056" y="2463639"/>
              <a:ext cx="1402663" cy="338554"/>
            </a:xfrm>
            <a:prstGeom prst="rect">
              <a:avLst/>
            </a:prstGeom>
            <a:solidFill>
              <a:schemeClr val="bg2">
                <a:lumMod val="50000"/>
              </a:schemeClr>
            </a:solidFill>
          </p:spPr>
          <p:txBody>
            <a:bodyPr wrap="square" rtlCol="0">
              <a:spAutoFit/>
            </a:bodyPr>
            <a:lstStyle/>
            <a:p>
              <a:pPr algn="ctr"/>
              <a:r>
                <a:rPr lang="en-US" altLang="ko-KR" sz="1600" dirty="0">
                  <a:latin typeface="Calibri" panose="020F0502020204030204" pitchFamily="34" charset="0"/>
                  <a:ea typeface="Calibri" panose="020F0502020204030204" pitchFamily="34" charset="0"/>
                  <a:cs typeface="Calibri" panose="020F0502020204030204" pitchFamily="34" charset="0"/>
                </a:rPr>
                <a:t>After 1 session</a:t>
              </a:r>
              <a:endParaRPr lang="ko-KR" alt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p:cNvSpPr txBox="1"/>
            <p:nvPr/>
          </p:nvSpPr>
          <p:spPr>
            <a:xfrm>
              <a:off x="5918361" y="2479029"/>
              <a:ext cx="1402663" cy="338554"/>
            </a:xfrm>
            <a:prstGeom prst="rect">
              <a:avLst/>
            </a:prstGeom>
            <a:solidFill>
              <a:schemeClr val="bg2">
                <a:lumMod val="50000"/>
              </a:schemeClr>
            </a:solidFill>
          </p:spPr>
          <p:txBody>
            <a:bodyPr wrap="square" rtlCol="0">
              <a:spAutoFit/>
            </a:bodyPr>
            <a:lstStyle/>
            <a:p>
              <a:pPr algn="ctr"/>
              <a:r>
                <a:rPr lang="en-US" altLang="ko-KR" sz="1600" dirty="0">
                  <a:latin typeface="Calibri" panose="020F0502020204030204" pitchFamily="34" charset="0"/>
                  <a:ea typeface="Calibri" panose="020F0502020204030204" pitchFamily="34" charset="0"/>
                  <a:cs typeface="Calibri" panose="020F0502020204030204" pitchFamily="34" charset="0"/>
                </a:rPr>
                <a:t>After 2 session</a:t>
              </a:r>
              <a:endParaRPr lang="ko-KR" altLang="en-US" sz="1600" dirty="0">
                <a:latin typeface="Calibri" panose="020F0502020204030204" pitchFamily="34" charset="0"/>
                <a:ea typeface="Calibri" panose="020F0502020204030204" pitchFamily="34" charset="0"/>
                <a:cs typeface="Calibri" panose="020F0502020204030204" pitchFamily="34" charset="0"/>
              </a:endParaRPr>
            </a:p>
          </p:txBody>
        </p:sp>
      </p:grpSp>
      <p:sp>
        <p:nvSpPr>
          <p:cNvPr id="6" name="직사각형 5"/>
          <p:cNvSpPr/>
          <p:nvPr/>
        </p:nvSpPr>
        <p:spPr>
          <a:xfrm>
            <a:off x="4577825" y="2137223"/>
            <a:ext cx="2959336" cy="369332"/>
          </a:xfrm>
          <a:prstGeom prst="rect">
            <a:avLst/>
          </a:prstGeom>
        </p:spPr>
        <p:txBody>
          <a:bodyPr wrap="none">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Atrophic scar: easy to remove</a:t>
            </a:r>
            <a:endParaRPr lang="ko-KR" altLang="en-US" dirty="0"/>
          </a:p>
        </p:txBody>
      </p:sp>
    </p:spTree>
    <p:extLst>
      <p:ext uri="{BB962C8B-B14F-4D97-AF65-F5344CB8AC3E}">
        <p14:creationId xmlns:p14="http://schemas.microsoft.com/office/powerpoint/2010/main" val="317980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6619" y="2958695"/>
            <a:ext cx="1252204" cy="369332"/>
          </a:xfrm>
          <a:prstGeom prst="rect">
            <a:avLst/>
          </a:prstGeom>
          <a:noFill/>
        </p:spPr>
        <p:txBody>
          <a:bodyPr wrap="square" rtlCol="0">
            <a:spAutoFit/>
          </a:bodyPr>
          <a:lstStyle/>
          <a:p>
            <a:r>
              <a:rPr lang="en-US" altLang="ko-K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Acne Scar</a:t>
            </a:r>
            <a:endParaRPr lang="ko-KR" alt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5856986"/>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alibri" panose="020F0502020204030204" pitchFamily="34" charset="0"/>
            <a:ea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2277</TotalTime>
  <Words>2467</Words>
  <Application>Microsoft Office PowerPoint</Application>
  <PresentationFormat>와이드스크린</PresentationFormat>
  <Paragraphs>373</Paragraphs>
  <Slides>45</Slides>
  <Notes>1</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45</vt:i4>
      </vt:variant>
    </vt:vector>
  </HeadingPairs>
  <TitlesOfParts>
    <vt:vector size="51" baseType="lpstr">
      <vt:lpstr>Apple SD Gothic Neo</vt:lpstr>
      <vt:lpstr>맑은 고딕</vt:lpstr>
      <vt:lpstr>Arial</vt:lpstr>
      <vt:lpstr>Calibri</vt:lpstr>
      <vt:lpstr>Symbol</vt:lpstr>
      <vt:lpstr>Office 테마</vt:lpstr>
      <vt:lpstr>Finexel Main indications parameter    side effects care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Finexel Main indications parameter    side effects care</dc:title>
  <dc:creator>user</dc:creator>
  <cp:lastModifiedBy>Austin Lim</cp:lastModifiedBy>
  <cp:revision>59</cp:revision>
  <dcterms:created xsi:type="dcterms:W3CDTF">2023-08-14T07:05:01Z</dcterms:created>
  <dcterms:modified xsi:type="dcterms:W3CDTF">2024-10-21T22:41:22Z</dcterms:modified>
</cp:coreProperties>
</file>