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65" r:id="rId6"/>
    <p:sldId id="259" r:id="rId7"/>
    <p:sldId id="260" r:id="rId8"/>
    <p:sldId id="263" r:id="rId9"/>
    <p:sldId id="262" r:id="rId10"/>
  </p:sldIdLst>
  <p:sldSz cx="9144000" cy="6858000" type="screen4x3"/>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090"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45471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331522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47863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140414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199954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107551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76023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334357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116886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397074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021857D1-AF82-4869-82C1-34B57849B72D}" type="datetimeFigureOut">
              <a:rPr lang="ko-KR" altLang="en-US" smtClean="0"/>
              <a:t>2023-08-09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375471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857D1-AF82-4869-82C1-34B57849B72D}" type="datetimeFigureOut">
              <a:rPr lang="ko-KR" altLang="en-US" smtClean="0"/>
              <a:t>2023-08-09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2B152-68F8-4A0C-9A80-1C99C074C1A5}" type="slidenum">
              <a:rPr lang="ko-KR" altLang="en-US" smtClean="0"/>
              <a:t>‹#›</a:t>
            </a:fld>
            <a:endParaRPr lang="ko-KR" altLang="en-US"/>
          </a:p>
        </p:txBody>
      </p:sp>
    </p:spTree>
    <p:extLst>
      <p:ext uri="{BB962C8B-B14F-4D97-AF65-F5344CB8AC3E}">
        <p14:creationId xmlns:p14="http://schemas.microsoft.com/office/powerpoint/2010/main" val="292443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7A1CB6CF-1FED-4536-9AD5-C378C4A0C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8" y="0"/>
            <a:ext cx="9120324" cy="6858000"/>
          </a:xfrm>
          <a:prstGeom prst="rect">
            <a:avLst/>
          </a:prstGeom>
        </p:spPr>
      </p:pic>
      <p:pic>
        <p:nvPicPr>
          <p:cNvPr id="4098" name="Picture 2" descr="C:\Users\USER\Downloads\로고(490x190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88640"/>
            <a:ext cx="1656184" cy="642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96336" y="6596390"/>
            <a:ext cx="3312368" cy="261610"/>
          </a:xfrm>
          <a:prstGeom prst="rect">
            <a:avLst/>
          </a:prstGeom>
          <a:noFill/>
        </p:spPr>
        <p:txBody>
          <a:bodyPr wrap="square" rtlCol="0">
            <a:spAutoFit/>
          </a:bodyPr>
          <a:lstStyle/>
          <a:p>
            <a:r>
              <a:rPr lang="en-US" altLang="ko-KR" sz="1100" dirty="0" smtClean="0">
                <a:latin typeface="Calibri" panose="020F0502020204030204" pitchFamily="34" charset="0"/>
                <a:cs typeface="Calibri" panose="020F0502020204030204" pitchFamily="34" charset="0"/>
              </a:rPr>
              <a:t>Issue date: Aug. 26, 2021</a:t>
            </a:r>
            <a:endParaRPr lang="ko-KR" alt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565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5" name="_x513197568"/>
          <p:cNvSpPr>
            <a:spLocks noChangeArrowheads="1"/>
          </p:cNvSpPr>
          <p:nvPr/>
        </p:nvSpPr>
        <p:spPr bwMode="auto">
          <a:xfrm>
            <a:off x="330199" y="146050"/>
            <a:ext cx="38033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400" b="1" i="0" u="none" strike="noStrike" cap="none" normalizeH="0" baseline="0" dirty="0" smtClean="0">
                <a:ln>
                  <a:noFill/>
                </a:ln>
                <a:solidFill>
                  <a:srgbClr val="4BACC6"/>
                </a:solidFill>
                <a:effectLst/>
                <a:latin typeface="맑은 고딕" panose="020B0503020000020004" pitchFamily="50" charset="-127"/>
                <a:ea typeface="맑은 고딕" panose="020B0503020000020004" pitchFamily="50" charset="-127"/>
              </a:rPr>
              <a:t>Tri Full</a:t>
            </a:r>
            <a:r>
              <a:rPr lang="en-US" altLang="ko-KR" sz="2400" b="1" dirty="0" smtClean="0">
                <a:solidFill>
                  <a:srgbClr val="4BACC6"/>
                </a:solidFill>
                <a:latin typeface="맑은 고딕" panose="020B0503020000020004" pitchFamily="50" charset="-127"/>
                <a:ea typeface="맑은 고딕" panose="020B0503020000020004" pitchFamily="50" charset="-127"/>
              </a:rPr>
              <a:t> </a:t>
            </a:r>
            <a:r>
              <a:rPr kumimoji="0" lang="en-US" altLang="ko-KR" sz="2400" b="1" i="0" u="none" strike="noStrike" cap="none" normalizeH="0" baseline="0" dirty="0" smtClean="0">
                <a:ln>
                  <a:noFill/>
                </a:ln>
                <a:solidFill>
                  <a:srgbClr val="4BACC6"/>
                </a:solidFill>
                <a:effectLst/>
                <a:latin typeface="맑은 고딕" panose="020B0503020000020004" pitchFamily="50" charset="-127"/>
                <a:ea typeface="맑은 고딕" panose="020B0503020000020004" pitchFamily="50" charset="-127"/>
              </a:rPr>
              <a:t>Toning Process</a:t>
            </a:r>
            <a:endParaRPr kumimoji="0" lang="en-US"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_x513169632"/>
          <p:cNvSpPr>
            <a:spLocks noChangeArrowheads="1"/>
          </p:cNvSpPr>
          <p:nvPr/>
        </p:nvSpPr>
        <p:spPr bwMode="auto">
          <a:xfrm>
            <a:off x="671666" y="3470672"/>
            <a:ext cx="7631113" cy="1079500"/>
          </a:xfrm>
          <a:prstGeom prst="roundRect">
            <a:avLst>
              <a:gd name="adj" fmla="val 2356"/>
            </a:avLst>
          </a:prstGeom>
          <a:noFill/>
          <a:ln w="25400">
            <a:solidFill>
              <a:srgbClr val="C6DAF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000000"/>
                </a:solidFill>
                <a:effectLst/>
                <a:latin typeface="Calibri" panose="020F0502020204030204" pitchFamily="34" charset="0"/>
                <a:ea typeface="HY견고딕" panose="02030600000101010101" pitchFamily="18" charset="-127"/>
              </a:rPr>
              <a:t>Improving the dermis layer environment, it helps the fundamental pigment care so it prevents reoccurrence of pigment disease. And also it is capable of fine wrinkle, elasticity, pore tightening, blood vessel improvement. </a:t>
            </a:r>
            <a:endParaRPr kumimoji="0" lang="en-US" altLang="ko-KR" sz="1100" b="0" i="0" u="none" strike="noStrike" cap="none" normalizeH="0" baseline="0" dirty="0" smtClean="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6"/>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9" name="_x504600288"/>
          <p:cNvSpPr>
            <a:spLocks noChangeArrowheads="1"/>
          </p:cNvSpPr>
          <p:nvPr/>
        </p:nvSpPr>
        <p:spPr bwMode="auto">
          <a:xfrm>
            <a:off x="648578" y="5255419"/>
            <a:ext cx="7632700" cy="1152525"/>
          </a:xfrm>
          <a:prstGeom prst="roundRect">
            <a:avLst>
              <a:gd name="adj" fmla="val 2514"/>
            </a:avLst>
          </a:prstGeom>
          <a:noFill/>
          <a:ln w="25400">
            <a:solidFill>
              <a:srgbClr val="C6DAF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 name="Rectangle 17"/>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1" name="_x504599712"/>
          <p:cNvSpPr>
            <a:spLocks noChangeArrowheads="1"/>
          </p:cNvSpPr>
          <p:nvPr/>
        </p:nvSpPr>
        <p:spPr bwMode="auto">
          <a:xfrm>
            <a:off x="630237" y="1371601"/>
            <a:ext cx="7615238" cy="1121470"/>
          </a:xfrm>
          <a:prstGeom prst="roundRect">
            <a:avLst>
              <a:gd name="adj" fmla="val 3046"/>
            </a:avLst>
          </a:prstGeom>
          <a:noFill/>
          <a:ln w="25400">
            <a:solidFill>
              <a:srgbClr val="C6DAF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effectLst/>
                <a:latin typeface="Calibri" panose="020F0502020204030204" pitchFamily="34" charset="0"/>
                <a:ea typeface="맑은 고딕" panose="020B0503020000020004" pitchFamily="50" charset="-127"/>
                <a:cs typeface="Calibri" panose="020F0502020204030204" pitchFamily="34" charset="0"/>
              </a:rPr>
              <a:t>Overcome the conventional toning’s limit, it accurately but so gently treat the scattered pigment disease with Fine beam. </a:t>
            </a:r>
            <a:endParaRPr kumimoji="0" lang="en-US" altLang="ko-KR" sz="1800" b="0" i="0" u="none" strike="noStrike" cap="none" normalizeH="0" baseline="0" dirty="0" smtClean="0">
              <a:ln>
                <a:noFill/>
              </a:ln>
              <a:effectLst/>
              <a:latin typeface="Calibri" panose="020F0502020204030204" pitchFamily="34" charset="0"/>
              <a:cs typeface="Calibri" panose="020F0502020204030204" pitchFamily="34" charset="0"/>
            </a:endParaRPr>
          </a:p>
        </p:txBody>
      </p:sp>
      <p:sp>
        <p:nvSpPr>
          <p:cNvPr id="12" name="Rectangle 19"/>
          <p:cNvSpPr>
            <a:spLocks noChangeArrowheads="1"/>
          </p:cNvSpPr>
          <p:nvPr/>
        </p:nvSpPr>
        <p:spPr bwMode="auto">
          <a:xfrm>
            <a:off x="0" y="1828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3" name="_x504611304"/>
          <p:cNvSpPr>
            <a:spLocks noChangeArrowheads="1"/>
          </p:cNvSpPr>
          <p:nvPr/>
        </p:nvSpPr>
        <p:spPr bwMode="auto">
          <a:xfrm>
            <a:off x="671666" y="916194"/>
            <a:ext cx="1295400" cy="431800"/>
          </a:xfrm>
          <a:prstGeom prst="roundRect">
            <a:avLst>
              <a:gd name="adj" fmla="val 5556"/>
            </a:avLst>
          </a:pr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1F497D"/>
                </a:solidFill>
                <a:effectLst/>
                <a:latin typeface="맑은 고딕" panose="020B0503020000020004" pitchFamily="50" charset="-127"/>
                <a:ea typeface="맑은 고딕" panose="020B0503020000020004" pitchFamily="50" charset="-127"/>
              </a:rPr>
              <a:t>Toning</a:t>
            </a:r>
            <a:endParaRPr kumimoji="0" lang="en-US" altLang="ko-KR" sz="1800" b="0" i="0" u="none" strike="noStrike" cap="none" normalizeH="0" baseline="0" smtClean="0">
              <a:ln>
                <a:noFill/>
              </a:ln>
              <a:solidFill>
                <a:schemeClr val="tx1"/>
              </a:solidFill>
              <a:effectLst/>
              <a:latin typeface="Arial" panose="020B0604020202020204" pitchFamily="34" charset="0"/>
            </a:endParaRPr>
          </a:p>
        </p:txBody>
      </p:sp>
      <p:sp>
        <p:nvSpPr>
          <p:cNvPr id="14" name="Rectangle 21"/>
          <p:cNvSpPr>
            <a:spLocks noChangeArrowheads="1"/>
          </p:cNvSpPr>
          <p:nvPr/>
        </p:nvSpPr>
        <p:spPr bwMode="auto">
          <a:xfrm>
            <a:off x="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5" name="_x504546504"/>
          <p:cNvSpPr>
            <a:spLocks noChangeArrowheads="1"/>
          </p:cNvSpPr>
          <p:nvPr/>
        </p:nvSpPr>
        <p:spPr bwMode="auto">
          <a:xfrm>
            <a:off x="671666" y="3051175"/>
            <a:ext cx="1295400" cy="431800"/>
          </a:xfrm>
          <a:prstGeom prst="roundRect">
            <a:avLst>
              <a:gd name="adj" fmla="val 5556"/>
            </a:avLst>
          </a:pr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1F497D"/>
                </a:solidFill>
                <a:effectLst/>
                <a:latin typeface="맑은 고딕" panose="020B0503020000020004" pitchFamily="50" charset="-127"/>
                <a:ea typeface="맑은 고딕" panose="020B0503020000020004" pitchFamily="50" charset="-127"/>
              </a:rPr>
              <a:t>Genesis</a:t>
            </a:r>
            <a:endParaRPr kumimoji="0" lang="en-US" altLang="ko-KR" sz="1800" b="0" i="0" u="none" strike="noStrike" cap="none" normalizeH="0" baseline="0" smtClean="0">
              <a:ln>
                <a:noFill/>
              </a:ln>
              <a:solidFill>
                <a:schemeClr val="tx1"/>
              </a:solidFill>
              <a:effectLst/>
              <a:latin typeface="Arial" panose="020B0604020202020204" pitchFamily="34" charset="0"/>
            </a:endParaRPr>
          </a:p>
        </p:txBody>
      </p:sp>
      <p:sp>
        <p:nvSpPr>
          <p:cNvPr id="16" name="Rectangle 23"/>
          <p:cNvSpPr>
            <a:spLocks noChangeArrowheads="1"/>
          </p:cNvSpPr>
          <p:nvPr/>
        </p:nvSpPr>
        <p:spPr bwMode="auto">
          <a:xfrm>
            <a:off x="0" y="2743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7" name="_x504546720"/>
          <p:cNvSpPr>
            <a:spLocks noChangeArrowheads="1"/>
          </p:cNvSpPr>
          <p:nvPr/>
        </p:nvSpPr>
        <p:spPr bwMode="auto">
          <a:xfrm>
            <a:off x="649303" y="4823619"/>
            <a:ext cx="2365375" cy="431800"/>
          </a:xfrm>
          <a:prstGeom prst="roundRect">
            <a:avLst>
              <a:gd name="adj" fmla="val 3042"/>
            </a:avLst>
          </a:pr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rgbClr val="1F497D"/>
                </a:solidFill>
                <a:effectLst/>
                <a:latin typeface="맑은 고딕" panose="020B0503020000020004" pitchFamily="50" charset="-127"/>
                <a:ea typeface="맑은 고딕" panose="020B0503020000020004" pitchFamily="50" charset="-127"/>
              </a:rPr>
              <a:t>MLA Pore Toning</a:t>
            </a:r>
            <a:endParaRPr kumimoji="0" lang="en-US"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25"/>
          <p:cNvSpPr>
            <a:spLocks noChangeArrowheads="1"/>
          </p:cNvSpPr>
          <p:nvPr/>
        </p:nvSpPr>
        <p:spPr bwMode="auto">
          <a:xfrm>
            <a:off x="0" y="3200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9" name="AutoShape 4" hidden="1"/>
          <p:cNvSpPr>
            <a:spLocks noSelect="1" noChangeArrowheads="1"/>
          </p:cNvSpPr>
          <p:nvPr/>
        </p:nvSpPr>
        <p:spPr bwMode="auto">
          <a:xfrm>
            <a:off x="0" y="3657600"/>
            <a:ext cx="1587500" cy="1587500"/>
          </a:xfrm>
          <a:custGeom>
            <a:avLst/>
            <a:gdLst>
              <a:gd name="G0" fmla="+- 10800 0 0"/>
              <a:gd name="G1" fmla="*/ 10800 1 2"/>
              <a:gd name="G2" fmla="+- G1 10800 0"/>
              <a:gd name="T0" fmla="*/ 10800 w 21600"/>
              <a:gd name="T1" fmla="*/ 0 h 21600"/>
              <a:gd name="T2" fmla="*/ 5400 w 21600"/>
              <a:gd name="T3" fmla="*/ 108000 h 21600"/>
              <a:gd name="T4" fmla="*/ -2134956496 w 21600"/>
              <a:gd name="T5" fmla="*/ -2134945696 h 21600"/>
              <a:gd name="T6" fmla="*/ 21600 w 21600"/>
              <a:gd name="T7" fmla="*/ 16200 h 21600"/>
            </a:gdLst>
            <a:ahLst/>
            <a:cxnLst>
              <a:cxn ang="0">
                <a:pos x="T0" y="T1"/>
              </a:cxn>
              <a:cxn ang="0">
                <a:pos x="T2" y="T3"/>
              </a:cxn>
              <a:cxn ang="0">
                <a:pos x="T4" y="T5"/>
              </a:cxn>
              <a:cxn ang="0">
                <a:pos x="T6" y="T7"/>
              </a:cxn>
            </a:cxnLst>
            <a:rect l="0" t="0" r="0" b="0"/>
            <a:pathLst>
              <a:path w="21600" h="21600">
                <a:moveTo>
                  <a:pt x="10800" y="0"/>
                </a:moveTo>
                <a:lnTo>
                  <a:pt x="0" y="21600"/>
                </a:lnTo>
                <a:lnTo>
                  <a:pt x="21600" y="2160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0" name="_x504548952"/>
          <p:cNvSpPr>
            <a:spLocks noChangeArrowheads="1"/>
          </p:cNvSpPr>
          <p:nvPr/>
        </p:nvSpPr>
        <p:spPr bwMode="auto">
          <a:xfrm rot="10800000">
            <a:off x="4273550" y="7086600"/>
            <a:ext cx="647700" cy="215900"/>
          </a:xfrm>
          <a:custGeom>
            <a:avLst/>
            <a:gdLst>
              <a:gd name="G0" fmla="+- 10800 0 0"/>
              <a:gd name="G1" fmla="*/ 10800 1 2"/>
              <a:gd name="G2" fmla="+- G1 10800 0"/>
              <a:gd name="T0" fmla="*/ 10800 w 21600"/>
              <a:gd name="T1" fmla="*/ 0 h 21600"/>
              <a:gd name="T2" fmla="*/ 5400 w 21600"/>
              <a:gd name="T3" fmla="*/ 108000 h 21600"/>
              <a:gd name="T4" fmla="*/ -2134956496 w 21600"/>
              <a:gd name="T5" fmla="*/ -2134945696 h 21600"/>
              <a:gd name="T6" fmla="*/ 21600 w 21600"/>
              <a:gd name="T7" fmla="*/ 16200 h 21600"/>
            </a:gdLst>
            <a:ahLst/>
            <a:cxnLst>
              <a:cxn ang="0">
                <a:pos x="T0" y="T1"/>
              </a:cxn>
              <a:cxn ang="0">
                <a:pos x="T2" y="T3"/>
              </a:cxn>
              <a:cxn ang="0">
                <a:pos x="T4" y="T5"/>
              </a:cxn>
              <a:cxn ang="0">
                <a:pos x="T6" y="T7"/>
              </a:cxn>
            </a:cxnLst>
            <a:rect l="0" t="0" r="0" b="0"/>
            <a:pathLst>
              <a:path w="21600" h="21600">
                <a:moveTo>
                  <a:pt x="10800" y="0"/>
                </a:moveTo>
                <a:lnTo>
                  <a:pt x="0" y="21600"/>
                </a:lnTo>
                <a:lnTo>
                  <a:pt x="21600" y="21600"/>
                </a:lnTo>
                <a:close/>
              </a:path>
            </a:pathLst>
          </a:cu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1" name="Rectangle 26"/>
          <p:cNvSpPr>
            <a:spLocks noChangeArrowheads="1"/>
          </p:cNvSpPr>
          <p:nvPr/>
        </p:nvSpPr>
        <p:spPr bwMode="auto">
          <a:xfrm>
            <a:off x="0" y="5245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22" name="_x504550752"/>
          <p:cNvSpPr>
            <a:spLocks noChangeArrowheads="1"/>
          </p:cNvSpPr>
          <p:nvPr/>
        </p:nvSpPr>
        <p:spPr bwMode="auto">
          <a:xfrm rot="10800000">
            <a:off x="4273550" y="10642600"/>
            <a:ext cx="647700" cy="215900"/>
          </a:xfrm>
          <a:custGeom>
            <a:avLst/>
            <a:gdLst>
              <a:gd name="G0" fmla="+- 10800 0 0"/>
              <a:gd name="G1" fmla="*/ 10800 1 2"/>
              <a:gd name="G2" fmla="+- G1 10800 0"/>
              <a:gd name="T0" fmla="*/ 10800 w 21600"/>
              <a:gd name="T1" fmla="*/ 0 h 21600"/>
              <a:gd name="T2" fmla="*/ 5400 w 21600"/>
              <a:gd name="T3" fmla="*/ 108000 h 21600"/>
              <a:gd name="T4" fmla="*/ -2134956496 w 21600"/>
              <a:gd name="T5" fmla="*/ -2134945696 h 21600"/>
              <a:gd name="T6" fmla="*/ 21600 w 21600"/>
              <a:gd name="T7" fmla="*/ 16200 h 21600"/>
            </a:gdLst>
            <a:ahLst/>
            <a:cxnLst>
              <a:cxn ang="0">
                <a:pos x="T0" y="T1"/>
              </a:cxn>
              <a:cxn ang="0">
                <a:pos x="T2" y="T3"/>
              </a:cxn>
              <a:cxn ang="0">
                <a:pos x="T4" y="T5"/>
              </a:cxn>
              <a:cxn ang="0">
                <a:pos x="T6" y="T7"/>
              </a:cxn>
            </a:cxnLst>
            <a:rect l="0" t="0" r="0" b="0"/>
            <a:pathLst>
              <a:path w="21600" h="21600">
                <a:moveTo>
                  <a:pt x="10800" y="0"/>
                </a:moveTo>
                <a:lnTo>
                  <a:pt x="0" y="21600"/>
                </a:lnTo>
                <a:lnTo>
                  <a:pt x="21600" y="21600"/>
                </a:lnTo>
                <a:close/>
              </a:path>
            </a:pathLst>
          </a:cu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Rectangle 27"/>
          <p:cNvSpPr>
            <a:spLocks noChangeArrowheads="1"/>
          </p:cNvSpPr>
          <p:nvPr/>
        </p:nvSpPr>
        <p:spPr bwMode="auto">
          <a:xfrm>
            <a:off x="770827" y="5337075"/>
            <a:ext cx="74015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altLang="ko-KR" dirty="0">
                <a:latin typeface="Calibri" panose="020F0502020204030204" pitchFamily="34" charset="0"/>
                <a:cs typeface="Calibri" panose="020F0502020204030204" pitchFamily="34" charset="0"/>
              </a:rPr>
              <a:t>The laser passing through hive shape special lens makes several </a:t>
            </a:r>
            <a:r>
              <a:rPr lang="en-US" altLang="ko-KR" dirty="0" smtClean="0">
                <a:latin typeface="Calibri" panose="020F0502020204030204" pitchFamily="34" charset="0"/>
                <a:cs typeface="Calibri" panose="020F0502020204030204" pitchFamily="34" charset="0"/>
              </a:rPr>
              <a:t>micro spaces </a:t>
            </a:r>
            <a:r>
              <a:rPr lang="en-US" altLang="ko-KR" dirty="0">
                <a:latin typeface="Calibri" panose="020F0502020204030204" pitchFamily="34" charset="0"/>
                <a:cs typeface="Calibri" panose="020F0502020204030204" pitchFamily="34" charset="0"/>
              </a:rPr>
              <a:t>in dermis. Through this process, it is induced skin </a:t>
            </a:r>
            <a:r>
              <a:rPr lang="en-US" altLang="ko-KR" dirty="0" smtClean="0">
                <a:latin typeface="Calibri" panose="020F0502020204030204" pitchFamily="34" charset="0"/>
                <a:cs typeface="Calibri" panose="020F0502020204030204" pitchFamily="34" charset="0"/>
              </a:rPr>
              <a:t>regeneration </a:t>
            </a:r>
            <a:r>
              <a:rPr lang="en-US" altLang="ko-KR" dirty="0">
                <a:latin typeface="Calibri" panose="020F0502020204030204" pitchFamily="34" charset="0"/>
                <a:cs typeface="Calibri" panose="020F0502020204030204" pitchFamily="34" charset="0"/>
              </a:rPr>
              <a:t>and new flesh fills the scar area</a:t>
            </a:r>
            <a:endParaRPr lang="en-US" altLang="ko-KR" dirty="0">
              <a:effectLst/>
              <a:latin typeface="Calibri" panose="020F0502020204030204" pitchFamily="34" charset="0"/>
              <a:cs typeface="Calibri" panose="020F0502020204030204" pitchFamily="34" charset="0"/>
            </a:endParaRPr>
          </a:p>
        </p:txBody>
      </p:sp>
      <p:sp>
        <p:nvSpPr>
          <p:cNvPr id="24" name="_x504549816"/>
          <p:cNvSpPr>
            <a:spLocks noChangeArrowheads="1"/>
          </p:cNvSpPr>
          <p:nvPr/>
        </p:nvSpPr>
        <p:spPr bwMode="auto">
          <a:xfrm>
            <a:off x="900113" y="11604625"/>
            <a:ext cx="7345362"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00"/>
                </a:solidFill>
                <a:effectLst/>
                <a:latin typeface="Calibri" panose="020F0502020204030204" pitchFamily="34" charset="0"/>
                <a:ea typeface="HY견고딕" panose="02030600000101010101" pitchFamily="18" charset="-127"/>
              </a:rPr>
              <a:t>The laser passing through hive shape special lens makes several micro spaces in dermis. Through this process, it is induced skin regeneration and new flesh fills the scar area</a:t>
            </a:r>
            <a:endParaRPr kumimoji="0" lang="en-US" altLang="ko-KR" sz="1800" b="0" i="0" u="none" strike="noStrike" cap="none" normalizeH="0" baseline="0" smtClean="0">
              <a:ln>
                <a:noFill/>
              </a:ln>
              <a:solidFill>
                <a:schemeClr val="tx1"/>
              </a:solidFill>
              <a:effectLst/>
              <a:latin typeface="Arial" panose="020B0604020202020204" pitchFamily="34" charset="0"/>
            </a:endParaRPr>
          </a:p>
        </p:txBody>
      </p:sp>
      <p:pic>
        <p:nvPicPr>
          <p:cNvPr id="25" name="그림 24"/>
          <p:cNvPicPr>
            <a:picLocks noChangeAspect="1"/>
          </p:cNvPicPr>
          <p:nvPr/>
        </p:nvPicPr>
        <p:blipFill>
          <a:blip r:embed="rId2"/>
          <a:stretch>
            <a:fillRect/>
          </a:stretch>
        </p:blipFill>
        <p:spPr>
          <a:xfrm>
            <a:off x="7884368" y="58738"/>
            <a:ext cx="1117657" cy="438173"/>
          </a:xfrm>
          <a:prstGeom prst="rect">
            <a:avLst/>
          </a:prstGeom>
        </p:spPr>
      </p:pic>
      <p:pic>
        <p:nvPicPr>
          <p:cNvPr id="27" name="그림 26"/>
          <p:cNvPicPr>
            <a:picLocks noChangeAspect="1"/>
          </p:cNvPicPr>
          <p:nvPr/>
        </p:nvPicPr>
        <p:blipFill>
          <a:blip r:embed="rId3"/>
          <a:stretch>
            <a:fillRect/>
          </a:stretch>
        </p:blipFill>
        <p:spPr>
          <a:xfrm>
            <a:off x="4133587" y="2732468"/>
            <a:ext cx="707269" cy="333988"/>
          </a:xfrm>
          <a:prstGeom prst="rect">
            <a:avLst/>
          </a:prstGeom>
        </p:spPr>
      </p:pic>
      <p:pic>
        <p:nvPicPr>
          <p:cNvPr id="28" name="그림 27"/>
          <p:cNvPicPr>
            <a:picLocks noChangeAspect="1"/>
          </p:cNvPicPr>
          <p:nvPr/>
        </p:nvPicPr>
        <p:blipFill>
          <a:blip r:embed="rId3"/>
          <a:stretch>
            <a:fillRect/>
          </a:stretch>
        </p:blipFill>
        <p:spPr>
          <a:xfrm>
            <a:off x="4111292" y="4782965"/>
            <a:ext cx="707269" cy="333988"/>
          </a:xfrm>
          <a:prstGeom prst="rect">
            <a:avLst/>
          </a:prstGeom>
        </p:spPr>
      </p:pic>
    </p:spTree>
    <p:extLst>
      <p:ext uri="{BB962C8B-B14F-4D97-AF65-F5344CB8AC3E}">
        <p14:creationId xmlns:p14="http://schemas.microsoft.com/office/powerpoint/2010/main" val="260836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684" y="37142"/>
            <a:ext cx="1283236" cy="400110"/>
          </a:xfrm>
          <a:prstGeom prst="rect">
            <a:avLst/>
          </a:prstGeom>
          <a:noFill/>
        </p:spPr>
        <p:txBody>
          <a:bodyPr wrap="none" rtlCol="0">
            <a:spAutoFit/>
          </a:bodyPr>
          <a:lstStyle/>
          <a:p>
            <a:r>
              <a:rPr lang="en-US" altLang="ko-KR" sz="2000" b="1" dirty="0">
                <a:solidFill>
                  <a:schemeClr val="tx2"/>
                </a:solidFill>
              </a:rPr>
              <a:t>Q-Switch</a:t>
            </a:r>
            <a:endParaRPr lang="ko-KR" altLang="en-US" sz="2000" b="1" dirty="0">
              <a:solidFill>
                <a:schemeClr val="tx2"/>
              </a:solidFill>
            </a:endParaRPr>
          </a:p>
        </p:txBody>
      </p:sp>
      <p:grpSp>
        <p:nvGrpSpPr>
          <p:cNvPr id="9" name="그룹 8"/>
          <p:cNvGrpSpPr/>
          <p:nvPr/>
        </p:nvGrpSpPr>
        <p:grpSpPr>
          <a:xfrm>
            <a:off x="226724" y="548058"/>
            <a:ext cx="5871219" cy="1917380"/>
            <a:chOff x="1581101" y="836712"/>
            <a:chExt cx="5871219" cy="1917380"/>
          </a:xfrm>
        </p:grpSpPr>
        <p:grpSp>
          <p:nvGrpSpPr>
            <p:cNvPr id="4" name="그룹 3"/>
            <p:cNvGrpSpPr/>
            <p:nvPr/>
          </p:nvGrpSpPr>
          <p:grpSpPr>
            <a:xfrm>
              <a:off x="1581101" y="836712"/>
              <a:ext cx="5871219" cy="1917380"/>
              <a:chOff x="0" y="0"/>
              <a:chExt cx="7632849" cy="2492897"/>
            </a:xfrm>
          </p:grpSpPr>
          <p:sp>
            <p:nvSpPr>
              <p:cNvPr id="6" name="TextBox 13"/>
              <p:cNvSpPr txBox="1"/>
              <p:nvPr/>
            </p:nvSpPr>
            <p:spPr>
              <a:xfrm>
                <a:off x="4320186" y="236313"/>
                <a:ext cx="774025" cy="570843"/>
              </a:xfrm>
              <a:prstGeom prst="rect">
                <a:avLst/>
              </a:prstGeom>
              <a:noFill/>
            </p:spPr>
            <p:txBody>
              <a:bodyPr wrap="none" rtlCol="0">
                <a:spAutoFit/>
              </a:bodyPr>
              <a:lstStyle/>
              <a:p>
                <a:pPr latinLnBrk="1">
                  <a:spcAft>
                    <a:spcPts val="0"/>
                  </a:spcAft>
                </a:pPr>
                <a:r>
                  <a:rPr lang="en-US" sz="1800" kern="1200">
                    <a:solidFill>
                      <a:srgbClr val="000000"/>
                    </a:solidFill>
                    <a:effectLst/>
                    <a:latin typeface="맑은 고딕"/>
                    <a:cs typeface="Times New Roman"/>
                  </a:rPr>
                  <a:t>MLA</a:t>
                </a:r>
                <a:endParaRPr lang="ko-KR" sz="1200">
                  <a:effectLst/>
                  <a:latin typeface="굴림"/>
                  <a:cs typeface="굴림"/>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157"/>
              <a:stretch/>
            </p:blipFill>
            <p:spPr bwMode="auto">
              <a:xfrm>
                <a:off x="3803209" y="1"/>
                <a:ext cx="3829640"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72"/>
              <a:stretch/>
            </p:blipFill>
            <p:spPr bwMode="auto">
              <a:xfrm>
                <a:off x="0" y="0"/>
                <a:ext cx="3803208"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직각 삼각형 4"/>
            <p:cNvSpPr/>
            <p:nvPr/>
          </p:nvSpPr>
          <p:spPr>
            <a:xfrm rot="13500000">
              <a:off x="4228171" y="1326216"/>
              <a:ext cx="425957" cy="42595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ko-KR" altLang="en-US"/>
            </a:p>
          </p:txBody>
        </p:sp>
      </p:grpSp>
      <p:grpSp>
        <p:nvGrpSpPr>
          <p:cNvPr id="14" name="그룹 13"/>
          <p:cNvGrpSpPr/>
          <p:nvPr/>
        </p:nvGrpSpPr>
        <p:grpSpPr>
          <a:xfrm>
            <a:off x="6207852" y="799540"/>
            <a:ext cx="2692696" cy="1665898"/>
            <a:chOff x="6323692" y="795769"/>
            <a:chExt cx="2692696" cy="1665898"/>
          </a:xfrm>
        </p:grpSpPr>
        <p:grpSp>
          <p:nvGrpSpPr>
            <p:cNvPr id="12" name="그룹 11"/>
            <p:cNvGrpSpPr/>
            <p:nvPr/>
          </p:nvGrpSpPr>
          <p:grpSpPr>
            <a:xfrm>
              <a:off x="6323692" y="1155226"/>
              <a:ext cx="2692696" cy="1306441"/>
              <a:chOff x="-23266696" y="-2836100"/>
              <a:chExt cx="2692696" cy="1306441"/>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724" t="16561" r="22228" b="16303"/>
              <a:stretch/>
            </p:blipFill>
            <p:spPr bwMode="auto">
              <a:xfrm>
                <a:off x="-23266696" y="-2836100"/>
                <a:ext cx="2692696" cy="127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669352" y="-1868213"/>
                <a:ext cx="742511" cy="338554"/>
              </a:xfrm>
              <a:prstGeom prst="rect">
                <a:avLst/>
              </a:prstGeom>
              <a:noFill/>
            </p:spPr>
            <p:txBody>
              <a:bodyPr wrap="none" rtlCol="0">
                <a:spAutoFit/>
              </a:bodyPr>
              <a:lstStyle/>
              <a:p>
                <a:r>
                  <a:rPr lang="en-US" altLang="ko-KR" sz="1600" b="1" dirty="0">
                    <a:solidFill>
                      <a:schemeClr val="tx2"/>
                    </a:solidFill>
                  </a:rPr>
                  <a:t>~1.04</a:t>
                </a:r>
                <a:endParaRPr lang="ko-KR" altLang="en-US" sz="1600" b="1" dirty="0">
                  <a:solidFill>
                    <a:schemeClr val="tx2"/>
                  </a:solidFill>
                </a:endParaRPr>
              </a:p>
            </p:txBody>
          </p:sp>
        </p:grpSp>
        <p:sp>
          <p:nvSpPr>
            <p:cNvPr id="13" name="TextBox 12"/>
            <p:cNvSpPr txBox="1"/>
            <p:nvPr/>
          </p:nvSpPr>
          <p:spPr>
            <a:xfrm>
              <a:off x="7568160" y="795769"/>
              <a:ext cx="1307346" cy="369332"/>
            </a:xfrm>
            <a:prstGeom prst="rect">
              <a:avLst/>
            </a:prstGeom>
            <a:noFill/>
          </p:spPr>
          <p:txBody>
            <a:bodyPr wrap="none" rtlCol="0">
              <a:spAutoFit/>
            </a:bodyPr>
            <a:lstStyle/>
            <a:p>
              <a:r>
                <a:rPr lang="en-US" altLang="ko-KR" b="1" dirty="0">
                  <a:solidFill>
                    <a:schemeClr val="tx2"/>
                  </a:solidFill>
                </a:rPr>
                <a:t>Parameter</a:t>
              </a:r>
              <a:endParaRPr lang="ko-KR" altLang="en-US" b="1" dirty="0">
                <a:solidFill>
                  <a:schemeClr val="tx2"/>
                </a:solidFill>
              </a:endParaRPr>
            </a:p>
          </p:txBody>
        </p:sp>
      </p:grpSp>
      <p:sp>
        <p:nvSpPr>
          <p:cNvPr id="16" name="직사각형 15"/>
          <p:cNvSpPr/>
          <p:nvPr/>
        </p:nvSpPr>
        <p:spPr>
          <a:xfrm>
            <a:off x="188137" y="2573525"/>
            <a:ext cx="8648672" cy="3970318"/>
          </a:xfrm>
          <a:prstGeom prst="rect">
            <a:avLst/>
          </a:prstGeom>
          <a:solidFill>
            <a:schemeClr val="bg1">
              <a:lumMod val="95000"/>
            </a:schemeClr>
          </a:solidFill>
        </p:spPr>
        <p:txBody>
          <a:bodyPr wrap="square">
            <a:spAutoFit/>
          </a:bodyPr>
          <a:lstStyle/>
          <a:p>
            <a:pPr>
              <a:lnSpc>
                <a:spcPct val="150000"/>
              </a:lnSpc>
            </a:pPr>
            <a:r>
              <a:rPr lang="en-US" altLang="ko-KR" sz="1200" b="1" dirty="0"/>
              <a:t>General concept of Toning</a:t>
            </a:r>
            <a:endParaRPr lang="ko-KR" altLang="ko-KR" sz="1200" dirty="0"/>
          </a:p>
          <a:p>
            <a:pPr>
              <a:lnSpc>
                <a:spcPct val="150000"/>
              </a:lnSpc>
            </a:pPr>
            <a:r>
              <a:rPr lang="en-US" altLang="ko-KR" sz="1200" dirty="0"/>
              <a:t>: It is not to break melanin cell itself, it reduces the quantity of dendrites with weak energy. </a:t>
            </a:r>
          </a:p>
          <a:p>
            <a:pPr>
              <a:lnSpc>
                <a:spcPct val="150000"/>
              </a:lnSpc>
            </a:pPr>
            <a:endParaRPr lang="en-US" altLang="ko-KR" sz="1200" dirty="0" smtClean="0"/>
          </a:p>
          <a:p>
            <a:pPr>
              <a:lnSpc>
                <a:spcPct val="150000"/>
              </a:lnSpc>
            </a:pPr>
            <a:r>
              <a:rPr lang="en-US" altLang="ko-KR" sz="1200" b="1" dirty="0" smtClean="0"/>
              <a:t>Treatment</a:t>
            </a:r>
          </a:p>
          <a:p>
            <a:pPr>
              <a:lnSpc>
                <a:spcPct val="150000"/>
              </a:lnSpc>
            </a:pPr>
            <a:r>
              <a:rPr lang="en-US" altLang="ko-KR" sz="1200" dirty="0" smtClean="0"/>
              <a:t>Treat the face with above parameter until a slight redness is appeared in the face. </a:t>
            </a:r>
            <a:r>
              <a:rPr lang="en-US" altLang="ko-KR" sz="1200" dirty="0" smtClean="0"/>
              <a:t>1,000 ~ 2,000 Shot </a:t>
            </a:r>
            <a:endParaRPr lang="en-US" altLang="ko-KR" sz="1200" dirty="0" smtClean="0"/>
          </a:p>
          <a:p>
            <a:pPr>
              <a:lnSpc>
                <a:spcPct val="150000"/>
              </a:lnSpc>
            </a:pPr>
            <a:endParaRPr lang="ko-KR" altLang="ko-KR" sz="1200" dirty="0"/>
          </a:p>
          <a:p>
            <a:pPr>
              <a:lnSpc>
                <a:spcPct val="150000"/>
              </a:lnSpc>
            </a:pPr>
            <a:r>
              <a:rPr lang="en-US" altLang="ko-KR" sz="1200" b="1" dirty="0"/>
              <a:t>Side Effect and Cure managing method </a:t>
            </a:r>
          </a:p>
          <a:p>
            <a:pPr>
              <a:lnSpc>
                <a:spcPct val="150000"/>
              </a:lnSpc>
            </a:pPr>
            <a:r>
              <a:rPr lang="en-US" altLang="ko-KR" sz="1200" dirty="0"/>
              <a:t>Dry sensation is commonly found due to sebum amount reducing. </a:t>
            </a:r>
          </a:p>
          <a:p>
            <a:pPr>
              <a:lnSpc>
                <a:spcPct val="150000"/>
              </a:lnSpc>
            </a:pPr>
            <a:r>
              <a:rPr lang="en-US" altLang="ko-KR" sz="1200" dirty="0"/>
              <a:t>Acne rash is often found similar rate with the after hair loss care. </a:t>
            </a:r>
          </a:p>
          <a:p>
            <a:pPr>
              <a:lnSpc>
                <a:spcPct val="150000"/>
              </a:lnSpc>
            </a:pPr>
            <a:r>
              <a:rPr lang="en-US" altLang="ko-KR" sz="1200" dirty="0"/>
              <a:t>In case there is many fine hairs in the face, it is recommended to take hair removal first. </a:t>
            </a:r>
          </a:p>
          <a:p>
            <a:pPr>
              <a:lnSpc>
                <a:spcPct val="150000"/>
              </a:lnSpc>
            </a:pPr>
            <a:endParaRPr lang="en-US" altLang="ko-KR" sz="1200" dirty="0"/>
          </a:p>
          <a:p>
            <a:pPr>
              <a:lnSpc>
                <a:spcPct val="150000"/>
              </a:lnSpc>
            </a:pPr>
            <a:r>
              <a:rPr lang="en-US" altLang="ko-KR" sz="1200" dirty="0" err="1" smtClean="0"/>
              <a:t>Petechia</a:t>
            </a:r>
            <a:r>
              <a:rPr lang="en-US" altLang="ko-KR" sz="1200" dirty="0" smtClean="0"/>
              <a:t> </a:t>
            </a:r>
            <a:r>
              <a:rPr lang="en-US" altLang="ko-KR" sz="1200" dirty="0"/>
              <a:t>and </a:t>
            </a:r>
            <a:r>
              <a:rPr lang="en-US" altLang="ko-KR" sz="1200" dirty="0" err="1"/>
              <a:t>Melasma</a:t>
            </a:r>
            <a:r>
              <a:rPr lang="en-US" altLang="ko-KR" sz="1200" dirty="0"/>
              <a:t> color is darker -&gt; Lower energy.</a:t>
            </a:r>
            <a:endParaRPr lang="ko-KR" altLang="ko-KR" sz="1200" dirty="0"/>
          </a:p>
          <a:p>
            <a:pPr>
              <a:lnSpc>
                <a:spcPct val="150000"/>
              </a:lnSpc>
            </a:pPr>
            <a:r>
              <a:rPr lang="en-US" altLang="ko-KR" sz="1200" dirty="0"/>
              <a:t>No response -&gt; There is many cases the epidermal pigment doesn’t response so lower the energy and proceed the dermal pigment treatment</a:t>
            </a:r>
            <a:endParaRPr lang="ko-KR" altLang="ko-KR" sz="1200" dirty="0"/>
          </a:p>
        </p:txBody>
      </p:sp>
      <p:sp>
        <p:nvSpPr>
          <p:cNvPr id="17" name="직사각형 16"/>
          <p:cNvSpPr/>
          <p:nvPr/>
        </p:nvSpPr>
        <p:spPr>
          <a:xfrm>
            <a:off x="0" y="0"/>
            <a:ext cx="125760" cy="4743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1" name="Picture 2" descr="C:\Users\USER\Downloads\로고(490x19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2878" y="183052"/>
            <a:ext cx="1310610" cy="5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67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301257" y="551500"/>
            <a:ext cx="5472608" cy="2265763"/>
            <a:chOff x="0" y="0"/>
            <a:chExt cx="7632848" cy="3160463"/>
          </a:xfrm>
        </p:grpSpPr>
        <p:grpSp>
          <p:nvGrpSpPr>
            <p:cNvPr id="5" name="그룹 4"/>
            <p:cNvGrpSpPr/>
            <p:nvPr/>
          </p:nvGrpSpPr>
          <p:grpSpPr>
            <a:xfrm>
              <a:off x="0" y="0"/>
              <a:ext cx="7632848" cy="3160463"/>
              <a:chOff x="0" y="0"/>
              <a:chExt cx="22047347" cy="9128944"/>
            </a:xfrm>
          </p:grpSpPr>
          <p:pic>
            <p:nvPicPr>
              <p:cNvPr id="7" name="Picture 2" descr="D:\제품자료\Finebeam Dual\collagen 전.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931" b="11358"/>
              <a:stretch/>
            </p:blipFill>
            <p:spPr bwMode="auto">
              <a:xfrm>
                <a:off x="0" y="10343"/>
                <a:ext cx="10985499" cy="9118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제품자료\Finebeam Dual\collagen 후.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295" t="988" r="289" b="10270"/>
              <a:stretch/>
            </p:blipFill>
            <p:spPr bwMode="auto">
              <a:xfrm>
                <a:off x="10998347" y="0"/>
                <a:ext cx="11049000" cy="912894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직각 삼각형 5"/>
            <p:cNvSpPr/>
            <p:nvPr/>
          </p:nvSpPr>
          <p:spPr>
            <a:xfrm rot="13500000">
              <a:off x="3408446" y="1308550"/>
              <a:ext cx="546943" cy="546943"/>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latinLnBrk="1">
                <a:lnSpc>
                  <a:spcPct val="115000"/>
                </a:lnSpc>
                <a:spcAft>
                  <a:spcPts val="1000"/>
                </a:spcAft>
              </a:pPr>
              <a:r>
                <a:rPr lang="en-US" sz="1000" kern="100" dirty="0">
                  <a:effectLst/>
                  <a:ea typeface="맑은 고딕"/>
                  <a:cs typeface="Times New Roman"/>
                </a:rPr>
                <a:t> </a:t>
              </a:r>
              <a:endParaRPr lang="ko-KR" sz="1000" kern="100" dirty="0">
                <a:effectLst/>
                <a:ea typeface="맑은 고딕"/>
                <a:cs typeface="Times New Roman"/>
              </a:endParaRPr>
            </a:p>
          </p:txBody>
        </p:sp>
      </p:grpSp>
      <p:sp>
        <p:nvSpPr>
          <p:cNvPr id="9" name="직사각형 8"/>
          <p:cNvSpPr/>
          <p:nvPr/>
        </p:nvSpPr>
        <p:spPr>
          <a:xfrm>
            <a:off x="251520" y="2867024"/>
            <a:ext cx="8319011" cy="3970318"/>
          </a:xfrm>
          <a:prstGeom prst="rect">
            <a:avLst/>
          </a:prstGeom>
          <a:solidFill>
            <a:schemeClr val="bg1">
              <a:lumMod val="95000"/>
            </a:schemeClr>
          </a:solidFill>
          <a:ln>
            <a:noFill/>
          </a:ln>
        </p:spPr>
        <p:txBody>
          <a:bodyPr wrap="square">
            <a:spAutoFit/>
          </a:bodyPr>
          <a:lstStyle/>
          <a:p>
            <a:pPr>
              <a:lnSpc>
                <a:spcPct val="150000"/>
              </a:lnSpc>
            </a:pPr>
            <a:r>
              <a:rPr lang="en-US" altLang="ko-KR" sz="1400" b="1" dirty="0">
                <a:latin typeface="Calibri" panose="020F0502020204030204" pitchFamily="34" charset="0"/>
                <a:cs typeface="Calibri" panose="020F0502020204030204" pitchFamily="34" charset="0"/>
              </a:rPr>
              <a:t>Genesis technique </a:t>
            </a:r>
            <a:r>
              <a:rPr lang="en-US" altLang="ko-KR" sz="1400" b="1" dirty="0" smtClean="0">
                <a:latin typeface="Calibri" panose="020F0502020204030204" pitchFamily="34" charset="0"/>
                <a:cs typeface="Calibri" panose="020F0502020204030204" pitchFamily="34" charset="0"/>
              </a:rPr>
              <a:t>Concept</a:t>
            </a:r>
            <a:endParaRPr lang="en-US" altLang="ko-KR" sz="1400" b="1" dirty="0">
              <a:latin typeface="Calibri" panose="020F0502020204030204" pitchFamily="34" charset="0"/>
              <a:cs typeface="Calibri" panose="020F0502020204030204" pitchFamily="34" charset="0"/>
            </a:endParaRPr>
          </a:p>
          <a:p>
            <a:pPr>
              <a:lnSpc>
                <a:spcPct val="150000"/>
              </a:lnSpc>
            </a:pPr>
            <a:r>
              <a:rPr lang="en-US" altLang="ko-KR" sz="1400" dirty="0" smtClean="0">
                <a:latin typeface="Calibri" panose="020F0502020204030204" pitchFamily="34" charset="0"/>
                <a:cs typeface="Calibri" panose="020F0502020204030204" pitchFamily="34" charset="0"/>
              </a:rPr>
              <a:t>After </a:t>
            </a:r>
            <a:r>
              <a:rPr lang="en-US" altLang="ko-KR" sz="1400" dirty="0">
                <a:latin typeface="Calibri" panose="020F0502020204030204" pitchFamily="34" charset="0"/>
                <a:cs typeface="Calibri" panose="020F0502020204030204" pitchFamily="34" charset="0"/>
              </a:rPr>
              <a:t>treatment, a slim heat feeling(skin surface temperature 40~48</a:t>
            </a:r>
            <a:r>
              <a:rPr lang="ko-KR" altLang="ko-KR" sz="1400" dirty="0">
                <a:latin typeface="Calibri" panose="020F0502020204030204" pitchFamily="34" charset="0"/>
                <a:cs typeface="Calibri" panose="020F0502020204030204" pitchFamily="34" charset="0"/>
              </a:rPr>
              <a:t>’</a:t>
            </a:r>
            <a:r>
              <a:rPr lang="en-US" altLang="ko-KR" sz="1400" dirty="0">
                <a:latin typeface="Calibri" panose="020F0502020204030204" pitchFamily="34" charset="0"/>
                <a:cs typeface="Calibri" panose="020F0502020204030204" pitchFamily="34" charset="0"/>
              </a:rPr>
              <a:t>C) </a:t>
            </a:r>
            <a:r>
              <a:rPr lang="ko-KR" altLang="en-US" sz="1400" dirty="0">
                <a:latin typeface="Calibri" panose="020F0502020204030204" pitchFamily="34" charset="0"/>
                <a:cs typeface="Calibri" panose="020F0502020204030204" pitchFamily="34" charset="0"/>
              </a:rPr>
              <a:t>→</a:t>
            </a:r>
            <a:r>
              <a:rPr lang="en-US" altLang="ko-KR" sz="1400" dirty="0">
                <a:latin typeface="Calibri" panose="020F0502020204030204" pitchFamily="34" charset="0"/>
                <a:cs typeface="Calibri" panose="020F0502020204030204" pitchFamily="34" charset="0"/>
              </a:rPr>
              <a:t> </a:t>
            </a:r>
            <a:endParaRPr lang="ko-KR" altLang="ko-KR" sz="1400" dirty="0">
              <a:latin typeface="Calibri" panose="020F0502020204030204" pitchFamily="34" charset="0"/>
              <a:cs typeface="Calibri" panose="020F0502020204030204" pitchFamily="34" charset="0"/>
            </a:endParaRPr>
          </a:p>
          <a:p>
            <a:pPr>
              <a:lnSpc>
                <a:spcPct val="150000"/>
              </a:lnSpc>
            </a:pPr>
            <a:r>
              <a:rPr lang="en-US" altLang="ko-KR" sz="1400" dirty="0">
                <a:latin typeface="Calibri" panose="020F0502020204030204" pitchFamily="34" charset="0"/>
                <a:cs typeface="Calibri" panose="020F0502020204030204" pitchFamily="34" charset="0"/>
              </a:rPr>
              <a:t>Reducing of scar, improving skin texture, reducing blemish, inflammation and </a:t>
            </a:r>
            <a:r>
              <a:rPr lang="en-US" altLang="ko-KR" sz="1400" dirty="0" smtClean="0">
                <a:latin typeface="Calibri" panose="020F0502020204030204" pitchFamily="34" charset="0"/>
                <a:cs typeface="Calibri" panose="020F0502020204030204" pitchFamily="34" charset="0"/>
              </a:rPr>
              <a:t>pigmentation</a:t>
            </a:r>
            <a:r>
              <a:rPr lang="en-US" altLang="ko-KR" sz="1400" dirty="0">
                <a:latin typeface="Calibri" panose="020F0502020204030204" pitchFamily="34" charset="0"/>
                <a:cs typeface="Calibri" panose="020F0502020204030204" pitchFamily="34" charset="0"/>
              </a:rPr>
              <a:t> </a:t>
            </a:r>
            <a:r>
              <a:rPr lang="en-US" altLang="ko-KR" sz="1400" dirty="0" smtClean="0">
                <a:latin typeface="Calibri" panose="020F0502020204030204" pitchFamily="34" charset="0"/>
                <a:cs typeface="Calibri" panose="020F0502020204030204" pitchFamily="34" charset="0"/>
              </a:rPr>
              <a:t>by collagen synthesis effect</a:t>
            </a:r>
          </a:p>
          <a:p>
            <a:pPr>
              <a:lnSpc>
                <a:spcPct val="150000"/>
              </a:lnSpc>
            </a:pPr>
            <a:endParaRPr lang="en-US" altLang="ko-KR" sz="1400" dirty="0">
              <a:latin typeface="Calibri" panose="020F0502020204030204" pitchFamily="34" charset="0"/>
              <a:cs typeface="Calibri" panose="020F0502020204030204" pitchFamily="34" charset="0"/>
            </a:endParaRPr>
          </a:p>
          <a:p>
            <a:pPr>
              <a:lnSpc>
                <a:spcPct val="150000"/>
              </a:lnSpc>
            </a:pPr>
            <a:r>
              <a:rPr lang="en-US" altLang="ko-KR" sz="1400" b="1" dirty="0" smtClean="0">
                <a:latin typeface="Calibri" panose="020F0502020204030204" pitchFamily="34" charset="0"/>
                <a:cs typeface="Calibri" panose="020F0502020204030204" pitchFamily="34" charset="0"/>
              </a:rPr>
              <a:t>Treatment</a:t>
            </a:r>
          </a:p>
          <a:p>
            <a:pPr>
              <a:lnSpc>
                <a:spcPct val="150000"/>
              </a:lnSpc>
            </a:pPr>
            <a:r>
              <a:rPr lang="en-US" altLang="ko-KR" sz="1400" dirty="0" smtClean="0">
                <a:latin typeface="Calibri" panose="020F0502020204030204" pitchFamily="34" charset="0"/>
                <a:cs typeface="Calibri" panose="020F0502020204030204" pitchFamily="34" charset="0"/>
              </a:rPr>
              <a:t>Treat the face while checking the skin temperature by touch it with your hand. Average 1,000 shot ~ 2,000 shot. </a:t>
            </a:r>
            <a:endParaRPr lang="en-US" altLang="ko-KR" sz="1400" dirty="0">
              <a:latin typeface="Calibri" panose="020F0502020204030204" pitchFamily="34" charset="0"/>
              <a:cs typeface="Calibri" panose="020F0502020204030204" pitchFamily="34" charset="0"/>
            </a:endParaRPr>
          </a:p>
          <a:p>
            <a:pPr>
              <a:lnSpc>
                <a:spcPct val="150000"/>
              </a:lnSpc>
            </a:pPr>
            <a:endParaRPr lang="en-US" altLang="ko-KR" sz="1400" dirty="0">
              <a:latin typeface="Calibri" panose="020F0502020204030204" pitchFamily="34" charset="0"/>
              <a:cs typeface="Calibri" panose="020F0502020204030204" pitchFamily="34" charset="0"/>
            </a:endParaRPr>
          </a:p>
          <a:p>
            <a:pPr>
              <a:lnSpc>
                <a:spcPct val="150000"/>
              </a:lnSpc>
            </a:pPr>
            <a:r>
              <a:rPr lang="en-US" altLang="ko-KR" sz="1400" dirty="0" err="1">
                <a:latin typeface="Calibri" panose="020F0502020204030204" pitchFamily="34" charset="0"/>
                <a:cs typeface="Calibri" panose="020F0502020204030204" pitchFamily="34" charset="0"/>
              </a:rPr>
              <a:t>Melasma</a:t>
            </a:r>
            <a:r>
              <a:rPr lang="en-US" altLang="ko-KR" sz="1400" dirty="0">
                <a:latin typeface="Calibri" panose="020F0502020204030204" pitchFamily="34" charset="0"/>
                <a:cs typeface="Calibri" panose="020F0502020204030204" pitchFamily="34" charset="0"/>
              </a:rPr>
              <a:t> care is the completed indication which has many causes to make it like inflammation, damage, hormone etc. not a simple indication what can be solved by break the </a:t>
            </a:r>
            <a:r>
              <a:rPr lang="en-US" altLang="ko-KR" sz="1400" dirty="0" smtClean="0">
                <a:latin typeface="Calibri" panose="020F0502020204030204" pitchFamily="34" charset="0"/>
                <a:cs typeface="Calibri" panose="020F0502020204030204" pitchFamily="34" charset="0"/>
              </a:rPr>
              <a:t>pigment only. </a:t>
            </a:r>
            <a:r>
              <a:rPr lang="en-US" altLang="ko-KR" sz="1400" dirty="0">
                <a:latin typeface="Calibri" panose="020F0502020204030204" pitchFamily="34" charset="0"/>
                <a:cs typeface="Calibri" panose="020F0502020204030204" pitchFamily="34" charset="0"/>
              </a:rPr>
              <a:t>So it is not enough to cure only with Q-Switch. Skin damage is restored and dermal environment is improved by long-pulse so </a:t>
            </a:r>
            <a:r>
              <a:rPr lang="en-US" altLang="ko-KR" sz="1400" u="sng" dirty="0">
                <a:latin typeface="Calibri" panose="020F0502020204030204" pitchFamily="34" charset="0"/>
                <a:cs typeface="Calibri" panose="020F0502020204030204" pitchFamily="34" charset="0"/>
              </a:rPr>
              <a:t>it can lower the recurrence of pigment. </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90" t="13354" r="23095" b="16476"/>
          <a:stretch/>
        </p:blipFill>
        <p:spPr bwMode="auto">
          <a:xfrm>
            <a:off x="5952942" y="1257221"/>
            <a:ext cx="2823144" cy="141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710841" y="788708"/>
            <a:ext cx="1307346" cy="369332"/>
          </a:xfrm>
          <a:prstGeom prst="rect">
            <a:avLst/>
          </a:prstGeom>
          <a:noFill/>
        </p:spPr>
        <p:txBody>
          <a:bodyPr wrap="none" rtlCol="0">
            <a:spAutoFit/>
          </a:bodyPr>
          <a:lstStyle/>
          <a:p>
            <a:r>
              <a:rPr lang="en-US" altLang="ko-KR" b="1" dirty="0">
                <a:solidFill>
                  <a:schemeClr val="tx2"/>
                </a:solidFill>
              </a:rPr>
              <a:t>Parameter</a:t>
            </a:r>
            <a:endParaRPr lang="ko-KR" altLang="en-US" b="1" dirty="0">
              <a:solidFill>
                <a:schemeClr val="tx2"/>
              </a:solidFill>
            </a:endParaRPr>
          </a:p>
        </p:txBody>
      </p:sp>
      <p:sp>
        <p:nvSpPr>
          <p:cNvPr id="13" name="TextBox 12"/>
          <p:cNvSpPr txBox="1"/>
          <p:nvPr/>
        </p:nvSpPr>
        <p:spPr>
          <a:xfrm>
            <a:off x="157683" y="37142"/>
            <a:ext cx="3190181" cy="400110"/>
          </a:xfrm>
          <a:prstGeom prst="rect">
            <a:avLst/>
          </a:prstGeom>
          <a:noFill/>
        </p:spPr>
        <p:txBody>
          <a:bodyPr wrap="square" rtlCol="0">
            <a:spAutoFit/>
          </a:bodyPr>
          <a:lstStyle/>
          <a:p>
            <a:r>
              <a:rPr lang="en-US" altLang="ko-KR" sz="2000" b="1" dirty="0" smtClean="0">
                <a:solidFill>
                  <a:schemeClr val="tx2"/>
                </a:solidFill>
              </a:rPr>
              <a:t>Long-Pulsed Genesis</a:t>
            </a:r>
            <a:endParaRPr lang="ko-KR" altLang="en-US" sz="2000" b="1" dirty="0">
              <a:solidFill>
                <a:schemeClr val="tx2"/>
              </a:solidFill>
            </a:endParaRPr>
          </a:p>
        </p:txBody>
      </p:sp>
      <p:sp>
        <p:nvSpPr>
          <p:cNvPr id="14" name="직사각형 13"/>
          <p:cNvSpPr/>
          <p:nvPr/>
        </p:nvSpPr>
        <p:spPr>
          <a:xfrm>
            <a:off x="0" y="0"/>
            <a:ext cx="125760" cy="4743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Picture 2" descr="C:\Users\USER\Downloads\로고(490x19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2878" y="183052"/>
            <a:ext cx="1310610" cy="5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67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2124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p:cNvPicPr>
            <a:picLocks noChangeAspect="1"/>
          </p:cNvPicPr>
          <p:nvPr/>
        </p:nvPicPr>
        <p:blipFill>
          <a:blip r:embed="rId2"/>
          <a:stretch>
            <a:fillRect/>
          </a:stretch>
        </p:blipFill>
        <p:spPr>
          <a:xfrm>
            <a:off x="2453283" y="1403242"/>
            <a:ext cx="2258446" cy="1314063"/>
          </a:xfrm>
          <a:prstGeom prst="rect">
            <a:avLst/>
          </a:prstGeom>
        </p:spPr>
      </p:pic>
      <p:pic>
        <p:nvPicPr>
          <p:cNvPr id="8" name="그림 7" descr="181221-4 200x.jpg"/>
          <p:cNvPicPr>
            <a:picLocks noChangeAspect="1"/>
          </p:cNvPicPr>
          <p:nvPr/>
        </p:nvPicPr>
        <p:blipFill>
          <a:blip r:embed="rId3" cstate="print"/>
          <a:stretch>
            <a:fillRect/>
          </a:stretch>
        </p:blipFill>
        <p:spPr>
          <a:xfrm rot="16200000">
            <a:off x="-358859" y="1073095"/>
            <a:ext cx="3195600" cy="2097563"/>
          </a:xfrm>
          <a:prstGeom prst="rect">
            <a:avLst/>
          </a:prstGeom>
        </p:spPr>
      </p:pic>
      <p:sp>
        <p:nvSpPr>
          <p:cNvPr id="9" name="TextBox 8"/>
          <p:cNvSpPr txBox="1"/>
          <p:nvPr/>
        </p:nvSpPr>
        <p:spPr>
          <a:xfrm>
            <a:off x="144054" y="4017277"/>
            <a:ext cx="8647161" cy="2677656"/>
          </a:xfrm>
          <a:prstGeom prst="rect">
            <a:avLst/>
          </a:prstGeom>
          <a:solidFill>
            <a:schemeClr val="bg1">
              <a:lumMod val="95000"/>
            </a:schemeClr>
          </a:solidFill>
          <a:ln>
            <a:noFill/>
          </a:ln>
        </p:spPr>
        <p:txBody>
          <a:bodyPr wrap="square" rtlCol="0">
            <a:spAutoFit/>
          </a:bodyPr>
          <a:lstStyle/>
          <a:p>
            <a:pPr>
              <a:lnSpc>
                <a:spcPct val="150000"/>
              </a:lnSpc>
            </a:pPr>
            <a:r>
              <a:rPr lang="en-US" altLang="ko-KR" sz="1400" dirty="0">
                <a:latin typeface="Calibri" panose="020F0502020204030204" pitchFamily="34" charset="0"/>
                <a:cs typeface="Calibri" panose="020F0502020204030204" pitchFamily="34" charset="0"/>
              </a:rPr>
              <a:t>Without the epidermis damage, inside of epidermis and dermis, micro space is made caused by plasma effect made by the MLA H/P. The pigment in those spaces are </a:t>
            </a:r>
            <a:r>
              <a:rPr lang="en-US" altLang="ko-KR" sz="1400" dirty="0" smtClean="0">
                <a:latin typeface="Calibri" panose="020F0502020204030204" pitchFamily="34" charset="0"/>
                <a:cs typeface="Calibri" panose="020F0502020204030204" pitchFamily="34" charset="0"/>
              </a:rPr>
              <a:t>disappeared, because the pigment breaks by explosion. </a:t>
            </a:r>
            <a:r>
              <a:rPr lang="en-US" altLang="ko-KR" sz="1400" dirty="0">
                <a:latin typeface="Calibri" panose="020F0502020204030204" pitchFamily="34" charset="0"/>
                <a:cs typeface="Calibri" panose="020F0502020204030204" pitchFamily="34" charset="0"/>
              </a:rPr>
              <a:t>And the thanks to natural skin reproduction process, it is filled with neo </a:t>
            </a:r>
            <a:r>
              <a:rPr lang="en-US" altLang="ko-KR" sz="1400" dirty="0" smtClean="0">
                <a:latin typeface="Calibri" panose="020F0502020204030204" pitchFamily="34" charset="0"/>
                <a:cs typeface="Calibri" panose="020F0502020204030204" pitchFamily="34" charset="0"/>
              </a:rPr>
              <a:t>collagen. </a:t>
            </a:r>
            <a:r>
              <a:rPr lang="en-US" altLang="ko-KR" sz="1400" dirty="0">
                <a:latin typeface="Calibri" panose="020F0502020204030204" pitchFamily="34" charset="0"/>
                <a:cs typeface="Calibri" panose="020F0502020204030204" pitchFamily="34" charset="0"/>
              </a:rPr>
              <a:t>We called this Laser Induced Optical Breakdown(LIOB). It is effective for scar, pore, skin texture improving. It is less painful comparing conventional fractional laser, it doesn’t damage in the epidermis, so it is called as non marking Fractional laser or pore laser without scab. </a:t>
            </a:r>
            <a:endParaRPr lang="en-US" altLang="ko-KR" sz="1400" dirty="0" smtClean="0">
              <a:latin typeface="Calibri" panose="020F0502020204030204" pitchFamily="34" charset="0"/>
              <a:cs typeface="Calibri" panose="020F0502020204030204" pitchFamily="34" charset="0"/>
            </a:endParaRPr>
          </a:p>
          <a:p>
            <a:pPr>
              <a:lnSpc>
                <a:spcPct val="150000"/>
              </a:lnSpc>
            </a:pPr>
            <a:r>
              <a:rPr lang="en-US" altLang="ko-KR" sz="1400" b="1" dirty="0" smtClean="0">
                <a:latin typeface="Calibri" panose="020F0502020204030204" pitchFamily="34" charset="0"/>
                <a:cs typeface="Calibri" panose="020F0502020204030204" pitchFamily="34" charset="0"/>
              </a:rPr>
              <a:t>Treatment</a:t>
            </a:r>
          </a:p>
          <a:p>
            <a:pPr>
              <a:lnSpc>
                <a:spcPct val="150000"/>
              </a:lnSpc>
            </a:pPr>
            <a:r>
              <a:rPr lang="en-US" altLang="ko-KR" sz="1400" dirty="0" smtClean="0">
                <a:latin typeface="Calibri" panose="020F0502020204030204" pitchFamily="34" charset="0"/>
                <a:cs typeface="Calibri" panose="020F0502020204030204" pitchFamily="34" charset="0"/>
              </a:rPr>
              <a:t>With above parameter 1 pass</a:t>
            </a:r>
            <a:endParaRPr lang="en-US" altLang="ko-KR" sz="1400" dirty="0">
              <a:latin typeface="Calibri" panose="020F0502020204030204" pitchFamily="34" charset="0"/>
              <a:cs typeface="Calibri" panose="020F0502020204030204" pitchFamily="34" charset="0"/>
            </a:endParaRPr>
          </a:p>
        </p:txBody>
      </p:sp>
      <p:sp>
        <p:nvSpPr>
          <p:cNvPr id="11" name="TextBox 10"/>
          <p:cNvSpPr txBox="1"/>
          <p:nvPr/>
        </p:nvSpPr>
        <p:spPr>
          <a:xfrm>
            <a:off x="4930886" y="2090794"/>
            <a:ext cx="4121926" cy="1448730"/>
          </a:xfrm>
          <a:prstGeom prst="rect">
            <a:avLst/>
          </a:prstGeom>
          <a:noFill/>
        </p:spPr>
        <p:txBody>
          <a:bodyPr wrap="square" rtlCol="0">
            <a:spAutoFit/>
          </a:bodyPr>
          <a:lstStyle/>
          <a:p>
            <a:pPr>
              <a:lnSpc>
                <a:spcPct val="150000"/>
              </a:lnSpc>
            </a:pPr>
            <a:r>
              <a:rPr lang="en-US" altLang="ko-KR" sz="1200" dirty="0">
                <a:latin typeface="Calibri" panose="020F0502020204030204" pitchFamily="34" charset="0"/>
                <a:cs typeface="Calibri" panose="020F0502020204030204" pitchFamily="34" charset="0"/>
              </a:rPr>
              <a:t>According to the clinical test conducted by </a:t>
            </a:r>
            <a:r>
              <a:rPr lang="en-US" altLang="ko-KR" sz="1200" dirty="0" err="1">
                <a:latin typeface="Calibri" panose="020F0502020204030204" pitchFamily="34" charset="0"/>
                <a:cs typeface="Calibri" panose="020F0502020204030204" pitchFamily="34" charset="0"/>
              </a:rPr>
              <a:t>Finebeam</a:t>
            </a:r>
            <a:r>
              <a:rPr lang="en-US" altLang="ko-KR" sz="1200" dirty="0">
                <a:latin typeface="Calibri" panose="020F0502020204030204" pitchFamily="34" charset="0"/>
                <a:cs typeface="Calibri" panose="020F0502020204030204" pitchFamily="34" charset="0"/>
              </a:rPr>
              <a:t>, we can find the </a:t>
            </a:r>
            <a:r>
              <a:rPr lang="en-US" altLang="ko-KR" sz="1200" dirty="0" smtClean="0">
                <a:latin typeface="Calibri" panose="020F0502020204030204" pitchFamily="34" charset="0"/>
                <a:cs typeface="Calibri" panose="020F0502020204030204" pitchFamily="34" charset="0"/>
              </a:rPr>
              <a:t>several micro space </a:t>
            </a:r>
            <a:r>
              <a:rPr lang="en-US" altLang="ko-KR" sz="1200" dirty="0">
                <a:latin typeface="Calibri" panose="020F0502020204030204" pitchFamily="34" charset="0"/>
                <a:cs typeface="Calibri" panose="020F0502020204030204" pitchFamily="34" charset="0"/>
              </a:rPr>
              <a:t>is made at first and it is filled with </a:t>
            </a:r>
            <a:r>
              <a:rPr lang="en-US" altLang="ko-KR" sz="1200" dirty="0" smtClean="0">
                <a:latin typeface="Calibri" panose="020F0502020204030204" pitchFamily="34" charset="0"/>
                <a:cs typeface="Calibri" panose="020F0502020204030204" pitchFamily="34" charset="0"/>
              </a:rPr>
              <a:t>neo-collagen </a:t>
            </a:r>
            <a:r>
              <a:rPr lang="en-US" altLang="ko-KR" sz="1200" dirty="0">
                <a:latin typeface="Calibri" panose="020F0502020204030204" pitchFamily="34" charset="0"/>
                <a:cs typeface="Calibri" panose="020F0502020204030204" pitchFamily="34" charset="0"/>
              </a:rPr>
              <a:t>without epidermal damage. There is no skin damage in the skin surface but </a:t>
            </a:r>
            <a:r>
              <a:rPr lang="en-US" altLang="ko-KR" sz="1200" dirty="0" err="1">
                <a:latin typeface="Calibri" panose="020F0502020204030204" pitchFamily="34" charset="0"/>
                <a:cs typeface="Calibri" panose="020F0502020204030204" pitchFamily="34" charset="0"/>
              </a:rPr>
              <a:t>petechia</a:t>
            </a:r>
            <a:r>
              <a:rPr lang="en-US" altLang="ko-KR" sz="1200" dirty="0">
                <a:latin typeface="Calibri" panose="020F0502020204030204" pitchFamily="34" charset="0"/>
                <a:cs typeface="Calibri" panose="020F0502020204030204" pitchFamily="34" charset="0"/>
              </a:rPr>
              <a:t> is found in dermis. And it is disappeared within couple of days. </a:t>
            </a:r>
          </a:p>
        </p:txBody>
      </p:sp>
      <p:sp>
        <p:nvSpPr>
          <p:cNvPr id="15" name="TextBox 14"/>
          <p:cNvSpPr txBox="1"/>
          <p:nvPr/>
        </p:nvSpPr>
        <p:spPr>
          <a:xfrm>
            <a:off x="157684" y="37142"/>
            <a:ext cx="750526" cy="400110"/>
          </a:xfrm>
          <a:prstGeom prst="rect">
            <a:avLst/>
          </a:prstGeom>
          <a:noFill/>
        </p:spPr>
        <p:txBody>
          <a:bodyPr wrap="none" rtlCol="0">
            <a:spAutoFit/>
          </a:bodyPr>
          <a:lstStyle/>
          <a:p>
            <a:r>
              <a:rPr lang="en-US" altLang="ko-KR" sz="2000" b="1" dirty="0">
                <a:solidFill>
                  <a:schemeClr val="tx2"/>
                </a:solidFill>
              </a:rPr>
              <a:t>MLA</a:t>
            </a:r>
            <a:endParaRPr lang="ko-KR" altLang="en-US" sz="2000" b="1" dirty="0">
              <a:solidFill>
                <a:schemeClr val="tx2"/>
              </a:solidFill>
            </a:endParaRPr>
          </a:p>
        </p:txBody>
      </p:sp>
      <p:sp>
        <p:nvSpPr>
          <p:cNvPr id="16" name="직사각형 15"/>
          <p:cNvSpPr/>
          <p:nvPr/>
        </p:nvSpPr>
        <p:spPr>
          <a:xfrm>
            <a:off x="0" y="0"/>
            <a:ext cx="125760" cy="4743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그룹 18"/>
          <p:cNvGrpSpPr/>
          <p:nvPr/>
        </p:nvGrpSpPr>
        <p:grpSpPr>
          <a:xfrm>
            <a:off x="5606086" y="605691"/>
            <a:ext cx="1407919" cy="1414640"/>
            <a:chOff x="5940152" y="764704"/>
            <a:chExt cx="2196244" cy="2206728"/>
          </a:xfrm>
        </p:grpSpPr>
        <p:sp>
          <p:nvSpPr>
            <p:cNvPr id="13" name="타원 12"/>
            <p:cNvSpPr/>
            <p:nvPr/>
          </p:nvSpPr>
          <p:spPr>
            <a:xfrm>
              <a:off x="5940152" y="764704"/>
              <a:ext cx="2196244" cy="21962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Picture 3" descr="D:\제품자료\Finebeam Dual\003.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670" r="58560"/>
            <a:stretch/>
          </p:blipFill>
          <p:spPr bwMode="auto">
            <a:xfrm rot="9000000">
              <a:off x="6777782" y="1046210"/>
              <a:ext cx="457628" cy="1925222"/>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C:\Users\USER\Downloads\로고(490x19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2878" y="183052"/>
            <a:ext cx="1310610" cy="50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52320" y="1268760"/>
            <a:ext cx="1600492" cy="646331"/>
          </a:xfrm>
          <a:prstGeom prst="rect">
            <a:avLst/>
          </a:prstGeom>
          <a:noFill/>
        </p:spPr>
        <p:txBody>
          <a:bodyPr wrap="square" rtlCol="0">
            <a:spAutoFit/>
          </a:bodyPr>
          <a:lstStyle/>
          <a:p>
            <a:r>
              <a:rPr lang="en-US" altLang="ko-KR" dirty="0" err="1"/>
              <a:t>Finebeam</a:t>
            </a:r>
            <a:r>
              <a:rPr lang="en-US" altLang="ko-KR" dirty="0"/>
              <a:t> </a:t>
            </a:r>
            <a:r>
              <a:rPr lang="en-US" altLang="ko-KR" dirty="0" smtClean="0"/>
              <a:t>MLA </a:t>
            </a:r>
            <a:r>
              <a:rPr lang="en-US" altLang="ko-KR" dirty="0"/>
              <a:t>H/P</a:t>
            </a:r>
            <a:endParaRPr lang="ko-KR" altLang="en-US" dirty="0"/>
          </a:p>
        </p:txBody>
      </p:sp>
      <p:sp>
        <p:nvSpPr>
          <p:cNvPr id="3" name="Rectangle 2"/>
          <p:cNvSpPr>
            <a:spLocks noChangeArrowheads="1"/>
          </p:cNvSpPr>
          <p:nvPr/>
        </p:nvSpPr>
        <p:spPr bwMode="auto">
          <a:xfrm>
            <a:off x="-54" y="-403183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14" name="TextBox 13"/>
          <p:cNvSpPr txBox="1"/>
          <p:nvPr/>
        </p:nvSpPr>
        <p:spPr>
          <a:xfrm>
            <a:off x="4070116" y="1852147"/>
            <a:ext cx="1283226" cy="400110"/>
          </a:xfrm>
          <a:prstGeom prst="rect">
            <a:avLst/>
          </a:prstGeom>
          <a:noFill/>
        </p:spPr>
        <p:txBody>
          <a:bodyPr wrap="square" rtlCol="0">
            <a:spAutoFit/>
          </a:bodyPr>
          <a:lstStyle/>
          <a:p>
            <a:r>
              <a:rPr lang="en-US" altLang="ko-KR" sz="2000" b="1" dirty="0" smtClean="0">
                <a:solidFill>
                  <a:schemeClr val="tx2">
                    <a:lumMod val="75000"/>
                  </a:schemeClr>
                </a:solidFill>
              </a:rPr>
              <a:t>~ 0.63</a:t>
            </a:r>
            <a:endParaRPr lang="ko-KR" altLang="en-US" sz="2000" b="1" dirty="0">
              <a:solidFill>
                <a:schemeClr val="tx2">
                  <a:lumMod val="75000"/>
                </a:schemeClr>
              </a:solidFill>
            </a:endParaRPr>
          </a:p>
        </p:txBody>
      </p:sp>
    </p:spTree>
    <p:extLst>
      <p:ext uri="{BB962C8B-B14F-4D97-AF65-F5344CB8AC3E}">
        <p14:creationId xmlns:p14="http://schemas.microsoft.com/office/powerpoint/2010/main" val="3417679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84" y="37142"/>
            <a:ext cx="3304623" cy="400110"/>
          </a:xfrm>
          <a:prstGeom prst="rect">
            <a:avLst/>
          </a:prstGeom>
          <a:noFill/>
        </p:spPr>
        <p:txBody>
          <a:bodyPr wrap="none" rtlCol="0">
            <a:spAutoFit/>
          </a:bodyPr>
          <a:lstStyle/>
          <a:p>
            <a:r>
              <a:rPr lang="en-US" altLang="ko-KR" sz="2000" b="1" dirty="0">
                <a:solidFill>
                  <a:schemeClr val="tx2"/>
                </a:solidFill>
              </a:rPr>
              <a:t>Treatment cost in Korea </a:t>
            </a:r>
            <a:endParaRPr lang="ko-KR" altLang="en-US" sz="2000" b="1" dirty="0">
              <a:solidFill>
                <a:schemeClr val="tx2"/>
              </a:solidFill>
            </a:endParaRPr>
          </a:p>
        </p:txBody>
      </p:sp>
      <p:sp>
        <p:nvSpPr>
          <p:cNvPr id="5" name="직사각형 4"/>
          <p:cNvSpPr/>
          <p:nvPr/>
        </p:nvSpPr>
        <p:spPr>
          <a:xfrm>
            <a:off x="0" y="0"/>
            <a:ext cx="125760" cy="4743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표 4">
            <a:extLst>
              <a:ext uri="{FF2B5EF4-FFF2-40B4-BE49-F238E27FC236}">
                <a16:creationId xmlns:a16="http://schemas.microsoft.com/office/drawing/2014/main" id="{08118216-3734-4C2C-86A4-EDD95F052D3A}"/>
              </a:ext>
            </a:extLst>
          </p:cNvPr>
          <p:cNvGraphicFramePr>
            <a:graphicFrameLocks noGrp="1"/>
          </p:cNvGraphicFramePr>
          <p:nvPr>
            <p:extLst>
              <p:ext uri="{D42A27DB-BD31-4B8C-83A1-F6EECF244321}">
                <p14:modId xmlns:p14="http://schemas.microsoft.com/office/powerpoint/2010/main" val="3915999098"/>
              </p:ext>
            </p:extLst>
          </p:nvPr>
        </p:nvGraphicFramePr>
        <p:xfrm>
          <a:off x="503547" y="780569"/>
          <a:ext cx="8064897" cy="2070783"/>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3013782991"/>
                    </a:ext>
                  </a:extLst>
                </a:gridCol>
                <a:gridCol w="2184243">
                  <a:extLst>
                    <a:ext uri="{9D8B030D-6E8A-4147-A177-3AD203B41FA5}">
                      <a16:colId xmlns:a16="http://schemas.microsoft.com/office/drawing/2014/main" val="84759826"/>
                    </a:ext>
                  </a:extLst>
                </a:gridCol>
                <a:gridCol w="2184243">
                  <a:extLst>
                    <a:ext uri="{9D8B030D-6E8A-4147-A177-3AD203B41FA5}">
                      <a16:colId xmlns:a16="http://schemas.microsoft.com/office/drawing/2014/main" val="4230058749"/>
                    </a:ext>
                  </a:extLst>
                </a:gridCol>
                <a:gridCol w="2184243">
                  <a:extLst>
                    <a:ext uri="{9D8B030D-6E8A-4147-A177-3AD203B41FA5}">
                      <a16:colId xmlns:a16="http://schemas.microsoft.com/office/drawing/2014/main" val="2280756302"/>
                    </a:ext>
                  </a:extLst>
                </a:gridCol>
              </a:tblGrid>
              <a:tr h="181478">
                <a:tc>
                  <a:txBody>
                    <a:bodyPr/>
                    <a:lstStyle/>
                    <a:p>
                      <a:pPr algn="ctr" latinLnBrk="1">
                        <a:lnSpc>
                          <a:spcPts val="1900"/>
                        </a:lnSpc>
                      </a:pPr>
                      <a:r>
                        <a:rPr lang="en-US" altLang="ko-KR" sz="1000" b="1" dirty="0">
                          <a:solidFill>
                            <a:schemeClr val="bg1"/>
                          </a:solidFill>
                          <a:latin typeface="+mn-ea"/>
                          <a:ea typeface="+mn-ea"/>
                        </a:rPr>
                        <a:t>Clinic</a:t>
                      </a:r>
                      <a:r>
                        <a:rPr lang="ko-KR" altLang="en-US" sz="1000" b="1" dirty="0">
                          <a:solidFill>
                            <a:schemeClr val="bg1"/>
                          </a:solidFill>
                          <a:latin typeface="+mn-ea"/>
                          <a:ea typeface="+mn-ea"/>
                        </a:rPr>
                        <a:t> </a:t>
                      </a:r>
                      <a:r>
                        <a:rPr lang="en-US" altLang="ko-KR" sz="1000" b="1" dirty="0">
                          <a:solidFill>
                            <a:schemeClr val="bg1"/>
                          </a:solidFill>
                          <a:latin typeface="+mn-ea"/>
                          <a:ea typeface="+mn-ea"/>
                        </a:rPr>
                        <a:t>/ Session</a:t>
                      </a:r>
                      <a:endParaRPr lang="ko-KR" altLang="en-US" sz="1000" b="1" dirty="0">
                        <a:solidFill>
                          <a:schemeClr val="bg1"/>
                        </a:solidFill>
                        <a:latin typeface="+mn-ea"/>
                        <a:ea typeface="+mn-ea"/>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latinLnBrk="1">
                        <a:lnSpc>
                          <a:spcPts val="1900"/>
                        </a:lnSpc>
                      </a:pPr>
                      <a:r>
                        <a:rPr lang="en-US" altLang="ko-KR" sz="1000" b="1" dirty="0">
                          <a:solidFill>
                            <a:schemeClr val="bg1"/>
                          </a:solidFill>
                          <a:latin typeface="+mn-ea"/>
                          <a:ea typeface="+mn-ea"/>
                        </a:rPr>
                        <a:t>Genesis</a:t>
                      </a:r>
                      <a:r>
                        <a:rPr lang="en-US" altLang="ko-KR" sz="1000" b="1" baseline="0" dirty="0">
                          <a:solidFill>
                            <a:schemeClr val="bg1"/>
                          </a:solidFill>
                          <a:latin typeface="+mn-ea"/>
                          <a:ea typeface="+mn-ea"/>
                        </a:rPr>
                        <a:t> Toning </a:t>
                      </a:r>
                      <a:r>
                        <a:rPr lang="en-US" altLang="ko-KR" sz="1000" b="1" dirty="0">
                          <a:solidFill>
                            <a:schemeClr val="bg1"/>
                          </a:solidFill>
                          <a:latin typeface="+mn-ea"/>
                          <a:ea typeface="+mn-ea"/>
                        </a:rPr>
                        <a:t>(1session)</a:t>
                      </a:r>
                      <a:endParaRPr lang="ko-KR" altLang="en-US" sz="1000" b="1" dirty="0">
                        <a:solidFill>
                          <a:schemeClr val="bg1"/>
                        </a:solidFill>
                        <a:latin typeface="+mn-ea"/>
                        <a:ea typeface="+mn-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latinLnBrk="1">
                        <a:lnSpc>
                          <a:spcPts val="1900"/>
                        </a:lnSpc>
                      </a:pPr>
                      <a:r>
                        <a:rPr lang="en-US" altLang="ko-KR" sz="1000" b="1" dirty="0">
                          <a:solidFill>
                            <a:schemeClr val="bg1"/>
                          </a:solidFill>
                          <a:latin typeface="+mn-ea"/>
                          <a:ea typeface="+mn-ea"/>
                        </a:rPr>
                        <a:t>Genesis</a:t>
                      </a:r>
                      <a:r>
                        <a:rPr lang="en-US" altLang="ko-KR" sz="1000" b="1" baseline="0" dirty="0">
                          <a:solidFill>
                            <a:schemeClr val="bg1"/>
                          </a:solidFill>
                          <a:latin typeface="+mn-ea"/>
                          <a:ea typeface="+mn-ea"/>
                        </a:rPr>
                        <a:t> Toning</a:t>
                      </a:r>
                      <a:r>
                        <a:rPr lang="ko-KR" altLang="en-US" sz="1000" b="1" dirty="0">
                          <a:solidFill>
                            <a:schemeClr val="bg1"/>
                          </a:solidFill>
                          <a:latin typeface="+mn-ea"/>
                          <a:ea typeface="+mn-ea"/>
                        </a:rPr>
                        <a:t> </a:t>
                      </a:r>
                      <a:r>
                        <a:rPr lang="en-US" altLang="ko-KR" sz="1000" b="1" dirty="0">
                          <a:solidFill>
                            <a:schemeClr val="bg1"/>
                          </a:solidFill>
                          <a:latin typeface="+mn-ea"/>
                          <a:ea typeface="+mn-ea"/>
                        </a:rPr>
                        <a:t>(5sessions)</a:t>
                      </a:r>
                      <a:endParaRPr lang="ko-KR" altLang="en-US" sz="1000" b="1" dirty="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latinLnBrk="1">
                        <a:lnSpc>
                          <a:spcPts val="1900"/>
                        </a:lnSpc>
                      </a:pPr>
                      <a:r>
                        <a:rPr lang="en-US" altLang="ko-KR" sz="1000" b="1" dirty="0">
                          <a:solidFill>
                            <a:schemeClr val="bg1"/>
                          </a:solidFill>
                          <a:latin typeface="+mn-ea"/>
                          <a:ea typeface="+mn-ea"/>
                        </a:rPr>
                        <a:t>Genesis</a:t>
                      </a:r>
                      <a:r>
                        <a:rPr lang="en-US" altLang="ko-KR" sz="1000" b="1" baseline="0" dirty="0">
                          <a:solidFill>
                            <a:schemeClr val="bg1"/>
                          </a:solidFill>
                          <a:latin typeface="+mn-ea"/>
                          <a:ea typeface="+mn-ea"/>
                        </a:rPr>
                        <a:t> Toning </a:t>
                      </a:r>
                      <a:r>
                        <a:rPr lang="en-US" altLang="ko-KR" sz="1000" b="1" baseline="0" dirty="0" err="1">
                          <a:solidFill>
                            <a:schemeClr val="bg1"/>
                          </a:solidFill>
                          <a:latin typeface="+mn-ea"/>
                          <a:ea typeface="+mn-ea"/>
                        </a:rPr>
                        <a:t>alon</a:t>
                      </a:r>
                      <a:r>
                        <a:rPr lang="en-US" altLang="ko-KR" sz="1000" b="1" baseline="0" dirty="0">
                          <a:solidFill>
                            <a:schemeClr val="bg1"/>
                          </a:solidFill>
                          <a:latin typeface="+mn-ea"/>
                          <a:ea typeface="+mn-ea"/>
                        </a:rPr>
                        <a:t> </a:t>
                      </a:r>
                      <a:r>
                        <a:rPr lang="en-US" altLang="ko-KR" sz="1000" b="1" dirty="0">
                          <a:solidFill>
                            <a:schemeClr val="bg1"/>
                          </a:solidFill>
                          <a:latin typeface="+mn-ea"/>
                          <a:ea typeface="+mn-ea"/>
                        </a:rPr>
                        <a:t>(10sessions)</a:t>
                      </a:r>
                      <a:endParaRPr lang="ko-KR" altLang="en-US" sz="1000" b="1" dirty="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480420233"/>
                  </a:ext>
                </a:extLst>
              </a:tr>
              <a:tr h="525273">
                <a:tc>
                  <a:txBody>
                    <a:bodyPr/>
                    <a:lstStyle/>
                    <a:p>
                      <a:pPr algn="ctr" latinLnBrk="1">
                        <a:lnSpc>
                          <a:spcPts val="1900"/>
                        </a:lnSpc>
                      </a:pPr>
                      <a:r>
                        <a:rPr lang="en-US" altLang="ko-KR" sz="800" b="0" dirty="0">
                          <a:solidFill>
                            <a:schemeClr val="tx1"/>
                          </a:solidFill>
                          <a:latin typeface="+mn-ea"/>
                          <a:ea typeface="+mn-ea"/>
                        </a:rPr>
                        <a:t>May</a:t>
                      </a:r>
                      <a:r>
                        <a:rPr lang="en-US" altLang="ko-KR" sz="800" b="0" baseline="0" dirty="0">
                          <a:solidFill>
                            <a:schemeClr val="tx1"/>
                          </a:solidFill>
                          <a:latin typeface="+mn-ea"/>
                          <a:ea typeface="+mn-ea"/>
                        </a:rPr>
                        <a:t> pure clinic</a:t>
                      </a:r>
                    </a:p>
                    <a:p>
                      <a:pPr algn="ctr" latinLnBrk="1">
                        <a:lnSpc>
                          <a:spcPts val="1900"/>
                        </a:lnSpc>
                      </a:pPr>
                      <a:r>
                        <a:rPr lang="en-US" altLang="ko-KR" sz="800" b="0" baseline="0" dirty="0">
                          <a:solidFill>
                            <a:schemeClr val="tx1"/>
                          </a:solidFill>
                          <a:latin typeface="+mn-ea"/>
                          <a:ea typeface="+mn-ea"/>
                        </a:rPr>
                        <a:t> in </a:t>
                      </a:r>
                      <a:r>
                        <a:rPr lang="en-US" altLang="ko-KR" sz="800" b="0" baseline="0" dirty="0" err="1">
                          <a:solidFill>
                            <a:schemeClr val="tx1"/>
                          </a:solidFill>
                          <a:latin typeface="+mn-ea"/>
                          <a:ea typeface="+mn-ea"/>
                        </a:rPr>
                        <a:t>GuangMyung</a:t>
                      </a:r>
                      <a:endParaRPr lang="en-US" altLang="ko-KR" sz="800" b="0" dirty="0">
                        <a:solidFill>
                          <a:schemeClr val="tx1"/>
                        </a:solidFill>
                        <a:latin typeface="+mn-ea"/>
                        <a:ea typeface="+mn-ea"/>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r" latinLnBrk="1">
                        <a:lnSpc>
                          <a:spcPct val="100000"/>
                        </a:lnSpc>
                      </a:pPr>
                      <a:r>
                        <a:rPr lang="en-US" altLang="ko-KR" sz="950" dirty="0">
                          <a:solidFill>
                            <a:schemeClr val="tx1"/>
                          </a:solidFill>
                          <a:latin typeface="+mn-ea"/>
                          <a:ea typeface="+mn-ea"/>
                        </a:rPr>
                        <a:t>USD18</a:t>
                      </a:r>
                      <a:endParaRPr lang="ko-KR" altLang="en-US" sz="950" dirty="0">
                        <a:solidFill>
                          <a:schemeClr val="tx1"/>
                        </a:solidFill>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r>
                        <a:rPr lang="en-US" altLang="ko-KR" sz="950" dirty="0">
                          <a:solidFill>
                            <a:schemeClr val="tx1"/>
                          </a:solidFill>
                          <a:latin typeface="+mn-ea"/>
                          <a:ea typeface="+mn-ea"/>
                        </a:rPr>
                        <a:t>USD85</a:t>
                      </a:r>
                      <a:endParaRPr lang="ko-KR" altLang="en-US" sz="950" dirty="0">
                        <a:solidFill>
                          <a:schemeClr val="tx1"/>
                        </a:solidFill>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r>
                        <a:rPr lang="en-US" altLang="ko-KR" sz="950" dirty="0">
                          <a:solidFill>
                            <a:schemeClr val="tx1"/>
                          </a:solidFill>
                          <a:latin typeface="+mn-ea"/>
                          <a:ea typeface="+mn-ea"/>
                        </a:rPr>
                        <a:t>USD160</a:t>
                      </a:r>
                      <a:endParaRPr lang="ko-KR" altLang="en-US" sz="950" dirty="0">
                        <a:solidFill>
                          <a:schemeClr val="tx1"/>
                        </a:solidFill>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7975816"/>
                  </a:ext>
                </a:extLst>
              </a:tr>
              <a:tr h="589963">
                <a:tc>
                  <a:txBody>
                    <a:bodyPr/>
                    <a:lstStyle/>
                    <a:p>
                      <a:pPr algn="ctr" latinLnBrk="1">
                        <a:lnSpc>
                          <a:spcPts val="1900"/>
                        </a:lnSpc>
                      </a:pPr>
                      <a:r>
                        <a:rPr lang="en-US" altLang="ko-KR" sz="800" b="0" dirty="0">
                          <a:solidFill>
                            <a:schemeClr val="tx1"/>
                          </a:solidFill>
                          <a:latin typeface="+mn-ea"/>
                          <a:ea typeface="+mn-ea"/>
                        </a:rPr>
                        <a:t>So ye Dermatology</a:t>
                      </a:r>
                      <a:r>
                        <a:rPr lang="en-US" altLang="ko-KR" sz="800" b="0" baseline="0" dirty="0">
                          <a:solidFill>
                            <a:schemeClr val="tx1"/>
                          </a:solidFill>
                          <a:latin typeface="+mn-ea"/>
                          <a:ea typeface="+mn-ea"/>
                        </a:rPr>
                        <a:t> clinic</a:t>
                      </a:r>
                    </a:p>
                    <a:p>
                      <a:pPr algn="ctr" latinLnBrk="1">
                        <a:lnSpc>
                          <a:spcPts val="1900"/>
                        </a:lnSpc>
                      </a:pPr>
                      <a:r>
                        <a:rPr lang="en-US" altLang="ko-KR" sz="800" b="0" baseline="0" dirty="0">
                          <a:solidFill>
                            <a:schemeClr val="tx1"/>
                          </a:solidFill>
                          <a:latin typeface="+mn-ea"/>
                          <a:ea typeface="+mn-ea"/>
                        </a:rPr>
                        <a:t>In </a:t>
                      </a:r>
                      <a:r>
                        <a:rPr lang="en-US" altLang="ko-KR" sz="800" b="0" baseline="0" dirty="0" err="1">
                          <a:solidFill>
                            <a:schemeClr val="tx1"/>
                          </a:solidFill>
                          <a:latin typeface="+mn-ea"/>
                          <a:ea typeface="+mn-ea"/>
                        </a:rPr>
                        <a:t>GuangMyung</a:t>
                      </a:r>
                      <a:endParaRPr lang="en-US" altLang="ko-KR" sz="800" b="0" dirty="0">
                        <a:solidFill>
                          <a:schemeClr val="tx1"/>
                        </a:solidFill>
                        <a:latin typeface="+mn-ea"/>
                        <a:ea typeface="+mn-ea"/>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a:solidFill>
                            <a:srgbClr val="FF0000"/>
                          </a:solidFill>
                          <a:latin typeface="+mn-ea"/>
                          <a:ea typeface="+mn-ea"/>
                        </a:rPr>
                        <a:t>USD115</a:t>
                      </a:r>
                    </a:p>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a:solidFill>
                            <a:srgbClr val="FF0000"/>
                          </a:solidFill>
                          <a:latin typeface="+mn-ea"/>
                          <a:ea typeface="+mn-ea"/>
                        </a:rPr>
                        <a:t>(Vitamin +Genesis)</a:t>
                      </a: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a:solidFill>
                            <a:schemeClr val="tx1"/>
                          </a:solidFill>
                          <a:latin typeface="+mn-ea"/>
                          <a:ea typeface="+mn-ea"/>
                        </a:rPr>
                        <a:t>USD580</a:t>
                      </a:r>
                      <a:endParaRPr lang="en-US" altLang="ko-KR" sz="950" dirty="0">
                        <a:solidFill>
                          <a:srgbClr val="FF0000"/>
                        </a:solidFill>
                        <a:latin typeface="+mn-ea"/>
                        <a:ea typeface="+mn-ea"/>
                      </a:endParaRPr>
                    </a:p>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a:solidFill>
                            <a:srgbClr val="FF0000"/>
                          </a:solidFill>
                          <a:latin typeface="+mn-ea"/>
                          <a:ea typeface="+mn-ea"/>
                        </a:rPr>
                        <a:t>(Vitamin</a:t>
                      </a:r>
                      <a:r>
                        <a:rPr lang="en-US" altLang="ko-KR" sz="950" baseline="0" dirty="0">
                          <a:solidFill>
                            <a:srgbClr val="FF0000"/>
                          </a:solidFill>
                          <a:latin typeface="+mn-ea"/>
                          <a:ea typeface="+mn-ea"/>
                        </a:rPr>
                        <a:t> + Genesis</a:t>
                      </a:r>
                      <a:r>
                        <a:rPr lang="en-US" altLang="ko-KR" sz="950" dirty="0">
                          <a:solidFill>
                            <a:srgbClr val="FF0000"/>
                          </a:solidFill>
                          <a:latin typeface="+mn-ea"/>
                          <a:ea typeface="+mn-ea"/>
                        </a:rPr>
                        <a:t>)</a:t>
                      </a: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a:solidFill>
                            <a:srgbClr val="FF0000"/>
                          </a:solidFill>
                          <a:latin typeface="+mn-ea"/>
                          <a:ea typeface="+mn-ea"/>
                        </a:rPr>
                        <a:t>USD1,150</a:t>
                      </a:r>
                    </a:p>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a:solidFill>
                            <a:srgbClr val="FF0000"/>
                          </a:solidFill>
                          <a:latin typeface="+mn-ea"/>
                          <a:ea typeface="+mn-ea"/>
                        </a:rPr>
                        <a:t>(Vitamin</a:t>
                      </a:r>
                      <a:r>
                        <a:rPr lang="en-US" altLang="ko-KR" sz="950" baseline="0" dirty="0">
                          <a:solidFill>
                            <a:srgbClr val="FF0000"/>
                          </a:solidFill>
                          <a:latin typeface="+mn-ea"/>
                          <a:ea typeface="+mn-ea"/>
                        </a:rPr>
                        <a:t> + Genesis</a:t>
                      </a:r>
                      <a:r>
                        <a:rPr lang="en-US" altLang="ko-KR" sz="950" dirty="0">
                          <a:solidFill>
                            <a:srgbClr val="FF0000"/>
                          </a:solidFill>
                          <a:latin typeface="+mn-ea"/>
                          <a:ea typeface="+mn-ea"/>
                        </a:rPr>
                        <a:t>)</a:t>
                      </a: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0318277"/>
                  </a:ext>
                </a:extLst>
              </a:tr>
              <a:tr h="499520">
                <a:tc>
                  <a:txBody>
                    <a:bodyPr/>
                    <a:lstStyle/>
                    <a:p>
                      <a:pPr algn="ctr" latinLnBrk="1">
                        <a:lnSpc>
                          <a:spcPts val="1900"/>
                        </a:lnSpc>
                      </a:pPr>
                      <a:r>
                        <a:rPr lang="en-US" altLang="ko-KR" sz="800" b="0" dirty="0">
                          <a:solidFill>
                            <a:schemeClr val="tx1"/>
                          </a:solidFill>
                          <a:latin typeface="+mn-ea"/>
                          <a:ea typeface="+mn-ea"/>
                        </a:rPr>
                        <a:t>MB</a:t>
                      </a:r>
                      <a:r>
                        <a:rPr lang="en-US" altLang="ko-KR" sz="800" b="0" baseline="0" dirty="0">
                          <a:solidFill>
                            <a:schemeClr val="tx1"/>
                          </a:solidFill>
                          <a:latin typeface="+mn-ea"/>
                          <a:ea typeface="+mn-ea"/>
                        </a:rPr>
                        <a:t> Clinic</a:t>
                      </a:r>
                    </a:p>
                    <a:p>
                      <a:pPr algn="ctr" latinLnBrk="1">
                        <a:lnSpc>
                          <a:spcPts val="1900"/>
                        </a:lnSpc>
                      </a:pPr>
                      <a:r>
                        <a:rPr lang="en-US" altLang="ko-KR" sz="800" b="0" baseline="0" dirty="0">
                          <a:solidFill>
                            <a:schemeClr val="tx1"/>
                          </a:solidFill>
                          <a:latin typeface="+mn-ea"/>
                          <a:ea typeface="+mn-ea"/>
                        </a:rPr>
                        <a:t>In </a:t>
                      </a:r>
                      <a:r>
                        <a:rPr lang="en-US" altLang="ko-KR" sz="800" b="0" baseline="0" dirty="0" err="1">
                          <a:solidFill>
                            <a:schemeClr val="tx1"/>
                          </a:solidFill>
                          <a:latin typeface="+mn-ea"/>
                          <a:ea typeface="+mn-ea"/>
                        </a:rPr>
                        <a:t>Chulsan</a:t>
                      </a:r>
                      <a:endParaRPr lang="ko-KR" altLang="en-US" sz="800" b="0" dirty="0">
                        <a:solidFill>
                          <a:schemeClr val="tx1"/>
                        </a:solidFill>
                        <a:latin typeface="+mn-ea"/>
                        <a:ea typeface="+mn-ea"/>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r" latinLnBrk="1">
                        <a:lnSpc>
                          <a:spcPct val="100000"/>
                        </a:lnSpc>
                      </a:pPr>
                      <a:r>
                        <a:rPr lang="en-US" altLang="ko-KR" sz="950" dirty="0">
                          <a:latin typeface="+mn-ea"/>
                          <a:ea typeface="+mn-ea"/>
                        </a:rPr>
                        <a:t>USD155</a:t>
                      </a:r>
                      <a:endParaRPr lang="ko-KR" altLang="en-US" sz="950" dirty="0">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r>
                        <a:rPr lang="en-US" altLang="ko-KR" sz="950" dirty="0">
                          <a:latin typeface="+mn-ea"/>
                          <a:ea typeface="+mn-ea"/>
                        </a:rPr>
                        <a:t>USD770</a:t>
                      </a:r>
                      <a:endParaRPr lang="ko-KR" altLang="en-US" sz="950" dirty="0">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r>
                        <a:rPr lang="en-US" altLang="ko-KR" sz="950" dirty="0">
                          <a:latin typeface="+mn-ea"/>
                          <a:ea typeface="+mn-ea"/>
                        </a:rPr>
                        <a:t>USD1,540</a:t>
                      </a:r>
                      <a:endParaRPr lang="ko-KR" altLang="en-US" sz="950" dirty="0">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2971970"/>
                  </a:ext>
                </a:extLst>
              </a:tr>
            </a:tbl>
          </a:graphicData>
        </a:graphic>
      </p:graphicFrame>
      <p:graphicFrame>
        <p:nvGraphicFramePr>
          <p:cNvPr id="8" name="표 4">
            <a:extLst>
              <a:ext uri="{FF2B5EF4-FFF2-40B4-BE49-F238E27FC236}">
                <a16:creationId xmlns:a16="http://schemas.microsoft.com/office/drawing/2014/main" id="{08118216-3734-4C2C-86A4-EDD95F052D3A}"/>
              </a:ext>
            </a:extLst>
          </p:cNvPr>
          <p:cNvGraphicFramePr>
            <a:graphicFrameLocks noGrp="1"/>
          </p:cNvGraphicFramePr>
          <p:nvPr>
            <p:extLst>
              <p:ext uri="{D42A27DB-BD31-4B8C-83A1-F6EECF244321}">
                <p14:modId xmlns:p14="http://schemas.microsoft.com/office/powerpoint/2010/main" val="2580222194"/>
              </p:ext>
            </p:extLst>
          </p:nvPr>
        </p:nvGraphicFramePr>
        <p:xfrm>
          <a:off x="515340" y="3097870"/>
          <a:ext cx="8089107" cy="2872582"/>
        </p:xfrm>
        <a:graphic>
          <a:graphicData uri="http://schemas.openxmlformats.org/drawingml/2006/table">
            <a:tbl>
              <a:tblPr firstRow="1" bandRow="1">
                <a:tableStyleId>{5C22544A-7EE6-4342-B048-85BDC9FD1C3A}</a:tableStyleId>
              </a:tblPr>
              <a:tblGrid>
                <a:gridCol w="1251811">
                  <a:extLst>
                    <a:ext uri="{9D8B030D-6E8A-4147-A177-3AD203B41FA5}">
                      <a16:colId xmlns:a16="http://schemas.microsoft.com/office/drawing/2014/main" val="3013782991"/>
                    </a:ext>
                  </a:extLst>
                </a:gridCol>
                <a:gridCol w="2300793">
                  <a:extLst>
                    <a:ext uri="{9D8B030D-6E8A-4147-A177-3AD203B41FA5}">
                      <a16:colId xmlns:a16="http://schemas.microsoft.com/office/drawing/2014/main" val="84759826"/>
                    </a:ext>
                  </a:extLst>
                </a:gridCol>
                <a:gridCol w="2376264">
                  <a:extLst>
                    <a:ext uri="{9D8B030D-6E8A-4147-A177-3AD203B41FA5}">
                      <a16:colId xmlns:a16="http://schemas.microsoft.com/office/drawing/2014/main" val="4230058749"/>
                    </a:ext>
                  </a:extLst>
                </a:gridCol>
                <a:gridCol w="1152128">
                  <a:extLst>
                    <a:ext uri="{9D8B030D-6E8A-4147-A177-3AD203B41FA5}">
                      <a16:colId xmlns:a16="http://schemas.microsoft.com/office/drawing/2014/main" val="2280756302"/>
                    </a:ext>
                  </a:extLst>
                </a:gridCol>
                <a:gridCol w="1008111">
                  <a:extLst>
                    <a:ext uri="{9D8B030D-6E8A-4147-A177-3AD203B41FA5}">
                      <a16:colId xmlns:a16="http://schemas.microsoft.com/office/drawing/2014/main" val="20004"/>
                    </a:ext>
                  </a:extLst>
                </a:gridCol>
              </a:tblGrid>
              <a:tr h="335122">
                <a:tc>
                  <a:txBody>
                    <a:bodyPr/>
                    <a:lstStyle/>
                    <a:p>
                      <a:pPr algn="ctr" latinLnBrk="1">
                        <a:lnSpc>
                          <a:spcPts val="1900"/>
                        </a:lnSpc>
                      </a:pPr>
                      <a:r>
                        <a:rPr lang="en-US" altLang="ko-KR" sz="1000" b="1" dirty="0">
                          <a:solidFill>
                            <a:schemeClr val="bg1"/>
                          </a:solidFill>
                          <a:latin typeface="+mn-ea"/>
                          <a:ea typeface="+mn-ea"/>
                        </a:rPr>
                        <a:t>Clinic</a:t>
                      </a:r>
                      <a:r>
                        <a:rPr lang="en-US" altLang="ko-KR" sz="1000" b="1" baseline="0" dirty="0">
                          <a:solidFill>
                            <a:schemeClr val="bg1"/>
                          </a:solidFill>
                          <a:latin typeface="+mn-ea"/>
                          <a:ea typeface="+mn-ea"/>
                        </a:rPr>
                        <a:t> / Session</a:t>
                      </a:r>
                      <a:endParaRPr lang="ko-KR" altLang="en-US" sz="1000" b="1" dirty="0">
                        <a:solidFill>
                          <a:schemeClr val="bg1"/>
                        </a:solidFill>
                        <a:latin typeface="+mn-ea"/>
                        <a:ea typeface="+mn-ea"/>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ctr" latinLnBrk="1">
                        <a:lnSpc>
                          <a:spcPts val="1900"/>
                        </a:lnSpc>
                      </a:pPr>
                      <a:r>
                        <a:rPr lang="en-US" altLang="ko-KR" sz="1000" b="1" dirty="0">
                          <a:solidFill>
                            <a:schemeClr val="bg1"/>
                          </a:solidFill>
                          <a:latin typeface="+mn-ea"/>
                          <a:ea typeface="+mn-ea"/>
                        </a:rPr>
                        <a:t>1</a:t>
                      </a:r>
                      <a:r>
                        <a:rPr lang="en-US" altLang="ko-KR" sz="1000" b="1" baseline="0" dirty="0">
                          <a:solidFill>
                            <a:schemeClr val="bg1"/>
                          </a:solidFill>
                          <a:latin typeface="+mn-ea"/>
                          <a:ea typeface="+mn-ea"/>
                        </a:rPr>
                        <a:t> session</a:t>
                      </a:r>
                      <a:endParaRPr lang="ko-KR" altLang="en-US" sz="1000" b="1" dirty="0">
                        <a:solidFill>
                          <a:schemeClr val="bg1"/>
                        </a:solidFill>
                        <a:latin typeface="+mn-ea"/>
                        <a:ea typeface="+mn-ea"/>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marL="0" marR="0" indent="0" algn="ctr" defTabSz="914400" rtl="0" eaLnBrk="1" fontAlgn="auto" latinLnBrk="1" hangingPunct="1">
                        <a:lnSpc>
                          <a:spcPts val="1900"/>
                        </a:lnSpc>
                        <a:spcBef>
                          <a:spcPts val="0"/>
                        </a:spcBef>
                        <a:spcAft>
                          <a:spcPts val="0"/>
                        </a:spcAft>
                        <a:buClrTx/>
                        <a:buSzTx/>
                        <a:buFontTx/>
                        <a:buNone/>
                        <a:tabLst/>
                        <a:defRPr/>
                      </a:pPr>
                      <a:r>
                        <a:rPr lang="en-US" altLang="ko-KR" sz="1000" b="1" dirty="0">
                          <a:solidFill>
                            <a:schemeClr val="bg1"/>
                          </a:solidFill>
                          <a:latin typeface="+mn-ea"/>
                          <a:ea typeface="+mn-ea"/>
                        </a:rPr>
                        <a:t>3</a:t>
                      </a:r>
                      <a:r>
                        <a:rPr lang="en-US" altLang="ko-KR" sz="1000" b="1" baseline="0" dirty="0">
                          <a:solidFill>
                            <a:schemeClr val="bg1"/>
                          </a:solidFill>
                          <a:latin typeface="+mn-ea"/>
                          <a:ea typeface="+mn-ea"/>
                        </a:rPr>
                        <a:t> session</a:t>
                      </a:r>
                      <a:endParaRPr lang="ko-KR" altLang="en-US" sz="1000" b="1" dirty="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marL="0" marR="0" indent="0" algn="ctr" defTabSz="914400" rtl="0" eaLnBrk="1" fontAlgn="auto" latinLnBrk="1" hangingPunct="1">
                        <a:lnSpc>
                          <a:spcPts val="1900"/>
                        </a:lnSpc>
                        <a:spcBef>
                          <a:spcPts val="0"/>
                        </a:spcBef>
                        <a:spcAft>
                          <a:spcPts val="0"/>
                        </a:spcAft>
                        <a:buClrTx/>
                        <a:buSzTx/>
                        <a:buFontTx/>
                        <a:buNone/>
                        <a:tabLst/>
                        <a:defRPr/>
                      </a:pPr>
                      <a:r>
                        <a:rPr lang="en-US" altLang="ko-KR" sz="1000" b="1" dirty="0">
                          <a:solidFill>
                            <a:schemeClr val="bg1"/>
                          </a:solidFill>
                          <a:latin typeface="+mn-ea"/>
                          <a:ea typeface="+mn-ea"/>
                        </a:rPr>
                        <a:t>5 session</a:t>
                      </a:r>
                      <a:endParaRPr lang="ko-KR" altLang="en-US" sz="1000" b="1" dirty="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marL="0" marR="0" indent="0" algn="ctr" defTabSz="914400" rtl="0" eaLnBrk="1" fontAlgn="auto" latinLnBrk="1" hangingPunct="1">
                        <a:lnSpc>
                          <a:spcPts val="1900"/>
                        </a:lnSpc>
                        <a:spcBef>
                          <a:spcPts val="0"/>
                        </a:spcBef>
                        <a:spcAft>
                          <a:spcPts val="0"/>
                        </a:spcAft>
                        <a:buClrTx/>
                        <a:buSzTx/>
                        <a:buFontTx/>
                        <a:buNone/>
                        <a:tabLst/>
                        <a:defRPr/>
                      </a:pPr>
                      <a:r>
                        <a:rPr lang="en-US" altLang="ko-KR" sz="1000" b="1" dirty="0">
                          <a:solidFill>
                            <a:schemeClr val="bg1"/>
                          </a:solidFill>
                          <a:latin typeface="+mn-ea"/>
                          <a:ea typeface="+mn-ea"/>
                        </a:rPr>
                        <a:t>10 sessions</a:t>
                      </a:r>
                      <a:endParaRPr lang="ko-KR" altLang="en-US" sz="1000" b="1" dirty="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480420233"/>
                  </a:ext>
                </a:extLst>
              </a:tr>
              <a:tr h="629312">
                <a:tc>
                  <a:txBody>
                    <a:bodyPr/>
                    <a:lstStyle/>
                    <a:p>
                      <a:pPr algn="ctr" latinLnBrk="1">
                        <a:lnSpc>
                          <a:spcPts val="1900"/>
                        </a:lnSpc>
                      </a:pPr>
                      <a:r>
                        <a:rPr lang="en-US" altLang="ko-KR" sz="800" b="0" dirty="0">
                          <a:solidFill>
                            <a:schemeClr val="tx1"/>
                          </a:solidFill>
                          <a:latin typeface="+mn-ea"/>
                          <a:ea typeface="+mn-ea"/>
                        </a:rPr>
                        <a:t>Vincent</a:t>
                      </a:r>
                      <a:r>
                        <a:rPr lang="en-US" altLang="ko-KR" sz="800" b="0" baseline="0" dirty="0">
                          <a:solidFill>
                            <a:schemeClr val="tx1"/>
                          </a:solidFill>
                          <a:latin typeface="+mn-ea"/>
                          <a:ea typeface="+mn-ea"/>
                        </a:rPr>
                        <a:t> Clinic</a:t>
                      </a:r>
                    </a:p>
                    <a:p>
                      <a:pPr algn="ctr" latinLnBrk="1">
                        <a:lnSpc>
                          <a:spcPts val="1900"/>
                        </a:lnSpc>
                      </a:pPr>
                      <a:r>
                        <a:rPr lang="en-US" altLang="ko-KR" sz="800" b="0" baseline="0" dirty="0">
                          <a:solidFill>
                            <a:schemeClr val="tx1"/>
                          </a:solidFill>
                          <a:latin typeface="+mn-ea"/>
                          <a:ea typeface="+mn-ea"/>
                        </a:rPr>
                        <a:t>In </a:t>
                      </a:r>
                      <a:r>
                        <a:rPr lang="en-US" altLang="ko-KR" sz="800" b="0" baseline="0" dirty="0" err="1">
                          <a:solidFill>
                            <a:schemeClr val="tx1"/>
                          </a:solidFill>
                          <a:latin typeface="+mn-ea"/>
                          <a:ea typeface="+mn-ea"/>
                        </a:rPr>
                        <a:t>Magok</a:t>
                      </a:r>
                      <a:endParaRPr lang="en-US" altLang="ko-KR" sz="800" b="0" baseline="0" dirty="0">
                        <a:solidFill>
                          <a:schemeClr val="tx1"/>
                        </a:solidFill>
                        <a:latin typeface="+mn-ea"/>
                        <a:ea typeface="+mn-ea"/>
                      </a:endParaRPr>
                    </a:p>
                    <a:p>
                      <a:pPr algn="ctr" latinLnBrk="1">
                        <a:lnSpc>
                          <a:spcPts val="1900"/>
                        </a:lnSpc>
                      </a:pPr>
                      <a:endParaRPr lang="ko-KR" altLang="en-US" sz="800" b="0" dirty="0">
                        <a:solidFill>
                          <a:schemeClr val="tx1"/>
                        </a:solidFill>
                        <a:latin typeface="+mn-ea"/>
                        <a:ea typeface="+mn-ea"/>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a:solidFill>
                            <a:schemeClr val="tx1"/>
                          </a:solidFill>
                          <a:latin typeface="+mn-ea"/>
                          <a:ea typeface="+mn-ea"/>
                        </a:rPr>
                        <a:t>USD220</a:t>
                      </a:r>
                    </a:p>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a:solidFill>
                            <a:srgbClr val="FF0000"/>
                          </a:solidFill>
                          <a:latin typeface="+mn-ea"/>
                          <a:ea typeface="+mn-ea"/>
                        </a:rPr>
                        <a:t>Around</a:t>
                      </a:r>
                      <a:r>
                        <a:rPr lang="en-US" altLang="ko-KR" sz="950" baseline="0" dirty="0">
                          <a:solidFill>
                            <a:srgbClr val="FF0000"/>
                          </a:solidFill>
                          <a:latin typeface="+mn-ea"/>
                          <a:ea typeface="+mn-ea"/>
                        </a:rPr>
                        <a:t> of NOSE</a:t>
                      </a:r>
                    </a:p>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err="1">
                          <a:solidFill>
                            <a:srgbClr val="FF0000"/>
                          </a:solidFill>
                          <a:latin typeface="+mn-ea"/>
                          <a:ea typeface="+mn-ea"/>
                        </a:rPr>
                        <a:t>MLA+Geneis+Cryo</a:t>
                      </a:r>
                      <a:endParaRPr lang="en-US" altLang="ko-KR" sz="950" dirty="0">
                        <a:solidFill>
                          <a:srgbClr val="FF0000"/>
                        </a:solidFill>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a:solidFill>
                            <a:schemeClr val="tx1"/>
                          </a:solidFill>
                          <a:latin typeface="+mn-ea"/>
                          <a:ea typeface="+mn-ea"/>
                        </a:rPr>
                        <a:t>USD525</a:t>
                      </a:r>
                    </a:p>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a:solidFill>
                            <a:schemeClr val="tx1"/>
                          </a:solidFill>
                          <a:latin typeface="+mn-ea"/>
                          <a:ea typeface="+mn-ea"/>
                        </a:rPr>
                        <a:t>Around</a:t>
                      </a:r>
                      <a:r>
                        <a:rPr lang="en-US" altLang="ko-KR" sz="950" baseline="0" dirty="0">
                          <a:solidFill>
                            <a:schemeClr val="tx1"/>
                          </a:solidFill>
                          <a:latin typeface="+mn-ea"/>
                          <a:ea typeface="+mn-ea"/>
                        </a:rPr>
                        <a:t> of Nose</a:t>
                      </a:r>
                      <a:endParaRPr lang="en-US" altLang="ko-KR" sz="950" dirty="0">
                        <a:solidFill>
                          <a:schemeClr val="tx1"/>
                        </a:solidFill>
                        <a:latin typeface="+mn-ea"/>
                        <a:ea typeface="+mn-ea"/>
                      </a:endParaRPr>
                    </a:p>
                    <a:p>
                      <a:pPr marL="0" marR="0" lvl="0" indent="0" algn="r" defTabSz="914400" rtl="0" eaLnBrk="1" fontAlgn="auto" latinLnBrk="1" hangingPunct="1">
                        <a:lnSpc>
                          <a:spcPts val="1400"/>
                        </a:lnSpc>
                        <a:spcBef>
                          <a:spcPts val="0"/>
                        </a:spcBef>
                        <a:spcAft>
                          <a:spcPts val="0"/>
                        </a:spcAft>
                        <a:buClrTx/>
                        <a:buSzTx/>
                        <a:buFontTx/>
                        <a:buNone/>
                        <a:tabLst/>
                        <a:defRPr/>
                      </a:pPr>
                      <a:r>
                        <a:rPr lang="en-US" altLang="ko-KR" sz="950" dirty="0" err="1">
                          <a:solidFill>
                            <a:schemeClr val="tx1"/>
                          </a:solidFill>
                          <a:latin typeface="+mn-ea"/>
                          <a:ea typeface="+mn-ea"/>
                        </a:rPr>
                        <a:t>MLA+Genesis</a:t>
                      </a:r>
                      <a:r>
                        <a:rPr lang="en-US" altLang="ko-KR" sz="950" baseline="0" dirty="0" err="1">
                          <a:solidFill>
                            <a:schemeClr val="tx1"/>
                          </a:solidFill>
                          <a:latin typeface="+mn-ea"/>
                          <a:ea typeface="+mn-ea"/>
                        </a:rPr>
                        <a:t>+Cryo</a:t>
                      </a:r>
                      <a:endParaRPr lang="en-US" altLang="ko-KR" sz="950" dirty="0">
                        <a:solidFill>
                          <a:schemeClr val="tx1"/>
                        </a:solidFill>
                        <a:latin typeface="+mn-ea"/>
                        <a:ea typeface="+mn-ea"/>
                      </a:endParaRPr>
                    </a:p>
                    <a:p>
                      <a:pPr marL="0" marR="0" lvl="0" indent="0" algn="r" defTabSz="914400" rtl="0" eaLnBrk="1" fontAlgn="auto" latinLnBrk="1" hangingPunct="1">
                        <a:lnSpc>
                          <a:spcPts val="1400"/>
                        </a:lnSpc>
                        <a:spcBef>
                          <a:spcPts val="0"/>
                        </a:spcBef>
                        <a:spcAft>
                          <a:spcPts val="0"/>
                        </a:spcAft>
                        <a:buClrTx/>
                        <a:buSzTx/>
                        <a:buFontTx/>
                        <a:buNone/>
                        <a:tabLst/>
                        <a:defRPr/>
                      </a:pPr>
                      <a:endParaRPr lang="en-US" altLang="ko-KR" sz="950" dirty="0">
                        <a:solidFill>
                          <a:srgbClr val="FF0000"/>
                        </a:solidFill>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1" hangingPunct="1">
                        <a:lnSpc>
                          <a:spcPts val="1400"/>
                        </a:lnSpc>
                        <a:spcBef>
                          <a:spcPts val="0"/>
                        </a:spcBef>
                        <a:spcAft>
                          <a:spcPts val="0"/>
                        </a:spcAft>
                        <a:buClrTx/>
                        <a:buSzTx/>
                        <a:buFontTx/>
                        <a:buNone/>
                        <a:tabLst/>
                        <a:defRPr/>
                      </a:pPr>
                      <a:endParaRPr lang="en-US" altLang="ko-KR" sz="950" dirty="0">
                        <a:solidFill>
                          <a:srgbClr val="FF0000"/>
                        </a:solidFill>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914400" rtl="0" eaLnBrk="1" fontAlgn="auto" latinLnBrk="1" hangingPunct="1">
                        <a:lnSpc>
                          <a:spcPts val="1400"/>
                        </a:lnSpc>
                        <a:spcBef>
                          <a:spcPts val="0"/>
                        </a:spcBef>
                        <a:spcAft>
                          <a:spcPts val="0"/>
                        </a:spcAft>
                        <a:buClrTx/>
                        <a:buSzTx/>
                        <a:buFontTx/>
                        <a:buNone/>
                        <a:tabLst/>
                        <a:defRPr/>
                      </a:pPr>
                      <a:endParaRPr lang="en-US" altLang="ko-KR" sz="950" dirty="0">
                        <a:solidFill>
                          <a:srgbClr val="FF0000"/>
                        </a:solidFill>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00318277"/>
                  </a:ext>
                </a:extLst>
              </a:tr>
              <a:tr h="488262">
                <a:tc>
                  <a:txBody>
                    <a:bodyPr/>
                    <a:lstStyle/>
                    <a:p>
                      <a:pPr algn="ctr" latinLnBrk="1">
                        <a:lnSpc>
                          <a:spcPts val="1900"/>
                        </a:lnSpc>
                      </a:pPr>
                      <a:r>
                        <a:rPr lang="en-US" altLang="ko-KR" sz="800" b="0" dirty="0">
                          <a:solidFill>
                            <a:schemeClr val="tx1"/>
                          </a:solidFill>
                          <a:latin typeface="+mn-ea"/>
                          <a:ea typeface="+mn-ea"/>
                        </a:rPr>
                        <a:t>The </a:t>
                      </a:r>
                      <a:r>
                        <a:rPr lang="en-US" altLang="ko-KR" sz="800" b="0" dirty="0" err="1">
                          <a:solidFill>
                            <a:schemeClr val="tx1"/>
                          </a:solidFill>
                          <a:latin typeface="+mn-ea"/>
                          <a:ea typeface="+mn-ea"/>
                        </a:rPr>
                        <a:t>Jiwoom</a:t>
                      </a:r>
                      <a:r>
                        <a:rPr lang="en-US" altLang="ko-KR" sz="800" b="0" baseline="0" dirty="0">
                          <a:solidFill>
                            <a:schemeClr val="tx1"/>
                          </a:solidFill>
                          <a:latin typeface="+mn-ea"/>
                          <a:ea typeface="+mn-ea"/>
                        </a:rPr>
                        <a:t> Clinic</a:t>
                      </a:r>
                    </a:p>
                    <a:p>
                      <a:pPr algn="ctr" latinLnBrk="1">
                        <a:lnSpc>
                          <a:spcPts val="1900"/>
                        </a:lnSpc>
                      </a:pPr>
                      <a:r>
                        <a:rPr lang="en-US" altLang="ko-KR" sz="800" b="0" baseline="0" dirty="0">
                          <a:solidFill>
                            <a:schemeClr val="tx1"/>
                          </a:solidFill>
                          <a:latin typeface="+mn-ea"/>
                          <a:ea typeface="+mn-ea"/>
                        </a:rPr>
                        <a:t>In Incheon</a:t>
                      </a:r>
                      <a:endParaRPr lang="ko-KR" altLang="en-US" sz="800" b="0" dirty="0">
                        <a:solidFill>
                          <a:schemeClr val="tx1"/>
                        </a:solidFill>
                        <a:latin typeface="+mn-ea"/>
                        <a:ea typeface="+mn-ea"/>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r" latinLnBrk="1">
                        <a:lnSpc>
                          <a:spcPct val="100000"/>
                        </a:lnSpc>
                      </a:pPr>
                      <a:endParaRPr lang="ko-KR" altLang="en-US" sz="950" dirty="0">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r>
                        <a:rPr lang="en-US" altLang="ko-KR" sz="950" dirty="0">
                          <a:latin typeface="+mn-ea"/>
                          <a:ea typeface="+mn-ea"/>
                        </a:rPr>
                        <a:t>USD350</a:t>
                      </a:r>
                      <a:endParaRPr lang="ko-KR" altLang="en-US" sz="950" dirty="0">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endParaRPr lang="ko-KR" altLang="en-US" sz="950" dirty="0">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endParaRPr lang="ko-KR" altLang="en-US" sz="950" dirty="0">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2971970"/>
                  </a:ext>
                </a:extLst>
              </a:tr>
              <a:tr h="488262">
                <a:tc>
                  <a:txBody>
                    <a:bodyPr/>
                    <a:lstStyle/>
                    <a:p>
                      <a:pPr algn="ctr" latinLnBrk="1">
                        <a:lnSpc>
                          <a:spcPts val="1900"/>
                        </a:lnSpc>
                      </a:pPr>
                      <a:r>
                        <a:rPr lang="en-US" altLang="ko-KR" sz="800" b="0" dirty="0" err="1">
                          <a:solidFill>
                            <a:schemeClr val="tx1"/>
                          </a:solidFill>
                          <a:latin typeface="+mn-ea"/>
                          <a:ea typeface="+mn-ea"/>
                        </a:rPr>
                        <a:t>Wellspa</a:t>
                      </a:r>
                      <a:r>
                        <a:rPr lang="en-US" altLang="ko-KR" sz="800" b="0" dirty="0">
                          <a:solidFill>
                            <a:schemeClr val="tx1"/>
                          </a:solidFill>
                          <a:latin typeface="+mn-ea"/>
                          <a:ea typeface="+mn-ea"/>
                        </a:rPr>
                        <a:t> </a:t>
                      </a:r>
                      <a:r>
                        <a:rPr lang="en-US" altLang="ko-KR" sz="800" b="0" dirty="0" err="1">
                          <a:solidFill>
                            <a:schemeClr val="tx1"/>
                          </a:solidFill>
                          <a:latin typeface="+mn-ea"/>
                          <a:ea typeface="+mn-ea"/>
                        </a:rPr>
                        <a:t>Dermatolog</a:t>
                      </a:r>
                      <a:endParaRPr lang="en-US" altLang="ko-KR" sz="800" b="0" dirty="0">
                        <a:solidFill>
                          <a:schemeClr val="tx1"/>
                        </a:solidFill>
                        <a:latin typeface="+mn-ea"/>
                        <a:ea typeface="+mn-ea"/>
                      </a:endParaRPr>
                    </a:p>
                    <a:p>
                      <a:pPr algn="ctr" latinLnBrk="1">
                        <a:lnSpc>
                          <a:spcPts val="1900"/>
                        </a:lnSpc>
                      </a:pPr>
                      <a:r>
                        <a:rPr lang="en-US" altLang="ko-KR" sz="800" b="0" dirty="0">
                          <a:solidFill>
                            <a:schemeClr val="tx1"/>
                          </a:solidFill>
                          <a:latin typeface="+mn-ea"/>
                          <a:ea typeface="+mn-ea"/>
                        </a:rPr>
                        <a:t>In</a:t>
                      </a:r>
                      <a:r>
                        <a:rPr lang="en-US" altLang="ko-KR" sz="800" b="0" baseline="0" dirty="0">
                          <a:solidFill>
                            <a:schemeClr val="tx1"/>
                          </a:solidFill>
                          <a:latin typeface="+mn-ea"/>
                          <a:ea typeface="+mn-ea"/>
                        </a:rPr>
                        <a:t> </a:t>
                      </a:r>
                      <a:r>
                        <a:rPr lang="en-US" altLang="ko-KR" sz="800" b="0" baseline="0" dirty="0" err="1">
                          <a:solidFill>
                            <a:schemeClr val="tx1"/>
                          </a:solidFill>
                          <a:latin typeface="+mn-ea"/>
                          <a:ea typeface="+mn-ea"/>
                        </a:rPr>
                        <a:t>Paju</a:t>
                      </a:r>
                      <a:endParaRPr lang="ko-KR" altLang="en-US" sz="800" b="0" dirty="0">
                        <a:solidFill>
                          <a:schemeClr val="tx1"/>
                        </a:solidFill>
                        <a:latin typeface="+mn-ea"/>
                        <a:ea typeface="+mn-ea"/>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r" latinLnBrk="1">
                        <a:lnSpc>
                          <a:spcPct val="100000"/>
                        </a:lnSpc>
                      </a:pPr>
                      <a:endParaRPr lang="ko-KR" altLang="en-US" sz="950" dirty="0">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endParaRPr lang="ko-KR" altLang="en-US" sz="950" dirty="0">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r>
                        <a:rPr lang="en-US" altLang="ko-KR" sz="950" dirty="0">
                          <a:solidFill>
                            <a:srgbClr val="FF0000"/>
                          </a:solidFill>
                          <a:latin typeface="+mn-ea"/>
                          <a:ea typeface="+mn-ea"/>
                        </a:rPr>
                        <a:t>USD525</a:t>
                      </a:r>
                      <a:endParaRPr lang="ko-KR" altLang="en-US" sz="950" dirty="0">
                        <a:solidFill>
                          <a:srgbClr val="FF0000"/>
                        </a:solidFill>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r>
                        <a:rPr lang="en-US" altLang="ko-KR" sz="950" dirty="0">
                          <a:latin typeface="+mn-ea"/>
                          <a:ea typeface="+mn-ea"/>
                        </a:rPr>
                        <a:t>WHOLE</a:t>
                      </a:r>
                      <a:r>
                        <a:rPr lang="en-US" altLang="ko-KR" sz="950" baseline="0" dirty="0">
                          <a:latin typeface="+mn-ea"/>
                          <a:ea typeface="+mn-ea"/>
                        </a:rPr>
                        <a:t> Face</a:t>
                      </a:r>
                      <a:endParaRPr lang="en-US" altLang="ko-KR" sz="950" dirty="0">
                        <a:latin typeface="+mn-ea"/>
                        <a:ea typeface="+mn-ea"/>
                      </a:endParaRPr>
                    </a:p>
                    <a:p>
                      <a:pPr algn="r" latinLnBrk="1">
                        <a:lnSpc>
                          <a:spcPct val="100000"/>
                        </a:lnSpc>
                      </a:pPr>
                      <a:r>
                        <a:rPr lang="en-US" altLang="ko-KR" sz="950" dirty="0">
                          <a:latin typeface="+mn-ea"/>
                          <a:ea typeface="+mn-ea"/>
                        </a:rPr>
                        <a:t>USD1,050</a:t>
                      </a: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8262">
                <a:tc>
                  <a:txBody>
                    <a:bodyPr/>
                    <a:lstStyle/>
                    <a:p>
                      <a:pPr algn="ctr" latinLnBrk="1">
                        <a:lnSpc>
                          <a:spcPts val="1900"/>
                        </a:lnSpc>
                      </a:pPr>
                      <a:r>
                        <a:rPr lang="en-US" altLang="ko-KR" sz="800" b="0" dirty="0">
                          <a:solidFill>
                            <a:schemeClr val="tx1"/>
                          </a:solidFill>
                          <a:latin typeface="+mn-ea"/>
                          <a:ea typeface="+mn-ea"/>
                        </a:rPr>
                        <a:t>BB</a:t>
                      </a:r>
                      <a:r>
                        <a:rPr lang="en-US" altLang="ko-KR" sz="800" b="0" baseline="0" dirty="0">
                          <a:solidFill>
                            <a:schemeClr val="tx1"/>
                          </a:solidFill>
                          <a:latin typeface="+mn-ea"/>
                          <a:ea typeface="+mn-ea"/>
                        </a:rPr>
                        <a:t> Clinic</a:t>
                      </a:r>
                    </a:p>
                    <a:p>
                      <a:pPr algn="ctr" latinLnBrk="1">
                        <a:lnSpc>
                          <a:spcPts val="1900"/>
                        </a:lnSpc>
                      </a:pPr>
                      <a:r>
                        <a:rPr lang="en-US" altLang="ko-KR" sz="800" b="0" baseline="0" dirty="0">
                          <a:solidFill>
                            <a:schemeClr val="tx1"/>
                          </a:solidFill>
                          <a:latin typeface="+mn-ea"/>
                          <a:ea typeface="+mn-ea"/>
                        </a:rPr>
                        <a:t>In Anyang</a:t>
                      </a:r>
                      <a:endParaRPr lang="ko-KR" altLang="en-US" sz="800" b="0" dirty="0">
                        <a:solidFill>
                          <a:schemeClr val="tx1"/>
                        </a:solidFill>
                        <a:latin typeface="+mn-ea"/>
                        <a:ea typeface="+mn-ea"/>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r" latinLnBrk="1">
                        <a:lnSpc>
                          <a:spcPct val="100000"/>
                        </a:lnSpc>
                      </a:pPr>
                      <a:r>
                        <a:rPr lang="en-US" altLang="ko-KR" sz="950" dirty="0">
                          <a:solidFill>
                            <a:srgbClr val="FF0000"/>
                          </a:solidFill>
                          <a:latin typeface="+mn-ea"/>
                          <a:ea typeface="+mn-ea"/>
                        </a:rPr>
                        <a:t>Around of Nose</a:t>
                      </a:r>
                    </a:p>
                    <a:p>
                      <a:pPr algn="r" latinLnBrk="1">
                        <a:lnSpc>
                          <a:spcPct val="100000"/>
                        </a:lnSpc>
                      </a:pPr>
                      <a:r>
                        <a:rPr lang="en-US" altLang="ko-KR" sz="950" dirty="0">
                          <a:solidFill>
                            <a:srgbClr val="FF0000"/>
                          </a:solidFill>
                          <a:latin typeface="+mn-ea"/>
                          <a:ea typeface="+mn-ea"/>
                        </a:rPr>
                        <a:t>USD87</a:t>
                      </a: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endParaRPr lang="ko-KR" altLang="en-US" sz="950" dirty="0">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r>
                        <a:rPr lang="en-US" altLang="ko-KR" sz="950" dirty="0">
                          <a:solidFill>
                            <a:schemeClr val="tx1"/>
                          </a:solidFill>
                          <a:latin typeface="+mn-ea"/>
                          <a:ea typeface="+mn-ea"/>
                        </a:rPr>
                        <a:t>USD1,050</a:t>
                      </a:r>
                    </a:p>
                    <a:p>
                      <a:pPr algn="r" latinLnBrk="1">
                        <a:lnSpc>
                          <a:spcPct val="100000"/>
                        </a:lnSpc>
                      </a:pPr>
                      <a:r>
                        <a:rPr lang="en-US" altLang="ko-KR" sz="950" dirty="0">
                          <a:solidFill>
                            <a:srgbClr val="FF0000"/>
                          </a:solidFill>
                          <a:latin typeface="+mn-ea"/>
                          <a:ea typeface="+mn-ea"/>
                        </a:rPr>
                        <a:t>(Regeneration</a:t>
                      </a:r>
                      <a:r>
                        <a:rPr lang="en-US" altLang="ko-KR" sz="950" baseline="0" dirty="0">
                          <a:solidFill>
                            <a:srgbClr val="FF0000"/>
                          </a:solidFill>
                          <a:latin typeface="+mn-ea"/>
                          <a:ea typeface="+mn-ea"/>
                        </a:rPr>
                        <a:t> + Sedation)</a:t>
                      </a:r>
                      <a:r>
                        <a:rPr lang="en-US" altLang="ko-KR" sz="950" dirty="0">
                          <a:solidFill>
                            <a:srgbClr val="FF0000"/>
                          </a:solidFill>
                          <a:latin typeface="+mn-ea"/>
                          <a:ea typeface="+mn-ea"/>
                        </a:rPr>
                        <a:t>)</a:t>
                      </a:r>
                      <a:endParaRPr lang="ko-KR" altLang="en-US" sz="950" dirty="0">
                        <a:solidFill>
                          <a:srgbClr val="FF0000"/>
                        </a:solidFill>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r" latinLnBrk="1">
                        <a:lnSpc>
                          <a:spcPct val="100000"/>
                        </a:lnSpc>
                      </a:pPr>
                      <a:endParaRPr lang="ko-KR" altLang="en-US" sz="950" dirty="0">
                        <a:solidFill>
                          <a:srgbClr val="FF0000"/>
                        </a:solidFill>
                        <a:latin typeface="+mn-ea"/>
                        <a:ea typeface="+mn-ea"/>
                      </a:endParaRPr>
                    </a:p>
                  </a:txBody>
                  <a:tcPr marL="108000" marR="108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9" name="TextBox 8"/>
          <p:cNvSpPr txBox="1"/>
          <p:nvPr/>
        </p:nvSpPr>
        <p:spPr>
          <a:xfrm>
            <a:off x="503547" y="476672"/>
            <a:ext cx="1098378" cy="246221"/>
          </a:xfrm>
          <a:prstGeom prst="rect">
            <a:avLst/>
          </a:prstGeom>
          <a:noFill/>
        </p:spPr>
        <p:txBody>
          <a:bodyPr wrap="none" rtlCol="0">
            <a:spAutoFit/>
          </a:bodyPr>
          <a:lstStyle/>
          <a:p>
            <a:r>
              <a:rPr lang="en-US" altLang="ko-KR" sz="1000" b="1" dirty="0">
                <a:solidFill>
                  <a:schemeClr val="tx2"/>
                </a:solidFill>
              </a:rPr>
              <a:t>Genesis toning</a:t>
            </a:r>
            <a:endParaRPr lang="ko-KR" altLang="en-US" sz="1000" b="1" dirty="0">
              <a:solidFill>
                <a:schemeClr val="tx2"/>
              </a:solidFill>
            </a:endParaRPr>
          </a:p>
        </p:txBody>
      </p:sp>
      <p:sp>
        <p:nvSpPr>
          <p:cNvPr id="10" name="TextBox 9"/>
          <p:cNvSpPr txBox="1"/>
          <p:nvPr/>
        </p:nvSpPr>
        <p:spPr>
          <a:xfrm>
            <a:off x="515340" y="2852936"/>
            <a:ext cx="1587290" cy="247983"/>
          </a:xfrm>
          <a:prstGeom prst="rect">
            <a:avLst/>
          </a:prstGeom>
          <a:noFill/>
        </p:spPr>
        <p:txBody>
          <a:bodyPr wrap="square" rtlCol="0">
            <a:spAutoFit/>
          </a:bodyPr>
          <a:lstStyle/>
          <a:p>
            <a:r>
              <a:rPr lang="en-US" altLang="ko-KR" sz="1000" b="1" dirty="0">
                <a:solidFill>
                  <a:schemeClr val="tx2"/>
                </a:solidFill>
              </a:rPr>
              <a:t>MLA</a:t>
            </a:r>
            <a:r>
              <a:rPr lang="ko-KR" altLang="en-US" sz="1000" b="1" dirty="0">
                <a:solidFill>
                  <a:schemeClr val="tx2"/>
                </a:solidFill>
              </a:rPr>
              <a:t> </a:t>
            </a:r>
            <a:r>
              <a:rPr lang="en-US" altLang="ko-KR" sz="1000" b="1" dirty="0">
                <a:solidFill>
                  <a:schemeClr val="tx2"/>
                </a:solidFill>
              </a:rPr>
              <a:t>+ Genesis</a:t>
            </a:r>
            <a:endParaRPr lang="ko-KR" altLang="en-US" sz="1000" b="1" dirty="0">
              <a:solidFill>
                <a:schemeClr val="tx2"/>
              </a:solidFill>
            </a:endParaRPr>
          </a:p>
        </p:txBody>
      </p:sp>
      <p:pic>
        <p:nvPicPr>
          <p:cNvPr id="12" name="Picture 2" descr="C:\Users\USER\Downloads\로고(490x190p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2878" y="183052"/>
            <a:ext cx="1310610" cy="5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8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0"/>
            <a:ext cx="125760" cy="4743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 name="Picture 2" descr="C:\Users\USER\Downloads\로고(490x190p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2878" y="183052"/>
            <a:ext cx="1310610" cy="508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7684" y="37142"/>
            <a:ext cx="1834156" cy="400110"/>
          </a:xfrm>
          <a:prstGeom prst="rect">
            <a:avLst/>
          </a:prstGeom>
          <a:noFill/>
        </p:spPr>
        <p:txBody>
          <a:bodyPr wrap="none" rtlCol="0">
            <a:spAutoFit/>
          </a:bodyPr>
          <a:lstStyle/>
          <a:p>
            <a:r>
              <a:rPr lang="en-US" altLang="ko-KR" sz="2000" b="1" dirty="0">
                <a:solidFill>
                  <a:schemeClr val="tx2"/>
                </a:solidFill>
              </a:rPr>
              <a:t>Clinical Effect</a:t>
            </a:r>
            <a:endParaRPr lang="ko-KR" altLang="en-US" sz="2000" b="1" dirty="0">
              <a:solidFill>
                <a:schemeClr val="tx2"/>
              </a:solidFill>
            </a:endParaRPr>
          </a:p>
        </p:txBody>
      </p:sp>
      <p:sp>
        <p:nvSpPr>
          <p:cNvPr id="3" name="타원 2"/>
          <p:cNvSpPr/>
          <p:nvPr/>
        </p:nvSpPr>
        <p:spPr>
          <a:xfrm>
            <a:off x="2578641" y="691452"/>
            <a:ext cx="1728192" cy="17281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2000" b="1" dirty="0">
                <a:solidFill>
                  <a:schemeClr val="tx2"/>
                </a:solidFill>
              </a:rPr>
              <a:t>Skin Tone</a:t>
            </a:r>
            <a:endParaRPr lang="ko-KR" altLang="en-US" sz="2000" b="1" dirty="0">
              <a:solidFill>
                <a:schemeClr val="tx2"/>
              </a:solidFill>
            </a:endParaRPr>
          </a:p>
        </p:txBody>
      </p:sp>
      <p:sp>
        <p:nvSpPr>
          <p:cNvPr id="14" name="타원 13"/>
          <p:cNvSpPr/>
          <p:nvPr/>
        </p:nvSpPr>
        <p:spPr>
          <a:xfrm>
            <a:off x="4644008" y="595527"/>
            <a:ext cx="1728192" cy="17281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2000" b="1" dirty="0">
                <a:solidFill>
                  <a:schemeClr val="tx2"/>
                </a:solidFill>
              </a:rPr>
              <a:t>Texture</a:t>
            </a:r>
            <a:endParaRPr lang="ko-KR" altLang="en-US" sz="2000" b="1" dirty="0">
              <a:solidFill>
                <a:schemeClr val="tx2"/>
              </a:solidFill>
            </a:endParaRPr>
          </a:p>
        </p:txBody>
      </p:sp>
      <p:grpSp>
        <p:nvGrpSpPr>
          <p:cNvPr id="4" name="그룹 3"/>
          <p:cNvGrpSpPr/>
          <p:nvPr/>
        </p:nvGrpSpPr>
        <p:grpSpPr>
          <a:xfrm>
            <a:off x="1127383" y="2494366"/>
            <a:ext cx="7200800" cy="1683884"/>
            <a:chOff x="-2196752" y="183052"/>
            <a:chExt cx="10585176" cy="2475310"/>
          </a:xfrm>
        </p:grpSpPr>
        <p:pic>
          <p:nvPicPr>
            <p:cNvPr id="8" name="Picture 2" descr="C:\Users\USER\Desktop\새 폴더 (7)\웰스킨환자 사진 (유효)\이선화.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6752" y="183052"/>
              <a:ext cx="4266698" cy="24753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183052"/>
              <a:ext cx="6192688" cy="246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p:cNvSpPr txBox="1"/>
          <p:nvPr/>
        </p:nvSpPr>
        <p:spPr>
          <a:xfrm>
            <a:off x="613388" y="4489131"/>
            <a:ext cx="8207084" cy="2031325"/>
          </a:xfrm>
          <a:prstGeom prst="rect">
            <a:avLst/>
          </a:prstGeom>
          <a:noFill/>
        </p:spPr>
        <p:txBody>
          <a:bodyPr wrap="square" rtlCol="0">
            <a:spAutoFit/>
          </a:bodyPr>
          <a:lstStyle/>
          <a:p>
            <a:r>
              <a:rPr lang="en-US" altLang="ko-KR" dirty="0" err="1" smtClean="0">
                <a:latin typeface="Calibri" panose="020F0502020204030204" pitchFamily="34" charset="0"/>
                <a:cs typeface="Calibri" panose="020F0502020204030204" pitchFamily="34" charset="0"/>
              </a:rPr>
              <a:t>TriFull</a:t>
            </a:r>
            <a:r>
              <a:rPr lang="en-US" altLang="ko-KR" dirty="0" smtClean="0">
                <a:latin typeface="Calibri" panose="020F0502020204030204" pitchFamily="34" charset="0"/>
                <a:cs typeface="Calibri" panose="020F0502020204030204" pitchFamily="34" charset="0"/>
              </a:rPr>
              <a:t> toning is differently with conventional toning, it improve skin tone and skin texture at the same time. And also differently with the conventional toning which is required several sessions, it is possible to see the skin texture improving effect with fewer sessions than it. </a:t>
            </a:r>
          </a:p>
          <a:p>
            <a:endParaRPr lang="en-US" altLang="ko-KR" dirty="0">
              <a:latin typeface="Calibri" panose="020F0502020204030204" pitchFamily="34" charset="0"/>
              <a:cs typeface="Calibri" panose="020F0502020204030204" pitchFamily="34" charset="0"/>
            </a:endParaRPr>
          </a:p>
          <a:p>
            <a:r>
              <a:rPr lang="en-US" altLang="ko-KR" dirty="0" smtClean="0">
                <a:latin typeface="Calibri" panose="020F0502020204030204" pitchFamily="34" charset="0"/>
                <a:cs typeface="Calibri" panose="020F0502020204030204" pitchFamily="34" charset="0"/>
              </a:rPr>
              <a:t>It cure pigment with Q toning, it makes skin healthy by dermal environment improving with Genesis, it cure the bumpy skin. </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628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p:cNvGrpSpPr/>
          <p:nvPr/>
        </p:nvGrpSpPr>
        <p:grpSpPr>
          <a:xfrm>
            <a:off x="3743822" y="3447390"/>
            <a:ext cx="3960902" cy="3327254"/>
            <a:chOff x="-354707" y="-474778"/>
            <a:chExt cx="9360595" cy="7863128"/>
          </a:xfrm>
        </p:grpSpPr>
        <p:pic>
          <p:nvPicPr>
            <p:cNvPr id="4" name="Picture 2" descr="https://postfiles.pstatic.net/MjAyMTA2MjRfOSAg/MDAxNjI0NTExMDkyNTc0.3YFOYkDzQKQFjs2dgNhJin_gb37zKZYC3U8NH7k6sU4g.MFK7u3BvUU_XRR6V9QNtTt4PVzpPtUI4khleRc605DMg.JPEG.medicalsnj8/KakaoTalk_20210623_145329391.jpg?type=w9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3755653" cy="37556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151"/>
            <a:stretch/>
          </p:blipFill>
          <p:spPr bwMode="auto">
            <a:xfrm>
              <a:off x="-354707" y="-474778"/>
              <a:ext cx="8867775" cy="697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3872"/>
            <a:stretch/>
          </p:blipFill>
          <p:spPr bwMode="auto">
            <a:xfrm>
              <a:off x="138113" y="4797152"/>
              <a:ext cx="8867775" cy="259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316905" y="635421"/>
            <a:ext cx="8352928" cy="1200329"/>
          </a:xfrm>
          <a:prstGeom prst="rect">
            <a:avLst/>
          </a:prstGeom>
          <a:noFill/>
        </p:spPr>
        <p:txBody>
          <a:bodyPr wrap="square" rtlCol="0">
            <a:spAutoFit/>
          </a:bodyPr>
          <a:lstStyle/>
          <a:p>
            <a:r>
              <a:rPr lang="en-US" altLang="ko-KR" b="1" dirty="0" smtClean="0">
                <a:solidFill>
                  <a:schemeClr val="tx2"/>
                </a:solidFill>
              </a:rPr>
              <a:t>Tri Full </a:t>
            </a:r>
            <a:r>
              <a:rPr lang="en-US" altLang="ko-KR" b="1" dirty="0">
                <a:solidFill>
                  <a:schemeClr val="tx2"/>
                </a:solidFill>
              </a:rPr>
              <a:t>Toning</a:t>
            </a:r>
          </a:p>
          <a:p>
            <a:r>
              <a:rPr lang="en-US" altLang="ko-KR" dirty="0" smtClean="0"/>
              <a:t>: Comparing general triple toning and dual toning, its key word is less competitive and the term is new and sensuous. </a:t>
            </a:r>
          </a:p>
          <a:p>
            <a:endParaRPr lang="ko-KR" altLang="en-US" dirty="0"/>
          </a:p>
        </p:txBody>
      </p:sp>
      <p:sp>
        <p:nvSpPr>
          <p:cNvPr id="11" name="TextBox 10"/>
          <p:cNvSpPr txBox="1"/>
          <p:nvPr/>
        </p:nvSpPr>
        <p:spPr>
          <a:xfrm>
            <a:off x="77991" y="1815618"/>
            <a:ext cx="1378006" cy="369332"/>
          </a:xfrm>
          <a:prstGeom prst="rect">
            <a:avLst/>
          </a:prstGeom>
          <a:noFill/>
        </p:spPr>
        <p:txBody>
          <a:bodyPr wrap="none" rtlCol="0">
            <a:spAutoFit/>
          </a:bodyPr>
          <a:lstStyle/>
          <a:p>
            <a:r>
              <a:rPr lang="en-US" altLang="ko-KR" b="1" dirty="0">
                <a:solidFill>
                  <a:schemeClr val="tx2"/>
                </a:solidFill>
              </a:rPr>
              <a:t>Time Table</a:t>
            </a:r>
            <a:endParaRPr lang="ko-KR" altLang="en-US" b="1" dirty="0">
              <a:solidFill>
                <a:schemeClr val="tx2"/>
              </a:solidFill>
            </a:endParaRPr>
          </a:p>
        </p:txBody>
      </p:sp>
      <p:grpSp>
        <p:nvGrpSpPr>
          <p:cNvPr id="12" name="그룹 11"/>
          <p:cNvGrpSpPr/>
          <p:nvPr/>
        </p:nvGrpSpPr>
        <p:grpSpPr>
          <a:xfrm>
            <a:off x="77991" y="2529551"/>
            <a:ext cx="6654249" cy="467401"/>
            <a:chOff x="170765" y="3175680"/>
            <a:chExt cx="6654249" cy="467401"/>
          </a:xfrm>
        </p:grpSpPr>
        <p:sp>
          <p:nvSpPr>
            <p:cNvPr id="16" name="모서리가 둥근 직사각형 15"/>
            <p:cNvSpPr/>
            <p:nvPr/>
          </p:nvSpPr>
          <p:spPr>
            <a:xfrm>
              <a:off x="170765" y="3175680"/>
              <a:ext cx="3022375" cy="465071"/>
            </a:xfrm>
            <a:prstGeom prst="round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tx1">
                      <a:lumMod val="50000"/>
                      <a:lumOff val="50000"/>
                    </a:schemeClr>
                  </a:solidFill>
                  <a:latin typeface="Calibri" panose="020F0502020204030204" pitchFamily="34" charset="0"/>
                  <a:cs typeface="Calibri" panose="020F0502020204030204" pitchFamily="34" charset="0"/>
                </a:rPr>
                <a:t>Advertise in magazine, congress as off line </a:t>
              </a:r>
              <a:endParaRPr lang="ko-KR" altLang="en-US"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7" name="모서리가 둥근 직사각형 16"/>
            <p:cNvSpPr/>
            <p:nvPr/>
          </p:nvSpPr>
          <p:spPr>
            <a:xfrm>
              <a:off x="3619460" y="3178010"/>
              <a:ext cx="3205554" cy="465071"/>
            </a:xfrm>
            <a:prstGeom prst="round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tx1">
                      <a:lumMod val="50000"/>
                      <a:lumOff val="50000"/>
                    </a:schemeClr>
                  </a:solidFill>
                  <a:latin typeface="Calibri" panose="020F0502020204030204" pitchFamily="34" charset="0"/>
                  <a:cs typeface="Calibri" panose="020F0502020204030204" pitchFamily="34" charset="0"/>
                </a:rPr>
                <a:t>Appear at the top of search engines and article</a:t>
              </a:r>
              <a:endParaRPr lang="ko-KR" altLang="en-US" sz="16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8" name="이등변 삼각형 17"/>
            <p:cNvSpPr/>
            <p:nvPr/>
          </p:nvSpPr>
          <p:spPr>
            <a:xfrm rot="5400000">
              <a:off x="3345836" y="3359148"/>
              <a:ext cx="294402" cy="9813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latin typeface="Calibri" panose="020F0502020204030204" pitchFamily="34" charset="0"/>
                <a:cs typeface="Calibri" panose="020F0502020204030204" pitchFamily="34" charset="0"/>
              </a:endParaRPr>
            </a:p>
          </p:txBody>
        </p:sp>
      </p:grpSp>
      <p:sp>
        <p:nvSpPr>
          <p:cNvPr id="20" name="TextBox 19"/>
          <p:cNvSpPr txBox="1"/>
          <p:nvPr/>
        </p:nvSpPr>
        <p:spPr>
          <a:xfrm>
            <a:off x="7135710" y="2574612"/>
            <a:ext cx="1721562" cy="369332"/>
          </a:xfrm>
          <a:prstGeom prst="rect">
            <a:avLst/>
          </a:prstGeom>
          <a:noFill/>
        </p:spPr>
        <p:txBody>
          <a:bodyPr wrap="none" rtlCol="0">
            <a:spAutoFit/>
          </a:bodyPr>
          <a:lstStyle/>
          <a:p>
            <a:r>
              <a:rPr lang="en-US" altLang="ko-KR" b="1" dirty="0" smtClean="0">
                <a:solidFill>
                  <a:schemeClr val="tx2"/>
                </a:solidFill>
              </a:rPr>
              <a:t>Reach to Goal</a:t>
            </a:r>
            <a:endParaRPr lang="ko-KR" altLang="en-US" b="1" dirty="0">
              <a:solidFill>
                <a:schemeClr val="tx2"/>
              </a:solidFill>
            </a:endParaRPr>
          </a:p>
        </p:txBody>
      </p:sp>
      <p:sp>
        <p:nvSpPr>
          <p:cNvPr id="21" name="모서리가 둥근 직사각형 20"/>
          <p:cNvSpPr/>
          <p:nvPr/>
        </p:nvSpPr>
        <p:spPr>
          <a:xfrm>
            <a:off x="7010523" y="2540766"/>
            <a:ext cx="1981418" cy="465071"/>
          </a:xfrm>
          <a:prstGeom prst="round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50000"/>
                  <a:lumOff val="50000"/>
                </a:schemeClr>
              </a:solidFill>
            </a:endParaRPr>
          </a:p>
        </p:txBody>
      </p:sp>
      <p:sp>
        <p:nvSpPr>
          <p:cNvPr id="22" name="이등변 삼각형 21"/>
          <p:cNvSpPr/>
          <p:nvPr/>
        </p:nvSpPr>
        <p:spPr>
          <a:xfrm rot="5400000">
            <a:off x="6706114" y="2718218"/>
            <a:ext cx="294402" cy="98134"/>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p:cNvSpPr txBox="1"/>
          <p:nvPr/>
        </p:nvSpPr>
        <p:spPr>
          <a:xfrm>
            <a:off x="993432" y="2151312"/>
            <a:ext cx="1458028" cy="369332"/>
          </a:xfrm>
          <a:prstGeom prst="rect">
            <a:avLst/>
          </a:prstGeom>
          <a:noFill/>
        </p:spPr>
        <p:txBody>
          <a:bodyPr wrap="none" rtlCol="0">
            <a:spAutoFit/>
          </a:bodyPr>
          <a:lstStyle/>
          <a:p>
            <a:r>
              <a:rPr lang="en-US" altLang="ko-KR" b="1" dirty="0">
                <a:solidFill>
                  <a:schemeClr val="accent1"/>
                </a:solidFill>
              </a:rPr>
              <a:t>September-</a:t>
            </a:r>
            <a:endParaRPr lang="ko-KR" altLang="en-US" b="1" dirty="0">
              <a:solidFill>
                <a:schemeClr val="accent1"/>
              </a:solidFill>
            </a:endParaRPr>
          </a:p>
        </p:txBody>
      </p:sp>
      <p:sp>
        <p:nvSpPr>
          <p:cNvPr id="25" name="TextBox 24"/>
          <p:cNvSpPr txBox="1"/>
          <p:nvPr/>
        </p:nvSpPr>
        <p:spPr>
          <a:xfrm>
            <a:off x="4493369" y="2167701"/>
            <a:ext cx="1458028" cy="369332"/>
          </a:xfrm>
          <a:prstGeom prst="rect">
            <a:avLst/>
          </a:prstGeom>
          <a:noFill/>
        </p:spPr>
        <p:txBody>
          <a:bodyPr wrap="none" rtlCol="0">
            <a:spAutoFit/>
          </a:bodyPr>
          <a:lstStyle/>
          <a:p>
            <a:r>
              <a:rPr lang="en-US" altLang="ko-KR" b="1" dirty="0">
                <a:solidFill>
                  <a:schemeClr val="accent1"/>
                </a:solidFill>
              </a:rPr>
              <a:t>September-</a:t>
            </a:r>
            <a:endParaRPr lang="ko-KR" altLang="en-US" b="1" dirty="0">
              <a:solidFill>
                <a:schemeClr val="accent1"/>
              </a:solidFill>
            </a:endParaRPr>
          </a:p>
        </p:txBody>
      </p:sp>
      <p:sp>
        <p:nvSpPr>
          <p:cNvPr id="26" name="직사각형 25"/>
          <p:cNvSpPr/>
          <p:nvPr/>
        </p:nvSpPr>
        <p:spPr>
          <a:xfrm>
            <a:off x="0" y="0"/>
            <a:ext cx="125760" cy="4743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p:cNvSpPr txBox="1"/>
          <p:nvPr/>
        </p:nvSpPr>
        <p:spPr>
          <a:xfrm>
            <a:off x="157684" y="37142"/>
            <a:ext cx="1435778" cy="400110"/>
          </a:xfrm>
          <a:prstGeom prst="rect">
            <a:avLst/>
          </a:prstGeom>
          <a:noFill/>
        </p:spPr>
        <p:txBody>
          <a:bodyPr wrap="none" rtlCol="0">
            <a:spAutoFit/>
          </a:bodyPr>
          <a:lstStyle/>
          <a:p>
            <a:r>
              <a:rPr lang="en-US" altLang="ko-KR" sz="2000" b="1" dirty="0" smtClean="0">
                <a:solidFill>
                  <a:schemeClr val="tx2"/>
                </a:solidFill>
              </a:rPr>
              <a:t>Marketing</a:t>
            </a:r>
            <a:endParaRPr lang="ko-KR" altLang="en-US" sz="2000" b="1" dirty="0">
              <a:solidFill>
                <a:schemeClr val="tx2"/>
              </a:solidFill>
            </a:endParaRPr>
          </a:p>
        </p:txBody>
      </p:sp>
      <p:sp>
        <p:nvSpPr>
          <p:cNvPr id="29" name="TextBox 28"/>
          <p:cNvSpPr txBox="1"/>
          <p:nvPr/>
        </p:nvSpPr>
        <p:spPr>
          <a:xfrm>
            <a:off x="6918080" y="1892171"/>
            <a:ext cx="2232248" cy="646331"/>
          </a:xfrm>
          <a:prstGeom prst="rect">
            <a:avLst/>
          </a:prstGeom>
          <a:noFill/>
        </p:spPr>
        <p:txBody>
          <a:bodyPr wrap="square" rtlCol="0">
            <a:spAutoFit/>
          </a:bodyPr>
          <a:lstStyle/>
          <a:p>
            <a:pPr algn="ctr"/>
            <a:r>
              <a:rPr lang="en-US" altLang="ko-KR" b="1" dirty="0" smtClean="0">
                <a:solidFill>
                  <a:schemeClr val="accent1"/>
                </a:solidFill>
              </a:rPr>
              <a:t>Second half of</a:t>
            </a:r>
          </a:p>
          <a:p>
            <a:pPr algn="ctr"/>
            <a:r>
              <a:rPr lang="en-US" altLang="ko-KR" b="1" dirty="0" smtClean="0">
                <a:solidFill>
                  <a:schemeClr val="accent1"/>
                </a:solidFill>
              </a:rPr>
              <a:t>2021</a:t>
            </a:r>
            <a:endParaRPr lang="ko-KR" altLang="en-US" b="1" dirty="0">
              <a:solidFill>
                <a:schemeClr val="accent1"/>
              </a:solidFill>
            </a:endParaRPr>
          </a:p>
        </p:txBody>
      </p:sp>
      <p:pic>
        <p:nvPicPr>
          <p:cNvPr id="30" name="Picture 2" descr="C:\Users\USER\Downloads\로고(490x19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2878" y="183052"/>
            <a:ext cx="1310610" cy="508400"/>
          </a:xfrm>
          <a:prstGeom prst="rect">
            <a:avLst/>
          </a:prstGeom>
          <a:noFill/>
          <a:extLst>
            <a:ext uri="{909E8E84-426E-40DD-AFC4-6F175D3DCCD1}">
              <a14:hiddenFill xmlns:a14="http://schemas.microsoft.com/office/drawing/2010/main">
                <a:solidFill>
                  <a:srgbClr val="FFFFFF"/>
                </a:solidFill>
              </a14:hiddenFill>
            </a:ext>
          </a:extLst>
        </p:spPr>
      </p:pic>
      <p:pic>
        <p:nvPicPr>
          <p:cNvPr id="3" name="그림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533" y="3526173"/>
            <a:ext cx="2026388" cy="3039825"/>
          </a:xfrm>
          <a:prstGeom prst="rect">
            <a:avLst/>
          </a:prstGeom>
        </p:spPr>
      </p:pic>
    </p:spTree>
    <p:extLst>
      <p:ext uri="{BB962C8B-B14F-4D97-AF65-F5344CB8AC3E}">
        <p14:creationId xmlns:p14="http://schemas.microsoft.com/office/powerpoint/2010/main" val="1942032137"/>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3720</TotalTime>
  <Words>825</Words>
  <Application>Microsoft Office PowerPoint</Application>
  <PresentationFormat>화면 슬라이드 쇼(4:3)</PresentationFormat>
  <Paragraphs>113</Paragraphs>
  <Slides>9</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9</vt:i4>
      </vt:variant>
    </vt:vector>
  </HeadingPairs>
  <TitlesOfParts>
    <vt:vector size="16" baseType="lpstr">
      <vt:lpstr>HY견고딕</vt:lpstr>
      <vt:lpstr>굴림</vt:lpstr>
      <vt:lpstr>맑은 고딕</vt:lpstr>
      <vt:lpstr>Arial</vt:lpstr>
      <vt:lpstr>Calibri</vt:lpstr>
      <vt:lpstr>Times New Roman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user</cp:lastModifiedBy>
  <cp:revision>53</cp:revision>
  <cp:lastPrinted>2021-08-09T08:36:07Z</cp:lastPrinted>
  <dcterms:created xsi:type="dcterms:W3CDTF">2021-08-06T02:31:05Z</dcterms:created>
  <dcterms:modified xsi:type="dcterms:W3CDTF">2023-08-08T22:16:46Z</dcterms:modified>
</cp:coreProperties>
</file>