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4" r:id="rId2"/>
    <p:sldId id="279" r:id="rId3"/>
    <p:sldId id="280" r:id="rId4"/>
    <p:sldId id="281" r:id="rId5"/>
    <p:sldId id="282" r:id="rId6"/>
    <p:sldId id="283" r:id="rId7"/>
    <p:sldId id="284" r:id="rId8"/>
    <p:sldId id="295" r:id="rId9"/>
    <p:sldId id="285" r:id="rId10"/>
    <p:sldId id="287" r:id="rId11"/>
    <p:sldId id="299" r:id="rId12"/>
    <p:sldId id="300" r:id="rId13"/>
    <p:sldId id="301" r:id="rId14"/>
    <p:sldId id="302" r:id="rId15"/>
    <p:sldId id="303" r:id="rId16"/>
    <p:sldId id="288" r:id="rId17"/>
    <p:sldId id="304" r:id="rId18"/>
    <p:sldId id="292" r:id="rId19"/>
    <p:sldId id="291" r:id="rId20"/>
    <p:sldId id="290" r:id="rId21"/>
    <p:sldId id="293" r:id="rId22"/>
    <p:sldId id="269" r:id="rId23"/>
    <p:sldId id="294" r:id="rId24"/>
    <p:sldId id="277" r:id="rId25"/>
    <p:sldId id="263" r:id="rId26"/>
    <p:sldId id="262" r:id="rId27"/>
    <p:sldId id="298" r:id="rId28"/>
    <p:sldId id="296" r:id="rId29"/>
    <p:sldId id="297" r:id="rId30"/>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A216"/>
    <a:srgbClr val="0033CC"/>
    <a:srgbClr val="3399FF"/>
    <a:srgbClr val="681E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451" autoAdjust="0"/>
  </p:normalViewPr>
  <p:slideViewPr>
    <p:cSldViewPr snapToGrid="0">
      <p:cViewPr varScale="1">
        <p:scale>
          <a:sx n="87" d="100"/>
          <a:sy n="87" d="100"/>
        </p:scale>
        <p:origin x="333"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8364D-A847-4098-81FD-919557B139B0}" type="datetimeFigureOut">
              <a:rPr lang="ko-KR" altLang="en-US" smtClean="0"/>
              <a:t>2023-08-19</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8C033-2399-490B-A611-D2205EBB793C}" type="slidenum">
              <a:rPr lang="ko-KR" altLang="en-US" smtClean="0"/>
              <a:t>‹#›</a:t>
            </a:fld>
            <a:endParaRPr lang="ko-KR" altLang="en-US"/>
          </a:p>
        </p:txBody>
      </p:sp>
    </p:spTree>
    <p:extLst>
      <p:ext uri="{BB962C8B-B14F-4D97-AF65-F5344CB8AC3E}">
        <p14:creationId xmlns:p14="http://schemas.microsoft.com/office/powerpoint/2010/main" val="323165073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Source paper </a:t>
            </a:r>
          </a:p>
          <a:p>
            <a:r>
              <a:rPr lang="af-ZA" altLang="ko-KR" dirty="0" smtClean="0"/>
              <a:t>https://doi.org/10.1038%2Fjid.2015.89 </a:t>
            </a:r>
          </a:p>
          <a:p>
            <a:endParaRPr lang="af-ZA" altLang="ko-KR" dirty="0" smtClean="0"/>
          </a:p>
          <a:p>
            <a:r>
              <a:rPr lang="af-ZA" altLang="ko-KR" dirty="0" smtClean="0"/>
              <a:t>Photos</a:t>
            </a:r>
            <a:r>
              <a:rPr lang="af-ZA" altLang="ko-KR" baseline="0" dirty="0" smtClean="0"/>
              <a:t> description</a:t>
            </a:r>
          </a:p>
          <a:p>
            <a:r>
              <a:rPr lang="en-US" altLang="ko-KR" dirty="0" smtClean="0"/>
              <a:t>Skin </a:t>
            </a:r>
            <a:r>
              <a:rPr lang="en-US" altLang="ko-KR" dirty="0" err="1" smtClean="0"/>
              <a:t>biopsier</a:t>
            </a:r>
            <a:r>
              <a:rPr lang="en-US" altLang="ko-KR" dirty="0" smtClean="0"/>
              <a:t> above</a:t>
            </a:r>
            <a:r>
              <a:rPr lang="en-US" altLang="ko-KR" baseline="0" dirty="0" smtClean="0"/>
              <a:t> </a:t>
            </a:r>
            <a:endParaRPr lang="en-US" altLang="ko-KR" dirty="0" smtClean="0"/>
          </a:p>
          <a:p>
            <a:r>
              <a:rPr lang="en-US" altLang="ko-KR" dirty="0" smtClean="0"/>
              <a:t>Collage of photomicrographs of immediate post-treatment pre- and post-auricular human skin biopsies showing examples of thermal damage to the infundibulum and sebaceous gland (hematoxylin and eosin stain). The black arrows point to the areas of thermal damage. Scale bar represents 0.1 mm.</a:t>
            </a:r>
          </a:p>
          <a:p>
            <a:endParaRPr lang="en-US" altLang="ko-KR" dirty="0" smtClean="0"/>
          </a:p>
          <a:p>
            <a:r>
              <a:rPr lang="en-US" altLang="ko-KR" dirty="0" smtClean="0"/>
              <a:t>Face Figure</a:t>
            </a:r>
          </a:p>
          <a:p>
            <a:r>
              <a:rPr lang="en-US" altLang="ko-KR" dirty="0" smtClean="0"/>
              <a:t>Baseline (top row) and 24-week post-baseline (bottom row) photographs of a subject in the treated arm from Trial 1 showing a reduction in inflammatory lesion burden on the cheeks. Subject gave permission to have her de-identified images published.</a:t>
            </a:r>
          </a:p>
          <a:p>
            <a:endParaRPr lang="ko-KR" altLang="en-US" dirty="0" smtClean="0"/>
          </a:p>
          <a:p>
            <a:endParaRPr lang="af-ZA" altLang="ko-KR" dirty="0" smtClean="0"/>
          </a:p>
          <a:p>
            <a:endParaRPr lang="ko-KR" altLang="en-US" dirty="0"/>
          </a:p>
        </p:txBody>
      </p:sp>
      <p:sp>
        <p:nvSpPr>
          <p:cNvPr id="4" name="슬라이드 번호 개체 틀 3"/>
          <p:cNvSpPr>
            <a:spLocks noGrp="1"/>
          </p:cNvSpPr>
          <p:nvPr>
            <p:ph type="sldNum" sz="quarter" idx="10"/>
          </p:nvPr>
        </p:nvSpPr>
        <p:spPr/>
        <p:txBody>
          <a:bodyPr/>
          <a:lstStyle/>
          <a:p>
            <a:fld id="{07D8C033-2399-490B-A611-D2205EBB793C}" type="slidenum">
              <a:rPr lang="ko-KR" altLang="en-US" smtClean="0"/>
              <a:t>10</a:t>
            </a:fld>
            <a:endParaRPr lang="ko-KR" altLang="en-US"/>
          </a:p>
        </p:txBody>
      </p:sp>
    </p:spTree>
    <p:extLst>
      <p:ext uri="{BB962C8B-B14F-4D97-AF65-F5344CB8AC3E}">
        <p14:creationId xmlns:p14="http://schemas.microsoft.com/office/powerpoint/2010/main" val="2494587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kern="1200" dirty="0" smtClean="0">
                <a:solidFill>
                  <a:schemeClr val="tx1"/>
                </a:solidFill>
                <a:effectLst/>
                <a:latin typeface="+mn-lt"/>
                <a:ea typeface="+mn-ea"/>
                <a:cs typeface="+mn-cs"/>
              </a:rPr>
              <a:t>Figure</a:t>
            </a:r>
            <a:r>
              <a:rPr lang="en-US" altLang="ko-KR" sz="1200" b="0" i="0" kern="1200" baseline="0" dirty="0" smtClean="0">
                <a:solidFill>
                  <a:schemeClr val="tx1"/>
                </a:solidFill>
                <a:effectLst/>
                <a:latin typeface="+mn-lt"/>
                <a:ea typeface="+mn-ea"/>
                <a:cs typeface="+mn-cs"/>
              </a:rPr>
              <a:t> description </a:t>
            </a:r>
          </a:p>
          <a:p>
            <a:endParaRPr lang="en-US" altLang="ko-KR" sz="1200" b="0" i="0" kern="1200" dirty="0" smtClean="0">
              <a:solidFill>
                <a:schemeClr val="tx1"/>
              </a:solidFill>
              <a:effectLst/>
              <a:latin typeface="+mn-lt"/>
              <a:ea typeface="+mn-ea"/>
              <a:cs typeface="+mn-cs"/>
            </a:endParaRPr>
          </a:p>
          <a:p>
            <a:endParaRPr lang="en-US" altLang="ko-KR" sz="1200" b="0" i="0" kern="1200" dirty="0" smtClean="0">
              <a:solidFill>
                <a:schemeClr val="tx1"/>
              </a:solidFill>
              <a:effectLst/>
              <a:latin typeface="+mn-lt"/>
              <a:ea typeface="+mn-ea"/>
              <a:cs typeface="+mn-cs"/>
            </a:endParaRPr>
          </a:p>
          <a:p>
            <a:r>
              <a:rPr lang="en-US" altLang="ko-KR" sz="1200" b="0" i="0" kern="1200" dirty="0" smtClean="0">
                <a:solidFill>
                  <a:schemeClr val="tx1"/>
                </a:solidFill>
                <a:effectLst/>
                <a:latin typeface="+mn-lt"/>
                <a:ea typeface="+mn-ea"/>
                <a:cs typeface="+mn-cs"/>
              </a:rPr>
              <a:t>Fig. 1. Schematic representation of the therapy. (a) Delivery of </a:t>
            </a:r>
            <a:r>
              <a:rPr lang="en-US" altLang="ko-KR" sz="1200" b="0" i="0" kern="1200" dirty="0" err="1" smtClean="0">
                <a:solidFill>
                  <a:schemeClr val="tx1"/>
                </a:solidFill>
                <a:effectLst/>
                <a:latin typeface="+mn-lt"/>
                <a:ea typeface="+mn-ea"/>
                <a:cs typeface="+mn-cs"/>
              </a:rPr>
              <a:t>nanoshells</a:t>
            </a:r>
            <a:r>
              <a:rPr lang="en-US" altLang="ko-KR" sz="1200" b="0" i="0" kern="1200" dirty="0" smtClean="0">
                <a:solidFill>
                  <a:schemeClr val="tx1"/>
                </a:solidFill>
                <a:effectLst/>
                <a:latin typeface="+mn-lt"/>
                <a:ea typeface="+mn-ea"/>
                <a:cs typeface="+mn-cs"/>
              </a:rPr>
              <a:t> into sebaceous follicle with ultrasound and laser treatment to achieve localized heating of the follicle, (b) silica– gold </a:t>
            </a:r>
            <a:r>
              <a:rPr lang="en-US" altLang="ko-KR" sz="1200" b="0" i="0" kern="1200" dirty="0" err="1" smtClean="0">
                <a:solidFill>
                  <a:schemeClr val="tx1"/>
                </a:solidFill>
                <a:effectLst/>
                <a:latin typeface="+mn-lt"/>
                <a:ea typeface="+mn-ea"/>
                <a:cs typeface="+mn-cs"/>
              </a:rPr>
              <a:t>nanoshells</a:t>
            </a:r>
            <a:r>
              <a:rPr lang="en-US" altLang="ko-KR" sz="1200" b="0" i="0" kern="1200" dirty="0" smtClean="0">
                <a:solidFill>
                  <a:schemeClr val="tx1"/>
                </a:solidFill>
                <a:effectLst/>
                <a:latin typeface="+mn-lt"/>
                <a:ea typeface="+mn-ea"/>
                <a:cs typeface="+mn-cs"/>
              </a:rPr>
              <a:t> </a:t>
            </a:r>
            <a:r>
              <a:rPr lang="en-US" altLang="ko-KR" sz="1200" b="0" i="0" kern="1200" dirty="0" err="1" smtClean="0">
                <a:solidFill>
                  <a:schemeClr val="tx1"/>
                </a:solidFill>
                <a:effectLst/>
                <a:latin typeface="+mn-lt"/>
                <a:ea typeface="+mn-ea"/>
                <a:cs typeface="+mn-cs"/>
              </a:rPr>
              <a:t>interactingwith</a:t>
            </a:r>
            <a:r>
              <a:rPr lang="en-US" altLang="ko-KR" sz="1200" b="0" i="0" kern="1200" dirty="0" smtClean="0">
                <a:solidFill>
                  <a:schemeClr val="tx1"/>
                </a:solidFill>
                <a:effectLst/>
                <a:latin typeface="+mn-lt"/>
                <a:ea typeface="+mn-ea"/>
                <a:cs typeface="+mn-cs"/>
              </a:rPr>
              <a:t> light to produce heat, (c) example of thermally damaged sebaceous gland under a </a:t>
            </a:r>
            <a:r>
              <a:rPr lang="en-US" altLang="ko-KR" sz="1200" b="0" i="0" kern="1200" dirty="0" err="1" smtClean="0">
                <a:solidFill>
                  <a:schemeClr val="tx1"/>
                </a:solidFill>
                <a:effectLst/>
                <a:latin typeface="+mn-lt"/>
                <a:ea typeface="+mn-ea"/>
                <a:cs typeface="+mn-cs"/>
              </a:rPr>
              <a:t>dissectingmicroscope</a:t>
            </a:r>
            <a:r>
              <a:rPr lang="en-US" altLang="ko-KR" sz="1200" b="0" i="0" kern="1200" dirty="0" smtClean="0">
                <a:solidFill>
                  <a:schemeClr val="tx1"/>
                </a:solidFill>
                <a:effectLst/>
                <a:latin typeface="+mn-lt"/>
                <a:ea typeface="+mn-ea"/>
                <a:cs typeface="+mn-cs"/>
              </a:rPr>
              <a:t>, (d) example of H&amp;E stained section demonstrating localized thermal damage to a sebaceous gland, (e) example of two-photon induced photoluminescence image showing the presence of </a:t>
            </a:r>
            <a:r>
              <a:rPr lang="en-US" altLang="ko-KR" sz="1200" b="0" i="0" kern="1200" dirty="0" err="1" smtClean="0">
                <a:solidFill>
                  <a:schemeClr val="tx1"/>
                </a:solidFill>
                <a:effectLst/>
                <a:latin typeface="+mn-lt"/>
                <a:ea typeface="+mn-ea"/>
                <a:cs typeface="+mn-cs"/>
              </a:rPr>
              <a:t>nanoshells</a:t>
            </a:r>
            <a:r>
              <a:rPr lang="en-US" altLang="ko-KR" sz="1200" b="0" i="0" kern="1200" dirty="0" smtClean="0">
                <a:solidFill>
                  <a:schemeClr val="tx1"/>
                </a:solidFill>
                <a:effectLst/>
                <a:latin typeface="+mn-lt"/>
                <a:ea typeface="+mn-ea"/>
                <a:cs typeface="+mn-cs"/>
              </a:rPr>
              <a:t> (orange)within a sebaceous gland. (For interpretation of the references to color in this figure legend, the reader is referred to the web version of this article.)</a:t>
            </a:r>
          </a:p>
          <a:p>
            <a:endParaRPr lang="en-US" altLang="ko-KR" sz="1200" b="0" i="0" kern="1200" dirty="0" smtClean="0">
              <a:solidFill>
                <a:schemeClr val="tx1"/>
              </a:solidFill>
              <a:effectLst/>
              <a:latin typeface="+mn-lt"/>
              <a:ea typeface="+mn-ea"/>
              <a:cs typeface="+mn-cs"/>
            </a:endParaRPr>
          </a:p>
          <a:p>
            <a:endParaRPr lang="en-US" altLang="ko-KR" sz="1200" b="0" i="0" kern="1200" dirty="0" smtClean="0">
              <a:solidFill>
                <a:schemeClr val="tx1"/>
              </a:solidFill>
              <a:effectLst/>
              <a:latin typeface="+mn-lt"/>
              <a:ea typeface="+mn-ea"/>
              <a:cs typeface="+mn-cs"/>
            </a:endParaRPr>
          </a:p>
          <a:p>
            <a:r>
              <a:rPr lang="en-US" altLang="ko-KR" sz="1200" b="0" i="0" kern="1200" dirty="0" smtClean="0">
                <a:solidFill>
                  <a:schemeClr val="tx1"/>
                </a:solidFill>
                <a:effectLst/>
                <a:latin typeface="+mn-lt"/>
                <a:ea typeface="+mn-ea"/>
                <a:cs typeface="+mn-cs"/>
              </a:rPr>
              <a:t>Paper </a:t>
            </a:r>
          </a:p>
          <a:p>
            <a:r>
              <a:rPr lang="af-ZA" altLang="ko-KR" dirty="0" smtClean="0"/>
              <a:t>http://www.nylaserskincare.com/images/stories/Kauvar_JControlrelease_sebaceousglandMarch2015.pdf</a:t>
            </a:r>
          </a:p>
          <a:p>
            <a:r>
              <a:rPr lang="af-ZA" altLang="ko-KR" dirty="0" smtClean="0"/>
              <a:t>https://doi.org/10.1016/j.jconrel.2015.03.004</a:t>
            </a:r>
            <a:endParaRPr lang="ko-KR" altLang="en-US" dirty="0"/>
          </a:p>
        </p:txBody>
      </p:sp>
      <p:sp>
        <p:nvSpPr>
          <p:cNvPr id="4" name="슬라이드 번호 개체 틀 3"/>
          <p:cNvSpPr>
            <a:spLocks noGrp="1"/>
          </p:cNvSpPr>
          <p:nvPr>
            <p:ph type="sldNum" sz="quarter" idx="10"/>
          </p:nvPr>
        </p:nvSpPr>
        <p:spPr/>
        <p:txBody>
          <a:bodyPr/>
          <a:lstStyle/>
          <a:p>
            <a:fld id="{07D8C033-2399-490B-A611-D2205EBB793C}" type="slidenum">
              <a:rPr lang="ko-KR" altLang="en-US" smtClean="0"/>
              <a:t>16</a:t>
            </a:fld>
            <a:endParaRPr lang="ko-KR" altLang="en-US"/>
          </a:p>
        </p:txBody>
      </p:sp>
    </p:spTree>
    <p:extLst>
      <p:ext uri="{BB962C8B-B14F-4D97-AF65-F5344CB8AC3E}">
        <p14:creationId xmlns:p14="http://schemas.microsoft.com/office/powerpoint/2010/main" val="1919964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Sebaceous glands:</a:t>
            </a:r>
            <a:br>
              <a:rPr lang="en-US" altLang="ko-KR" dirty="0" smtClean="0"/>
            </a:br>
            <a:r>
              <a:rPr lang="en-US" altLang="ko-KR" sz="1200" b="0" i="0" kern="1200" dirty="0" smtClean="0">
                <a:solidFill>
                  <a:schemeClr val="tx1"/>
                </a:solidFill>
                <a:effectLst/>
                <a:latin typeface="+mn-lt"/>
                <a:ea typeface="+mn-ea"/>
                <a:cs typeface="+mn-cs"/>
              </a:rPr>
              <a:t>A small gland in the skin which secretes a lubricating oily matter (sebum) into the hair follicles to lubricate the skin and hair.</a:t>
            </a:r>
          </a:p>
          <a:p>
            <a:endParaRPr lang="en-US" altLang="ko-KR" sz="1200" b="0" i="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57C476F3-E197-4A3A-8D6A-6EC51729FCB3}" type="slidenum">
              <a:rPr lang="ko-KR" altLang="en-US" smtClean="0"/>
              <a:t>24</a:t>
            </a:fld>
            <a:endParaRPr lang="ko-KR" altLang="en-US"/>
          </a:p>
        </p:txBody>
      </p:sp>
    </p:spTree>
    <p:extLst>
      <p:ext uri="{BB962C8B-B14F-4D97-AF65-F5344CB8AC3E}">
        <p14:creationId xmlns:p14="http://schemas.microsoft.com/office/powerpoint/2010/main" val="2144129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7D8C033-2399-490B-A611-D2205EBB793C}" type="slidenum">
              <a:rPr lang="ko-KR" altLang="en-US" smtClean="0"/>
              <a:t>26</a:t>
            </a:fld>
            <a:endParaRPr lang="ko-KR" altLang="en-US"/>
          </a:p>
        </p:txBody>
      </p:sp>
    </p:spTree>
    <p:extLst>
      <p:ext uri="{BB962C8B-B14F-4D97-AF65-F5344CB8AC3E}">
        <p14:creationId xmlns:p14="http://schemas.microsoft.com/office/powerpoint/2010/main" val="3796305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클릭하여 마스터 부제목 스타일 편집</a:t>
            </a:r>
            <a:endParaRPr lang="ko-KR" altLang="en-US"/>
          </a:p>
        </p:txBody>
      </p:sp>
      <p:sp>
        <p:nvSpPr>
          <p:cNvPr id="4" name="날짜 개체 틀 3"/>
          <p:cNvSpPr>
            <a:spLocks noGrp="1"/>
          </p:cNvSpPr>
          <p:nvPr>
            <p:ph type="dt" sz="half" idx="10"/>
          </p:nvPr>
        </p:nvSpPr>
        <p:spPr/>
        <p:txBody>
          <a:bodyPr/>
          <a:lstStyle/>
          <a:p>
            <a:fld id="{2AB6F3AD-D6FB-4F04-99B5-3903B09772D0}" type="datetimeFigureOut">
              <a:rPr lang="ko-KR" altLang="en-US" smtClean="0"/>
              <a:t>2023-08-19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823F5A6B-931A-43AF-B3A0-C81CEE1EBB1F}" type="slidenum">
              <a:rPr lang="ko-KR" altLang="en-US" smtClean="0"/>
              <a:t>‹#›</a:t>
            </a:fld>
            <a:endParaRPr lang="ko-KR" altLang="en-US"/>
          </a:p>
        </p:txBody>
      </p:sp>
    </p:spTree>
    <p:extLst>
      <p:ext uri="{BB962C8B-B14F-4D97-AF65-F5344CB8AC3E}">
        <p14:creationId xmlns:p14="http://schemas.microsoft.com/office/powerpoint/2010/main" val="2659762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2AB6F3AD-D6FB-4F04-99B5-3903B09772D0}" type="datetimeFigureOut">
              <a:rPr lang="ko-KR" altLang="en-US" smtClean="0"/>
              <a:t>2023-08-19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823F5A6B-931A-43AF-B3A0-C81CEE1EBB1F}" type="slidenum">
              <a:rPr lang="ko-KR" altLang="en-US" smtClean="0"/>
              <a:t>‹#›</a:t>
            </a:fld>
            <a:endParaRPr lang="ko-KR" altLang="en-US"/>
          </a:p>
        </p:txBody>
      </p:sp>
    </p:spTree>
    <p:extLst>
      <p:ext uri="{BB962C8B-B14F-4D97-AF65-F5344CB8AC3E}">
        <p14:creationId xmlns:p14="http://schemas.microsoft.com/office/powerpoint/2010/main" val="23969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2AB6F3AD-D6FB-4F04-99B5-3903B09772D0}" type="datetimeFigureOut">
              <a:rPr lang="ko-KR" altLang="en-US" smtClean="0"/>
              <a:t>2023-08-19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823F5A6B-931A-43AF-B3A0-C81CEE1EBB1F}" type="slidenum">
              <a:rPr lang="ko-KR" altLang="en-US" smtClean="0"/>
              <a:t>‹#›</a:t>
            </a:fld>
            <a:endParaRPr lang="ko-KR" altLang="en-US"/>
          </a:p>
        </p:txBody>
      </p:sp>
    </p:spTree>
    <p:extLst>
      <p:ext uri="{BB962C8B-B14F-4D97-AF65-F5344CB8AC3E}">
        <p14:creationId xmlns:p14="http://schemas.microsoft.com/office/powerpoint/2010/main" val="1975832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2AB6F3AD-D6FB-4F04-99B5-3903B09772D0}" type="datetimeFigureOut">
              <a:rPr lang="ko-KR" altLang="en-US" smtClean="0"/>
              <a:t>2023-08-19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823F5A6B-931A-43AF-B3A0-C81CEE1EBB1F}" type="slidenum">
              <a:rPr lang="ko-KR" altLang="en-US" smtClean="0"/>
              <a:t>‹#›</a:t>
            </a:fld>
            <a:endParaRPr lang="ko-KR" altLang="en-US"/>
          </a:p>
        </p:txBody>
      </p:sp>
    </p:spTree>
    <p:extLst>
      <p:ext uri="{BB962C8B-B14F-4D97-AF65-F5344CB8AC3E}">
        <p14:creationId xmlns:p14="http://schemas.microsoft.com/office/powerpoint/2010/main" val="3489341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 편집</a:t>
            </a:r>
          </a:p>
        </p:txBody>
      </p:sp>
      <p:sp>
        <p:nvSpPr>
          <p:cNvPr id="4" name="날짜 개체 틀 3"/>
          <p:cNvSpPr>
            <a:spLocks noGrp="1"/>
          </p:cNvSpPr>
          <p:nvPr>
            <p:ph type="dt" sz="half" idx="10"/>
          </p:nvPr>
        </p:nvSpPr>
        <p:spPr/>
        <p:txBody>
          <a:bodyPr/>
          <a:lstStyle/>
          <a:p>
            <a:fld id="{2AB6F3AD-D6FB-4F04-99B5-3903B09772D0}" type="datetimeFigureOut">
              <a:rPr lang="ko-KR" altLang="en-US" smtClean="0"/>
              <a:t>2023-08-19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823F5A6B-931A-43AF-B3A0-C81CEE1EBB1F}" type="slidenum">
              <a:rPr lang="ko-KR" altLang="en-US" smtClean="0"/>
              <a:t>‹#›</a:t>
            </a:fld>
            <a:endParaRPr lang="ko-KR" altLang="en-US"/>
          </a:p>
        </p:txBody>
      </p:sp>
    </p:spTree>
    <p:extLst>
      <p:ext uri="{BB962C8B-B14F-4D97-AF65-F5344CB8AC3E}">
        <p14:creationId xmlns:p14="http://schemas.microsoft.com/office/powerpoint/2010/main" val="1455149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2AB6F3AD-D6FB-4F04-99B5-3903B09772D0}" type="datetimeFigureOut">
              <a:rPr lang="ko-KR" altLang="en-US" smtClean="0"/>
              <a:t>2023-08-19</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823F5A6B-931A-43AF-B3A0-C81CEE1EBB1F}" type="slidenum">
              <a:rPr lang="ko-KR" altLang="en-US" smtClean="0"/>
              <a:t>‹#›</a:t>
            </a:fld>
            <a:endParaRPr lang="ko-KR" altLang="en-US"/>
          </a:p>
        </p:txBody>
      </p:sp>
    </p:spTree>
    <p:extLst>
      <p:ext uri="{BB962C8B-B14F-4D97-AF65-F5344CB8AC3E}">
        <p14:creationId xmlns:p14="http://schemas.microsoft.com/office/powerpoint/2010/main" val="1318060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2AB6F3AD-D6FB-4F04-99B5-3903B09772D0}" type="datetimeFigureOut">
              <a:rPr lang="ko-KR" altLang="en-US" smtClean="0"/>
              <a:t>2023-08-19</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823F5A6B-931A-43AF-B3A0-C81CEE1EBB1F}" type="slidenum">
              <a:rPr lang="ko-KR" altLang="en-US" smtClean="0"/>
              <a:t>‹#›</a:t>
            </a:fld>
            <a:endParaRPr lang="ko-KR" altLang="en-US"/>
          </a:p>
        </p:txBody>
      </p:sp>
    </p:spTree>
    <p:extLst>
      <p:ext uri="{BB962C8B-B14F-4D97-AF65-F5344CB8AC3E}">
        <p14:creationId xmlns:p14="http://schemas.microsoft.com/office/powerpoint/2010/main" val="705836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2AB6F3AD-D6FB-4F04-99B5-3903B09772D0}" type="datetimeFigureOut">
              <a:rPr lang="ko-KR" altLang="en-US" smtClean="0"/>
              <a:t>2023-08-19</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823F5A6B-931A-43AF-B3A0-C81CEE1EBB1F}" type="slidenum">
              <a:rPr lang="ko-KR" altLang="en-US" smtClean="0"/>
              <a:t>‹#›</a:t>
            </a:fld>
            <a:endParaRPr lang="ko-KR" altLang="en-US"/>
          </a:p>
        </p:txBody>
      </p:sp>
    </p:spTree>
    <p:extLst>
      <p:ext uri="{BB962C8B-B14F-4D97-AF65-F5344CB8AC3E}">
        <p14:creationId xmlns:p14="http://schemas.microsoft.com/office/powerpoint/2010/main" val="704296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2AB6F3AD-D6FB-4F04-99B5-3903B09772D0}" type="datetimeFigureOut">
              <a:rPr lang="ko-KR" altLang="en-US" smtClean="0"/>
              <a:t>2023-08-19</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823F5A6B-931A-43AF-B3A0-C81CEE1EBB1F}" type="slidenum">
              <a:rPr lang="ko-KR" altLang="en-US" smtClean="0"/>
              <a:t>‹#›</a:t>
            </a:fld>
            <a:endParaRPr lang="ko-KR" altLang="en-US"/>
          </a:p>
        </p:txBody>
      </p:sp>
    </p:spTree>
    <p:extLst>
      <p:ext uri="{BB962C8B-B14F-4D97-AF65-F5344CB8AC3E}">
        <p14:creationId xmlns:p14="http://schemas.microsoft.com/office/powerpoint/2010/main" val="3339000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2AB6F3AD-D6FB-4F04-99B5-3903B09772D0}" type="datetimeFigureOut">
              <a:rPr lang="ko-KR" altLang="en-US" smtClean="0"/>
              <a:t>2023-08-19</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823F5A6B-931A-43AF-B3A0-C81CEE1EBB1F}" type="slidenum">
              <a:rPr lang="ko-KR" altLang="en-US" smtClean="0"/>
              <a:t>‹#›</a:t>
            </a:fld>
            <a:endParaRPr lang="ko-KR" altLang="en-US"/>
          </a:p>
        </p:txBody>
      </p:sp>
    </p:spTree>
    <p:extLst>
      <p:ext uri="{BB962C8B-B14F-4D97-AF65-F5344CB8AC3E}">
        <p14:creationId xmlns:p14="http://schemas.microsoft.com/office/powerpoint/2010/main" val="282976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2AB6F3AD-D6FB-4F04-99B5-3903B09772D0}" type="datetimeFigureOut">
              <a:rPr lang="ko-KR" altLang="en-US" smtClean="0"/>
              <a:t>2023-08-19</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823F5A6B-931A-43AF-B3A0-C81CEE1EBB1F}" type="slidenum">
              <a:rPr lang="ko-KR" altLang="en-US" smtClean="0"/>
              <a:t>‹#›</a:t>
            </a:fld>
            <a:endParaRPr lang="ko-KR" altLang="en-US"/>
          </a:p>
        </p:txBody>
      </p:sp>
    </p:spTree>
    <p:extLst>
      <p:ext uri="{BB962C8B-B14F-4D97-AF65-F5344CB8AC3E}">
        <p14:creationId xmlns:p14="http://schemas.microsoft.com/office/powerpoint/2010/main" val="2371214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B6F3AD-D6FB-4F04-99B5-3903B09772D0}" type="datetimeFigureOut">
              <a:rPr lang="ko-KR" altLang="en-US" smtClean="0"/>
              <a:t>2023-08-19</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3F5A6B-931A-43AF-B3A0-C81CEE1EBB1F}" type="slidenum">
              <a:rPr lang="ko-KR" altLang="en-US" smtClean="0"/>
              <a:t>‹#›</a:t>
            </a:fld>
            <a:endParaRPr lang="ko-KR" altLang="en-US"/>
          </a:p>
        </p:txBody>
      </p:sp>
    </p:spTree>
    <p:extLst>
      <p:ext uri="{BB962C8B-B14F-4D97-AF65-F5344CB8AC3E}">
        <p14:creationId xmlns:p14="http://schemas.microsoft.com/office/powerpoint/2010/main" val="933086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tm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인터브릿지\CI 어플리케이션\최종\CI표준디자인가이드-PPT-01.jpg">
            <a:extLst>
              <a:ext uri="{FF2B5EF4-FFF2-40B4-BE49-F238E27FC236}">
                <a16:creationId xmlns:a16="http://schemas.microsoft.com/office/drawing/2014/main" id="{41B4FCDD-1D76-43C9-9813-29C8E7B1D18D}"/>
              </a:ext>
            </a:extLst>
          </p:cNvPr>
          <p:cNvPicPr>
            <a:picLocks noChangeAspect="1" noChangeArrowheads="1"/>
          </p:cNvPicPr>
          <p:nvPr/>
        </p:nvPicPr>
        <p:blipFill rotWithShape="1">
          <a:blip r:embed="rId2"/>
          <a:srcRect/>
          <a:stretch>
            <a:fillRect/>
          </a:stretch>
        </p:blipFill>
        <p:spPr>
          <a:xfrm>
            <a:off x="0" y="-5756"/>
            <a:ext cx="12311406" cy="6863756"/>
          </a:xfrm>
          <a:prstGeom prst="rect">
            <a:avLst/>
          </a:prstGeom>
          <a:noFill/>
        </p:spPr>
      </p:pic>
      <p:pic>
        <p:nvPicPr>
          <p:cNvPr id="5" name="Picture 3" descr="C:\Users\user\Desktop\SNJ\7 SNJ Logo\SNJ로고_기본조합-03-흰색.png">
            <a:extLst>
              <a:ext uri="{FF2B5EF4-FFF2-40B4-BE49-F238E27FC236}">
                <a16:creationId xmlns:a16="http://schemas.microsoft.com/office/drawing/2014/main" id="{E327CD28-5F94-4C45-ADDA-6EF52ED23297}"/>
              </a:ext>
            </a:extLst>
          </p:cNvPr>
          <p:cNvPicPr>
            <a:picLocks noChangeAspect="1" noChangeArrowheads="1"/>
          </p:cNvPicPr>
          <p:nvPr/>
        </p:nvPicPr>
        <p:blipFill rotWithShape="1">
          <a:blip r:embed="rId3"/>
          <a:srcRect/>
          <a:stretch>
            <a:fillRect/>
          </a:stretch>
        </p:blipFill>
        <p:spPr>
          <a:xfrm>
            <a:off x="8723086" y="5498805"/>
            <a:ext cx="3468914" cy="1174529"/>
          </a:xfrm>
          <a:prstGeom prst="rect">
            <a:avLst/>
          </a:prstGeom>
          <a:noFill/>
        </p:spPr>
      </p:pic>
      <p:sp>
        <p:nvSpPr>
          <p:cNvPr id="6" name="제목 1">
            <a:extLst>
              <a:ext uri="{FF2B5EF4-FFF2-40B4-BE49-F238E27FC236}">
                <a16:creationId xmlns:a16="http://schemas.microsoft.com/office/drawing/2014/main" id="{6A89DA7D-BD5D-4296-920C-A598F0E36BEF}"/>
              </a:ext>
            </a:extLst>
          </p:cNvPr>
          <p:cNvSpPr>
            <a:spLocks noGrp="1"/>
          </p:cNvSpPr>
          <p:nvPr>
            <p:ph type="ctrTitle"/>
          </p:nvPr>
        </p:nvSpPr>
        <p:spPr>
          <a:xfrm>
            <a:off x="220786" y="648081"/>
            <a:ext cx="9405258" cy="2448272"/>
          </a:xfrm>
        </p:spPr>
        <p:txBody>
          <a:bodyPr vert="horz" lIns="91440" tIns="45720" rIns="91440" bIns="45720" anchor="ctr">
            <a:noAutofit/>
          </a:bodyPr>
          <a:lstStyle/>
          <a:p>
            <a:pPr algn="l">
              <a:lnSpc>
                <a:spcPct val="100000"/>
              </a:lnSpc>
              <a:defRPr lang="ko-KR" altLang="en-US"/>
            </a:pPr>
            <a:r>
              <a:rPr lang="en-US" altLang="ko-KR" sz="5400" b="1" dirty="0" smtClean="0">
                <a:solidFill>
                  <a:srgbClr val="0070C0"/>
                </a:solidFill>
                <a:latin typeface="Arial" panose="020B0604020202020204" pitchFamily="34" charset="0"/>
                <a:cs typeface="Arial" panose="020B0604020202020204" pitchFamily="34" charset="0"/>
              </a:rPr>
              <a:t/>
            </a:r>
            <a:br>
              <a:rPr lang="en-US" altLang="ko-KR" sz="5400" b="1" dirty="0" smtClean="0">
                <a:solidFill>
                  <a:srgbClr val="0070C0"/>
                </a:solidFill>
                <a:latin typeface="Arial" panose="020B0604020202020204" pitchFamily="34" charset="0"/>
                <a:cs typeface="Arial" panose="020B0604020202020204" pitchFamily="34" charset="0"/>
              </a:rPr>
            </a:br>
            <a:r>
              <a:rPr lang="en-US" altLang="ko-KR" sz="4800" b="1" dirty="0" smtClean="0">
                <a:solidFill>
                  <a:srgbClr val="0070C0"/>
                </a:solidFill>
                <a:latin typeface="Arial" panose="020B0604020202020204" pitchFamily="34" charset="0"/>
                <a:cs typeface="Arial" panose="020B0604020202020204" pitchFamily="34" charset="0"/>
              </a:rPr>
              <a:t>Gold PTT</a:t>
            </a:r>
            <a:r>
              <a:rPr lang="en-US" altLang="ko-KR" sz="5400" b="1" dirty="0" smtClean="0">
                <a:solidFill>
                  <a:srgbClr val="0070C0"/>
                </a:solidFill>
                <a:latin typeface="Arial" panose="020B0604020202020204" pitchFamily="34" charset="0"/>
                <a:cs typeface="Arial" panose="020B0604020202020204" pitchFamily="34" charset="0"/>
              </a:rPr>
              <a:t/>
            </a:r>
            <a:br>
              <a:rPr lang="en-US" altLang="ko-KR" sz="5400" b="1" dirty="0" smtClean="0">
                <a:solidFill>
                  <a:srgbClr val="0070C0"/>
                </a:solidFill>
                <a:latin typeface="Arial" panose="020B0604020202020204" pitchFamily="34" charset="0"/>
                <a:cs typeface="Arial" panose="020B0604020202020204" pitchFamily="34" charset="0"/>
              </a:rPr>
            </a:br>
            <a:r>
              <a:rPr lang="en-US" altLang="ko-KR" sz="5400" b="1" dirty="0" smtClean="0">
                <a:solidFill>
                  <a:srgbClr val="0070C0"/>
                </a:solidFill>
                <a:latin typeface="Arial" panose="020B0604020202020204" pitchFamily="34" charset="0"/>
                <a:cs typeface="Arial" panose="020B0604020202020204" pitchFamily="34" charset="0"/>
              </a:rPr>
              <a:t/>
            </a:r>
            <a:br>
              <a:rPr lang="en-US" altLang="ko-KR" sz="5400" b="1" dirty="0" smtClean="0">
                <a:solidFill>
                  <a:srgbClr val="0070C0"/>
                </a:solidFill>
                <a:latin typeface="Arial" panose="020B0604020202020204" pitchFamily="34" charset="0"/>
                <a:cs typeface="Arial" panose="020B0604020202020204" pitchFamily="34" charset="0"/>
              </a:rPr>
            </a:br>
            <a:endParaRPr lang="ko-KR" altLang="en-US" sz="5400" b="1" dirty="0">
              <a:solidFill>
                <a:srgbClr val="0070C0"/>
              </a:solidFill>
              <a:latin typeface="Arial" panose="020B0604020202020204" pitchFamily="34" charset="0"/>
              <a:cs typeface="Arial" panose="020B0604020202020204" pitchFamily="34" charset="0"/>
            </a:endParaRPr>
          </a:p>
        </p:txBody>
      </p:sp>
      <p:sp>
        <p:nvSpPr>
          <p:cNvPr id="2" name="TextBox 1"/>
          <p:cNvSpPr txBox="1"/>
          <p:nvPr/>
        </p:nvSpPr>
        <p:spPr>
          <a:xfrm>
            <a:off x="-1" y="6488668"/>
            <a:ext cx="4005943" cy="369332"/>
          </a:xfrm>
          <a:prstGeom prst="rect">
            <a:avLst/>
          </a:prstGeom>
          <a:noFill/>
        </p:spPr>
        <p:txBody>
          <a:bodyPr wrap="square" rtlCol="0">
            <a:spAutoFit/>
          </a:bodyPr>
          <a:lstStyle/>
          <a:p>
            <a:r>
              <a:rPr lang="en-US" altLang="ko-KR" dirty="0" smtClean="0">
                <a:solidFill>
                  <a:schemeClr val="accent1">
                    <a:lumMod val="75000"/>
                  </a:schemeClr>
                </a:solidFill>
                <a:latin typeface="Arial" panose="020B0604020202020204" pitchFamily="34" charset="0"/>
                <a:cs typeface="Arial" panose="020B0604020202020204" pitchFamily="34" charset="0"/>
              </a:rPr>
              <a:t>Issue date: Aug. </a:t>
            </a:r>
            <a:r>
              <a:rPr lang="en-US" altLang="ko-KR" dirty="0" smtClean="0">
                <a:solidFill>
                  <a:schemeClr val="accent1">
                    <a:lumMod val="75000"/>
                  </a:schemeClr>
                </a:solidFill>
                <a:latin typeface="Arial" panose="020B0604020202020204" pitchFamily="34" charset="0"/>
                <a:cs typeface="Arial" panose="020B0604020202020204" pitchFamily="34" charset="0"/>
              </a:rPr>
              <a:t>19, </a:t>
            </a:r>
            <a:r>
              <a:rPr lang="en-US" altLang="ko-KR" dirty="0" smtClean="0">
                <a:solidFill>
                  <a:schemeClr val="accent1">
                    <a:lumMod val="75000"/>
                  </a:schemeClr>
                </a:solidFill>
                <a:latin typeface="Arial" panose="020B0604020202020204" pitchFamily="34" charset="0"/>
                <a:cs typeface="Arial" panose="020B0604020202020204" pitchFamily="34" charset="0"/>
              </a:rPr>
              <a:t>2023</a:t>
            </a:r>
            <a:endParaRPr lang="ko-KR" altLang="en-US" dirty="0" smtClean="0">
              <a:solidFill>
                <a:schemeClr val="accent1">
                  <a:lumMod val="75000"/>
                </a:schemeClr>
              </a:solidFill>
              <a:latin typeface="Arial" panose="020B0604020202020204" pitchFamily="34" charset="0"/>
              <a:cs typeface="Arial" panose="020B0604020202020204" pitchFamily="34" charset="0"/>
            </a:endParaRPr>
          </a:p>
        </p:txBody>
      </p:sp>
      <p:sp>
        <p:nvSpPr>
          <p:cNvPr id="7" name="TextBox 6"/>
          <p:cNvSpPr txBox="1"/>
          <p:nvPr/>
        </p:nvSpPr>
        <p:spPr>
          <a:xfrm>
            <a:off x="220786" y="2223106"/>
            <a:ext cx="7169617" cy="400110"/>
          </a:xfrm>
          <a:prstGeom prst="rect">
            <a:avLst/>
          </a:prstGeom>
          <a:noFill/>
        </p:spPr>
        <p:txBody>
          <a:bodyPr wrap="square" rtlCol="0">
            <a:spAutoFit/>
          </a:bodyPr>
          <a:lstStyle/>
          <a:p>
            <a:r>
              <a:rPr lang="en-US" altLang="ko-KR" sz="2000" b="1" dirty="0" smtClean="0">
                <a:solidFill>
                  <a:schemeClr val="accent5">
                    <a:lumMod val="75000"/>
                  </a:schemeClr>
                </a:solidFill>
                <a:latin typeface="Arial" panose="020B0604020202020204" pitchFamily="34" charset="0"/>
                <a:cs typeface="Arial" panose="020B0604020202020204" pitchFamily="34" charset="0"/>
              </a:rPr>
              <a:t>PTT(Photo Thermal Therapy) with Finebeam Dual </a:t>
            </a:r>
            <a:endParaRPr lang="ko-KR" altLang="en-US" sz="2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238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725" y="95044"/>
            <a:ext cx="11768272" cy="707886"/>
          </a:xfrm>
          <a:prstGeom prst="rect">
            <a:avLst/>
          </a:prstGeom>
          <a:noFill/>
        </p:spPr>
        <p:txBody>
          <a:bodyPr wrap="square" rtlCol="0">
            <a:spAutoFit/>
          </a:bodyPr>
          <a:lstStyle/>
          <a:p>
            <a:pPr marL="457200"/>
            <a:r>
              <a:rPr lang="en-US" altLang="ko-KR" sz="2000" b="1" dirty="0" smtClean="0">
                <a:latin typeface="Arial" panose="020B0604020202020204" pitchFamily="34" charset="0"/>
                <a:cs typeface="Arial" panose="020B0604020202020204" pitchFamily="34" charset="0"/>
              </a:rPr>
              <a:t> The study about GOLD PTT was introduced at first by </a:t>
            </a:r>
            <a:r>
              <a:rPr lang="en-US" altLang="ko-KR" sz="2000" b="1" dirty="0" err="1" smtClean="0">
                <a:latin typeface="Arial" panose="020B0604020202020204" pitchFamily="34" charset="0"/>
                <a:cs typeface="Arial" panose="020B0604020202020204" pitchFamily="34" charset="0"/>
              </a:rPr>
              <a:t>Rox</a:t>
            </a:r>
            <a:r>
              <a:rPr lang="en-US" altLang="ko-KR" sz="2000" b="1" dirty="0" smtClean="0">
                <a:latin typeface="Arial" panose="020B0604020202020204" pitchFamily="34" charset="0"/>
                <a:cs typeface="Arial" panose="020B0604020202020204" pitchFamily="34" charset="0"/>
              </a:rPr>
              <a:t> Anderson from Harvard university medical center</a:t>
            </a:r>
            <a:endParaRPr lang="ko-KR" altLang="en-US" sz="2000" b="1" dirty="0">
              <a:latin typeface="Arial" panose="020B0604020202020204" pitchFamily="34" charset="0"/>
              <a:cs typeface="Arial" panose="020B0604020202020204" pitchFamily="34" charset="0"/>
            </a:endParaRPr>
          </a:p>
        </p:txBody>
      </p:sp>
      <p:pic>
        <p:nvPicPr>
          <p:cNvPr id="5" name="그림 4" descr="화면 캡처"/>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35" y="918177"/>
            <a:ext cx="6514190" cy="5459795"/>
          </a:xfrm>
          <a:prstGeom prst="rect">
            <a:avLst/>
          </a:prstGeom>
          <a:ln>
            <a:solidFill>
              <a:schemeClr val="tx1"/>
            </a:solidFill>
          </a:ln>
        </p:spPr>
      </p:pic>
      <p:pic>
        <p:nvPicPr>
          <p:cNvPr id="1026" name="Picture 2" descr="An external file that holds a picture, illustration, etc.&#10;Object name is jid201589f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3806" y="1179130"/>
            <a:ext cx="3166848" cy="24689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 external file that holds a picture, illustration, etc.&#10;Object name is jid201589f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3806" y="3939275"/>
            <a:ext cx="3166848" cy="2261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99326" y="433598"/>
            <a:ext cx="3645074" cy="369332"/>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Published in 2015’</a:t>
            </a:r>
            <a:endParaRPr lang="ko-KR"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742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stretch>
            <a:fillRect/>
          </a:stretch>
        </p:blipFill>
        <p:spPr>
          <a:xfrm>
            <a:off x="50230" y="422789"/>
            <a:ext cx="7456909" cy="5862110"/>
          </a:xfrm>
          <a:prstGeom prst="rect">
            <a:avLst/>
          </a:prstGeom>
        </p:spPr>
      </p:pic>
      <p:sp>
        <p:nvSpPr>
          <p:cNvPr id="4" name="TextBox 3"/>
          <p:cNvSpPr txBox="1"/>
          <p:nvPr/>
        </p:nvSpPr>
        <p:spPr>
          <a:xfrm>
            <a:off x="6106437" y="2755726"/>
            <a:ext cx="5592871" cy="369332"/>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Human skin – the black arrow is the damaged part</a:t>
            </a:r>
            <a:endParaRPr lang="ko-KR"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869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1246340" y="1268033"/>
            <a:ext cx="3791247" cy="4189930"/>
          </a:xfrm>
          <a:prstGeom prst="rect">
            <a:avLst/>
          </a:prstGeom>
        </p:spPr>
      </p:pic>
      <p:sp>
        <p:nvSpPr>
          <p:cNvPr id="3" name="TextBox 2"/>
          <p:cNvSpPr txBox="1"/>
          <p:nvPr/>
        </p:nvSpPr>
        <p:spPr>
          <a:xfrm>
            <a:off x="6012791" y="2485835"/>
            <a:ext cx="5029200" cy="1754326"/>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Infundibulum thermal damage – 84%</a:t>
            </a:r>
          </a:p>
          <a:p>
            <a:r>
              <a:rPr lang="en-US" altLang="ko-KR" dirty="0" smtClean="0">
                <a:latin typeface="Arial" panose="020B0604020202020204" pitchFamily="34" charset="0"/>
                <a:cs typeface="Arial" panose="020B0604020202020204" pitchFamily="34" charset="0"/>
              </a:rPr>
              <a:t>Sebaceous gland thermal damage – 47%</a:t>
            </a:r>
          </a:p>
          <a:p>
            <a:r>
              <a:rPr lang="en-US" altLang="ko-KR" dirty="0" smtClean="0">
                <a:latin typeface="Arial" panose="020B0604020202020204" pitchFamily="34" charset="0"/>
                <a:cs typeface="Arial" panose="020B0604020202020204" pitchFamily="34" charset="0"/>
              </a:rPr>
              <a:t>Epidermal damage – no</a:t>
            </a:r>
          </a:p>
          <a:p>
            <a:r>
              <a:rPr lang="en-US" altLang="ko-KR" dirty="0" smtClean="0">
                <a:latin typeface="Arial" panose="020B0604020202020204" pitchFamily="34" charset="0"/>
                <a:cs typeface="Arial" panose="020B0604020202020204" pitchFamily="34" charset="0"/>
              </a:rPr>
              <a:t>Follicle damage – no</a:t>
            </a:r>
          </a:p>
          <a:p>
            <a:r>
              <a:rPr lang="en-US" altLang="ko-KR" dirty="0" smtClean="0">
                <a:latin typeface="Arial" panose="020B0604020202020204" pitchFamily="34" charset="0"/>
                <a:cs typeface="Arial" panose="020B0604020202020204" pitchFamily="34" charset="0"/>
              </a:rPr>
              <a:t>Irritation feeling – a little bit</a:t>
            </a:r>
          </a:p>
          <a:p>
            <a:endParaRPr lang="en-US" altLang="ko-K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175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1230922" y="412687"/>
            <a:ext cx="4506804" cy="5769579"/>
          </a:xfrm>
          <a:prstGeom prst="rect">
            <a:avLst/>
          </a:prstGeom>
        </p:spPr>
      </p:pic>
      <p:sp>
        <p:nvSpPr>
          <p:cNvPr id="3" name="TextBox 2"/>
          <p:cNvSpPr txBox="1"/>
          <p:nvPr/>
        </p:nvSpPr>
        <p:spPr>
          <a:xfrm>
            <a:off x="6106437" y="2755726"/>
            <a:ext cx="5592871" cy="369332"/>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The </a:t>
            </a:r>
            <a:r>
              <a:rPr lang="en-US" altLang="ko-KR" dirty="0" err="1" smtClean="0">
                <a:latin typeface="Arial" panose="020B0604020202020204" pitchFamily="34" charset="0"/>
                <a:cs typeface="Arial" panose="020B0604020202020204" pitchFamily="34" charset="0"/>
              </a:rPr>
              <a:t>q’ty</a:t>
            </a:r>
            <a:r>
              <a:rPr lang="en-US" altLang="ko-KR" dirty="0" smtClean="0">
                <a:latin typeface="Arial" panose="020B0604020202020204" pitchFamily="34" charset="0"/>
                <a:cs typeface="Arial" panose="020B0604020202020204" pitchFamily="34" charset="0"/>
              </a:rPr>
              <a:t> of inflammatory lesions are reduced</a:t>
            </a:r>
            <a:endParaRPr lang="ko-KR"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2126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485883" y="1926826"/>
            <a:ext cx="4468703" cy="3004536"/>
          </a:xfrm>
          <a:prstGeom prst="rect">
            <a:avLst/>
          </a:prstGeom>
        </p:spPr>
      </p:pic>
      <p:sp>
        <p:nvSpPr>
          <p:cNvPr id="5" name="TextBox 4"/>
          <p:cNvSpPr txBox="1"/>
          <p:nvPr/>
        </p:nvSpPr>
        <p:spPr>
          <a:xfrm>
            <a:off x="63504" y="43842"/>
            <a:ext cx="7464968" cy="369332"/>
          </a:xfrm>
          <a:prstGeom prst="rect">
            <a:avLst/>
          </a:prstGeom>
          <a:noFill/>
        </p:spPr>
        <p:txBody>
          <a:bodyPr wrap="square" rtlCol="0">
            <a:spAutoFit/>
          </a:bodyPr>
          <a:lstStyle/>
          <a:p>
            <a:r>
              <a:rPr lang="en-US" altLang="ko-KR" b="1" dirty="0" smtClean="0">
                <a:latin typeface="Arial" panose="020B0604020202020204" pitchFamily="34" charset="0"/>
                <a:cs typeface="Arial" panose="020B0604020202020204" pitchFamily="34" charset="0"/>
              </a:rPr>
              <a:t>What happen the gold particles </a:t>
            </a:r>
            <a:r>
              <a:rPr lang="en-US" altLang="ko-KR" b="1" dirty="0" smtClean="0">
                <a:latin typeface="Arial" panose="020B0604020202020204" pitchFamily="34" charset="0"/>
                <a:cs typeface="Arial" panose="020B0604020202020204" pitchFamily="34" charset="0"/>
              </a:rPr>
              <a:t>penetrated in</a:t>
            </a:r>
            <a:r>
              <a:rPr lang="en-US" altLang="ko-KR" b="1" dirty="0" smtClean="0">
                <a:latin typeface="Arial" panose="020B0604020202020204" pitchFamily="34" charset="0"/>
                <a:cs typeface="Arial" panose="020B0604020202020204" pitchFamily="34" charset="0"/>
              </a:rPr>
              <a:t> the pores? </a:t>
            </a:r>
            <a:endParaRPr lang="ko-KR" altLang="en-US" b="1" dirty="0" smtClean="0">
              <a:latin typeface="Arial" panose="020B0604020202020204" pitchFamily="34" charset="0"/>
              <a:cs typeface="Arial" panose="020B0604020202020204" pitchFamily="34" charset="0"/>
            </a:endParaRPr>
          </a:p>
        </p:txBody>
      </p:sp>
      <p:sp>
        <p:nvSpPr>
          <p:cNvPr id="6" name="TextBox 5"/>
          <p:cNvSpPr txBox="1"/>
          <p:nvPr/>
        </p:nvSpPr>
        <p:spPr>
          <a:xfrm>
            <a:off x="5600443" y="1263379"/>
            <a:ext cx="4294470" cy="369332"/>
          </a:xfrm>
          <a:prstGeom prst="rect">
            <a:avLst/>
          </a:prstGeom>
          <a:solidFill>
            <a:schemeClr val="accent4">
              <a:lumMod val="60000"/>
              <a:lumOff val="40000"/>
            </a:schemeClr>
          </a:solidFill>
        </p:spPr>
        <p:txBody>
          <a:bodyPr wrap="square" rtlCol="0">
            <a:spAutoFit/>
          </a:bodyPr>
          <a:lstStyle/>
          <a:p>
            <a:r>
              <a:rPr lang="en-US" altLang="ko-KR" dirty="0" smtClean="0">
                <a:latin typeface="Arial" panose="020B0604020202020204" pitchFamily="34" charset="0"/>
                <a:cs typeface="Arial" panose="020B0604020202020204" pitchFamily="34" charset="0"/>
              </a:rPr>
              <a:t>It isn’t absorbed into the skin. - </a:t>
            </a:r>
            <a:r>
              <a:rPr lang="en-US" altLang="ko-KR"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 </a:t>
            </a:r>
            <a:endParaRPr lang="ko-KR" alt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p:cNvSpPr txBox="1"/>
          <p:nvPr/>
        </p:nvSpPr>
        <p:spPr>
          <a:xfrm>
            <a:off x="5521177" y="2305411"/>
            <a:ext cx="5929117" cy="646331"/>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It is remained sebaceous gland and hair follicle road, it is slightly comes out of pre with sebum.</a:t>
            </a:r>
            <a:endParaRPr lang="ko-KR" altLang="en-US" dirty="0" smtClean="0">
              <a:latin typeface="Arial" panose="020B0604020202020204" pitchFamily="34" charset="0"/>
              <a:cs typeface="Arial" panose="020B0604020202020204" pitchFamily="34" charset="0"/>
            </a:endParaRPr>
          </a:p>
        </p:txBody>
      </p:sp>
      <p:sp>
        <p:nvSpPr>
          <p:cNvPr id="8" name="TextBox 7"/>
          <p:cNvSpPr txBox="1"/>
          <p:nvPr/>
        </p:nvSpPr>
        <p:spPr>
          <a:xfrm>
            <a:off x="5521177" y="3570216"/>
            <a:ext cx="4453003" cy="369332"/>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It is discharged in 1 month. </a:t>
            </a:r>
            <a:endParaRPr lang="ko-KR" altLang="en-US" dirty="0" smtClean="0">
              <a:latin typeface="Arial" panose="020B0604020202020204" pitchFamily="34" charset="0"/>
              <a:cs typeface="Arial" panose="020B0604020202020204" pitchFamily="34" charset="0"/>
            </a:endParaRPr>
          </a:p>
        </p:txBody>
      </p:sp>
      <p:sp>
        <p:nvSpPr>
          <p:cNvPr id="9" name="TextBox 8"/>
          <p:cNvSpPr txBox="1"/>
          <p:nvPr/>
        </p:nvSpPr>
        <p:spPr>
          <a:xfrm>
            <a:off x="5466544" y="4612248"/>
            <a:ext cx="5677089" cy="923330"/>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If you treat PTT again </a:t>
            </a:r>
            <a:r>
              <a:rPr lang="en-US" altLang="ko-KR" b="1" dirty="0" smtClean="0">
                <a:solidFill>
                  <a:srgbClr val="FFC000"/>
                </a:solidFill>
                <a:latin typeface="Arial" panose="020B0604020202020204" pitchFamily="34" charset="0"/>
                <a:cs typeface="Arial" panose="020B0604020202020204" pitchFamily="34" charset="0"/>
              </a:rPr>
              <a:t>within 1 month</a:t>
            </a:r>
            <a:r>
              <a:rPr lang="en-US" altLang="ko-KR" dirty="0" smtClean="0">
                <a:latin typeface="Arial" panose="020B0604020202020204" pitchFamily="34" charset="0"/>
                <a:cs typeface="Arial" panose="020B0604020202020204" pitchFamily="34" charset="0"/>
              </a:rPr>
              <a:t>, </a:t>
            </a:r>
            <a:r>
              <a:rPr lang="en-US" altLang="ko-KR" dirty="0" smtClean="0">
                <a:latin typeface="Arial" panose="020B0604020202020204" pitchFamily="34" charset="0"/>
                <a:cs typeface="Arial" panose="020B0604020202020204" pitchFamily="34" charset="0"/>
              </a:rPr>
              <a:t>the effect can be better with the remained PTT particles and newly penetrated particles in to skin. </a:t>
            </a:r>
            <a:endParaRPr lang="ko-KR" altLang="en-US" dirty="0" smtClean="0">
              <a:latin typeface="Arial" panose="020B0604020202020204" pitchFamily="34" charset="0"/>
              <a:cs typeface="Arial" panose="020B0604020202020204" pitchFamily="34" charset="0"/>
            </a:endParaRPr>
          </a:p>
        </p:txBody>
      </p:sp>
      <p:sp>
        <p:nvSpPr>
          <p:cNvPr id="10" name="TextBox 9"/>
          <p:cNvSpPr txBox="1"/>
          <p:nvPr/>
        </p:nvSpPr>
        <p:spPr>
          <a:xfrm>
            <a:off x="5900089" y="5746613"/>
            <a:ext cx="1628383" cy="923330"/>
          </a:xfrm>
          <a:prstGeom prst="rect">
            <a:avLst/>
          </a:prstGeom>
          <a:noFill/>
        </p:spPr>
        <p:txBody>
          <a:bodyPr wrap="square" rtlCol="0">
            <a:spAutoFit/>
          </a:bodyPr>
          <a:lstStyle/>
          <a:p>
            <a:pPr algn="ctr"/>
            <a:r>
              <a:rPr lang="en-US" altLang="ko-KR" b="1" dirty="0" smtClean="0">
                <a:latin typeface="Arial" panose="020B0604020202020204" pitchFamily="34" charset="0"/>
                <a:cs typeface="Arial" panose="020B0604020202020204" pitchFamily="34" charset="0"/>
              </a:rPr>
              <a:t>Remained PTT Particles </a:t>
            </a:r>
            <a:endParaRPr lang="ko-KR" altLang="en-US" b="1" dirty="0" smtClean="0">
              <a:latin typeface="Arial" panose="020B0604020202020204" pitchFamily="34" charset="0"/>
              <a:cs typeface="Arial" panose="020B0604020202020204" pitchFamily="34" charset="0"/>
            </a:endParaRPr>
          </a:p>
        </p:txBody>
      </p:sp>
      <p:sp>
        <p:nvSpPr>
          <p:cNvPr id="11" name="TextBox 10"/>
          <p:cNvSpPr txBox="1"/>
          <p:nvPr/>
        </p:nvSpPr>
        <p:spPr>
          <a:xfrm>
            <a:off x="7970017" y="5830866"/>
            <a:ext cx="2708422" cy="646331"/>
          </a:xfrm>
          <a:prstGeom prst="rect">
            <a:avLst/>
          </a:prstGeom>
          <a:noFill/>
        </p:spPr>
        <p:txBody>
          <a:bodyPr wrap="square" rtlCol="0">
            <a:spAutoFit/>
          </a:bodyPr>
          <a:lstStyle/>
          <a:p>
            <a:pPr algn="ctr"/>
            <a:r>
              <a:rPr lang="en-US" altLang="ko-KR" b="1" dirty="0" smtClean="0">
                <a:latin typeface="Arial" panose="020B0604020202020204" pitchFamily="34" charset="0"/>
                <a:cs typeface="Arial" panose="020B0604020202020204" pitchFamily="34" charset="0"/>
              </a:rPr>
              <a:t>Newly penetrated</a:t>
            </a:r>
          </a:p>
          <a:p>
            <a:pPr algn="ctr"/>
            <a:r>
              <a:rPr lang="en-US" altLang="ko-KR" b="1" dirty="0" smtClean="0">
                <a:latin typeface="Arial" panose="020B0604020202020204" pitchFamily="34" charset="0"/>
                <a:cs typeface="Arial" panose="020B0604020202020204" pitchFamily="34" charset="0"/>
              </a:rPr>
              <a:t> PTT Particles </a:t>
            </a:r>
            <a:endParaRPr lang="ko-KR" altLang="en-US" b="1" dirty="0" smtClean="0">
              <a:latin typeface="Arial" panose="020B0604020202020204" pitchFamily="34" charset="0"/>
              <a:cs typeface="Arial" panose="020B0604020202020204" pitchFamily="34" charset="0"/>
            </a:endParaRPr>
          </a:p>
        </p:txBody>
      </p:sp>
      <p:sp>
        <p:nvSpPr>
          <p:cNvPr id="12" name="십자형 11"/>
          <p:cNvSpPr/>
          <p:nvPr/>
        </p:nvSpPr>
        <p:spPr>
          <a:xfrm>
            <a:off x="7620852" y="6032523"/>
            <a:ext cx="532356" cy="444674"/>
          </a:xfrm>
          <a:prstGeom prst="pl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ko-KR" altLang="en-US"/>
          </a:p>
        </p:txBody>
      </p:sp>
      <p:sp>
        <p:nvSpPr>
          <p:cNvPr id="13" name="TextBox 12"/>
          <p:cNvSpPr txBox="1"/>
          <p:nvPr/>
        </p:nvSpPr>
        <p:spPr>
          <a:xfrm>
            <a:off x="10781776" y="5830865"/>
            <a:ext cx="920663" cy="646331"/>
          </a:xfrm>
          <a:prstGeom prst="rect">
            <a:avLst/>
          </a:prstGeom>
          <a:solidFill>
            <a:schemeClr val="accent4">
              <a:lumMod val="60000"/>
              <a:lumOff val="40000"/>
            </a:schemeClr>
          </a:solidFill>
        </p:spPr>
        <p:txBody>
          <a:bodyPr wrap="square" rtlCol="0">
            <a:spAutoFit/>
          </a:bodyPr>
          <a:lstStyle/>
          <a:p>
            <a:pPr algn="ctr"/>
            <a:r>
              <a:rPr lang="en-US" altLang="ko-KR"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Better </a:t>
            </a:r>
          </a:p>
          <a:p>
            <a:pPr algn="ctr"/>
            <a:r>
              <a:rPr lang="en-US" altLang="ko-KR"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Effect</a:t>
            </a:r>
            <a:endParaRPr lang="ko-KR" alt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0276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srcRect l="659" t="-464" r="330" b="464"/>
          <a:stretch/>
        </p:blipFill>
        <p:spPr>
          <a:xfrm>
            <a:off x="-56367" y="1216314"/>
            <a:ext cx="7507104" cy="4049592"/>
          </a:xfrm>
          <a:prstGeom prst="rect">
            <a:avLst/>
          </a:prstGeom>
        </p:spPr>
      </p:pic>
      <p:sp>
        <p:nvSpPr>
          <p:cNvPr id="4" name="TextBox 3"/>
          <p:cNvSpPr txBox="1"/>
          <p:nvPr/>
        </p:nvSpPr>
        <p:spPr>
          <a:xfrm>
            <a:off x="7346515" y="592102"/>
            <a:ext cx="4089910" cy="646331"/>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Black bar – massage with hands</a:t>
            </a:r>
          </a:p>
          <a:p>
            <a:r>
              <a:rPr lang="en-US" altLang="ko-KR" dirty="0" smtClean="0">
                <a:latin typeface="Arial" panose="020B0604020202020204" pitchFamily="34" charset="0"/>
                <a:cs typeface="Arial" panose="020B0604020202020204" pitchFamily="34" charset="0"/>
              </a:rPr>
              <a:t>Hatch marked bar - ultrasound</a:t>
            </a:r>
            <a:endParaRPr lang="ko-KR" altLang="en-US" dirty="0" smtClean="0">
              <a:latin typeface="Arial" panose="020B0604020202020204" pitchFamily="34" charset="0"/>
              <a:cs typeface="Arial" panose="020B0604020202020204" pitchFamily="34" charset="0"/>
            </a:endParaRPr>
          </a:p>
        </p:txBody>
      </p:sp>
      <p:sp>
        <p:nvSpPr>
          <p:cNvPr id="5" name="TextBox 4"/>
          <p:cNvSpPr txBox="1"/>
          <p:nvPr/>
        </p:nvSpPr>
        <p:spPr>
          <a:xfrm>
            <a:off x="7346515" y="1659171"/>
            <a:ext cx="4709786" cy="369332"/>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Similar up to the infundibulum(shallow layer) </a:t>
            </a:r>
            <a:endParaRPr lang="ko-KR" altLang="en-US" dirty="0" smtClean="0">
              <a:latin typeface="Arial" panose="020B0604020202020204" pitchFamily="34" charset="0"/>
              <a:cs typeface="Arial" panose="020B0604020202020204" pitchFamily="34" charset="0"/>
            </a:endParaRPr>
          </a:p>
        </p:txBody>
      </p:sp>
      <p:sp>
        <p:nvSpPr>
          <p:cNvPr id="6" name="TextBox 5"/>
          <p:cNvSpPr txBox="1"/>
          <p:nvPr/>
        </p:nvSpPr>
        <p:spPr>
          <a:xfrm>
            <a:off x="7346515" y="2028503"/>
            <a:ext cx="2780778" cy="646331"/>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Middle layer – 3.5 times</a:t>
            </a:r>
          </a:p>
          <a:p>
            <a:r>
              <a:rPr lang="en-US" altLang="ko-KR" dirty="0" smtClean="0">
                <a:latin typeface="Arial" panose="020B0604020202020204" pitchFamily="34" charset="0"/>
                <a:cs typeface="Arial" panose="020B0604020202020204" pitchFamily="34" charset="0"/>
              </a:rPr>
              <a:t>Deep layer – 15.4 times</a:t>
            </a:r>
            <a:endParaRPr lang="ko-KR" altLang="en-US" dirty="0" smtClean="0">
              <a:latin typeface="Arial" panose="020B0604020202020204" pitchFamily="34" charset="0"/>
              <a:cs typeface="Arial" panose="020B0604020202020204" pitchFamily="34" charset="0"/>
            </a:endParaRPr>
          </a:p>
        </p:txBody>
      </p:sp>
      <p:sp>
        <p:nvSpPr>
          <p:cNvPr id="7" name="TextBox 6"/>
          <p:cNvSpPr txBox="1"/>
          <p:nvPr/>
        </p:nvSpPr>
        <p:spPr>
          <a:xfrm>
            <a:off x="7233781" y="3523517"/>
            <a:ext cx="4108618" cy="923330"/>
          </a:xfrm>
          <a:prstGeom prst="rect">
            <a:avLst/>
          </a:prstGeom>
          <a:noFill/>
        </p:spPr>
        <p:txBody>
          <a:bodyPr wrap="square" rtlCol="0">
            <a:spAutoFit/>
          </a:bodyPr>
          <a:lstStyle/>
          <a:p>
            <a:r>
              <a:rPr lang="en-US" altLang="ko-KR" b="1" dirty="0" smtClean="0">
                <a:solidFill>
                  <a:schemeClr val="accent4">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40khz </a:t>
            </a:r>
            <a:r>
              <a:rPr lang="en-US" altLang="ko-KR" dirty="0" smtClean="0">
                <a:latin typeface="Arial" panose="020B0604020202020204" pitchFamily="34" charset="0"/>
                <a:cs typeface="Arial" panose="020B0604020202020204" pitchFamily="34" charset="0"/>
              </a:rPr>
              <a:t>ultrasound is a little bit better penetration effect than 20khz, 80khz, 1Mhz  </a:t>
            </a:r>
            <a:endParaRPr lang="ko-KR" altLang="en-US" dirty="0" smtClean="0">
              <a:latin typeface="Arial" panose="020B0604020202020204" pitchFamily="34" charset="0"/>
              <a:cs typeface="Arial" panose="020B0604020202020204" pitchFamily="34" charset="0"/>
            </a:endParaRPr>
          </a:p>
        </p:txBody>
      </p:sp>
      <p:sp>
        <p:nvSpPr>
          <p:cNvPr id="8" name="TextBox 7"/>
          <p:cNvSpPr txBox="1"/>
          <p:nvPr/>
        </p:nvSpPr>
        <p:spPr>
          <a:xfrm>
            <a:off x="7283885" y="2640236"/>
            <a:ext cx="4709786" cy="646331"/>
          </a:xfrm>
          <a:prstGeom prst="rect">
            <a:avLst/>
          </a:prstGeom>
          <a:solidFill>
            <a:schemeClr val="accent4">
              <a:lumMod val="60000"/>
              <a:lumOff val="40000"/>
            </a:schemeClr>
          </a:solidFill>
        </p:spPr>
        <p:txBody>
          <a:bodyPr wrap="square" rtlCol="0">
            <a:spAutoFit/>
          </a:bodyPr>
          <a:lstStyle/>
          <a:p>
            <a:pPr algn="ctr"/>
            <a:r>
              <a:rPr lang="en-US" altLang="ko-KR" dirty="0" smtClean="0">
                <a:latin typeface="Arial" panose="020B0604020202020204" pitchFamily="34" charset="0"/>
                <a:cs typeface="Arial" panose="020B0604020202020204" pitchFamily="34" charset="0"/>
              </a:rPr>
              <a:t>** Ultrasound  treated </a:t>
            </a:r>
            <a:r>
              <a:rPr lang="en-US" altLang="ko-KR" dirty="0" smtClean="0">
                <a:latin typeface="Arial" panose="020B0604020202020204" pitchFamily="34" charset="0"/>
                <a:cs typeface="Arial" panose="020B0604020202020204" pitchFamily="34" charset="0"/>
              </a:rPr>
              <a:t>part has much h</a:t>
            </a:r>
            <a:r>
              <a:rPr lang="en-US" altLang="ko-KR" dirty="0" smtClean="0">
                <a:latin typeface="Arial" panose="020B0604020202020204" pitchFamily="34" charset="0"/>
                <a:cs typeface="Arial" panose="020B0604020202020204" pitchFamily="34" charset="0"/>
              </a:rPr>
              <a:t>igher penetration late than hands massage.</a:t>
            </a:r>
            <a:endParaRPr lang="ko-KR" altLang="en-US" dirty="0" smtClean="0">
              <a:latin typeface="Arial" panose="020B0604020202020204" pitchFamily="34" charset="0"/>
              <a:cs typeface="Arial" panose="020B0604020202020204" pitchFamily="34" charset="0"/>
            </a:endParaRPr>
          </a:p>
        </p:txBody>
      </p:sp>
      <p:sp>
        <p:nvSpPr>
          <p:cNvPr id="9" name="TextBox 8"/>
          <p:cNvSpPr txBox="1"/>
          <p:nvPr/>
        </p:nvSpPr>
        <p:spPr>
          <a:xfrm>
            <a:off x="7346515" y="1355436"/>
            <a:ext cx="1090930" cy="369332"/>
          </a:xfrm>
          <a:prstGeom prst="rect">
            <a:avLst/>
          </a:prstGeom>
          <a:solidFill>
            <a:schemeClr val="accent4">
              <a:lumMod val="60000"/>
              <a:lumOff val="40000"/>
            </a:schemeClr>
          </a:solidFill>
        </p:spPr>
        <p:txBody>
          <a:bodyPr wrap="square" rtlCol="0">
            <a:spAutoFit/>
          </a:bodyPr>
          <a:lstStyle/>
          <a:p>
            <a:r>
              <a:rPr lang="en-US" altLang="ko-KR"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 </a:t>
            </a:r>
            <a:endParaRPr lang="ko-KR" altLang="en-US"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9"/>
          <p:cNvSpPr txBox="1"/>
          <p:nvPr/>
        </p:nvSpPr>
        <p:spPr>
          <a:xfrm>
            <a:off x="63504" y="43842"/>
            <a:ext cx="7464968" cy="369332"/>
          </a:xfrm>
          <a:prstGeom prst="rect">
            <a:avLst/>
          </a:prstGeom>
          <a:noFill/>
        </p:spPr>
        <p:txBody>
          <a:bodyPr wrap="square" rtlCol="0">
            <a:spAutoFit/>
          </a:bodyPr>
          <a:lstStyle/>
          <a:p>
            <a:r>
              <a:rPr lang="en-US" altLang="ko-KR" b="1" dirty="0" smtClean="0">
                <a:latin typeface="Arial" panose="020B0604020202020204" pitchFamily="34" charset="0"/>
                <a:cs typeface="Arial" panose="020B0604020202020204" pitchFamily="34" charset="0"/>
              </a:rPr>
              <a:t>How effectively penetrate the gold PTT particles into pores?</a:t>
            </a:r>
            <a:endParaRPr lang="ko-KR" altLang="en-US"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4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3661"/>
            <a:ext cx="7807124" cy="400110"/>
          </a:xfrm>
          <a:prstGeom prst="rect">
            <a:avLst/>
          </a:prstGeom>
          <a:noFill/>
        </p:spPr>
        <p:txBody>
          <a:bodyPr wrap="square" rtlCol="0">
            <a:spAutoFit/>
          </a:bodyPr>
          <a:lstStyle/>
          <a:p>
            <a:r>
              <a:rPr lang="en-US" altLang="ko-KR" sz="2000" b="1" dirty="0" smtClean="0">
                <a:latin typeface="Arial" panose="020B0604020202020204" pitchFamily="34" charset="0"/>
                <a:cs typeface="Arial" panose="020B0604020202020204" pitchFamily="34" charset="0"/>
              </a:rPr>
              <a:t>Proven GOLD PTT Efficiency, Safety with several clinical study </a:t>
            </a:r>
            <a:endParaRPr lang="ko-KR" altLang="en-US" sz="2000" b="1" dirty="0">
              <a:latin typeface="Arial" panose="020B0604020202020204" pitchFamily="34" charset="0"/>
              <a:cs typeface="Arial" panose="020B0604020202020204" pitchFamily="34" charset="0"/>
            </a:endParaRPr>
          </a:p>
        </p:txBody>
      </p:sp>
      <p:pic>
        <p:nvPicPr>
          <p:cNvPr id="2050" name="Picture 2" descr="https://d3i71xaburhd42.cloudfront.net/9129d7104f0fbd4c0e20e4a8568b180730d41669/2-Figure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8511" y="1233780"/>
            <a:ext cx="3879155" cy="3710559"/>
          </a:xfrm>
          <a:prstGeom prst="rect">
            <a:avLst/>
          </a:prstGeom>
          <a:noFill/>
          <a:extLst>
            <a:ext uri="{909E8E84-426E-40DD-AFC4-6F175D3DCCD1}">
              <a14:hiddenFill xmlns:a14="http://schemas.microsoft.com/office/drawing/2010/main">
                <a:solidFill>
                  <a:srgbClr val="FFFFFF"/>
                </a:solidFill>
              </a14:hiddenFill>
            </a:ext>
          </a:extLst>
        </p:spPr>
      </p:pic>
      <p:pic>
        <p:nvPicPr>
          <p:cNvPr id="3" name="그림 2" descr="화면 캡처"/>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068" y="1233779"/>
            <a:ext cx="6510528" cy="4999069"/>
          </a:xfrm>
          <a:prstGeom prst="rect">
            <a:avLst/>
          </a:prstGeom>
          <a:ln>
            <a:solidFill>
              <a:schemeClr val="tx1"/>
            </a:solidFill>
          </a:ln>
        </p:spPr>
      </p:pic>
    </p:spTree>
    <p:extLst>
      <p:ext uri="{BB962C8B-B14F-4D97-AF65-F5344CB8AC3E}">
        <p14:creationId xmlns:p14="http://schemas.microsoft.com/office/powerpoint/2010/main" val="41017583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50564" y="67068"/>
            <a:ext cx="7669186" cy="2677956"/>
          </a:xfrm>
          <a:prstGeom prst="rect">
            <a:avLst/>
          </a:prstGeom>
        </p:spPr>
      </p:pic>
      <p:pic>
        <p:nvPicPr>
          <p:cNvPr id="3" name="그림 2"/>
          <p:cNvPicPr>
            <a:picLocks noChangeAspect="1"/>
          </p:cNvPicPr>
          <p:nvPr/>
        </p:nvPicPr>
        <p:blipFill>
          <a:blip r:embed="rId3"/>
          <a:stretch>
            <a:fillRect/>
          </a:stretch>
        </p:blipFill>
        <p:spPr>
          <a:xfrm>
            <a:off x="5615625" y="2537314"/>
            <a:ext cx="5413542" cy="4320686"/>
          </a:xfrm>
          <a:prstGeom prst="rect">
            <a:avLst/>
          </a:prstGeom>
        </p:spPr>
      </p:pic>
    </p:spTree>
    <p:extLst>
      <p:ext uri="{BB962C8B-B14F-4D97-AF65-F5344CB8AC3E}">
        <p14:creationId xmlns:p14="http://schemas.microsoft.com/office/powerpoint/2010/main" val="3539020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06230" y="87583"/>
            <a:ext cx="4185761" cy="461665"/>
          </a:xfrm>
          <a:prstGeom prst="rect">
            <a:avLst/>
          </a:prstGeom>
          <a:solidFill>
            <a:schemeClr val="bg2">
              <a:lumMod val="75000"/>
            </a:schemeClr>
          </a:solidFill>
        </p:spPr>
        <p:txBody>
          <a:bodyPr wrap="none">
            <a:spAutoFit/>
          </a:bodyPr>
          <a:lstStyle/>
          <a:p>
            <a:r>
              <a:rPr lang="en-US" altLang="ko-KR" sz="2400" b="1" dirty="0" smtClean="0">
                <a:solidFill>
                  <a:srgbClr val="FFFF00"/>
                </a:solidFill>
                <a:latin typeface="Arial" panose="020B0604020202020204" pitchFamily="34" charset="0"/>
                <a:cs typeface="Arial" panose="020B0604020202020204" pitchFamily="34" charset="0"/>
              </a:rPr>
              <a:t>Selective </a:t>
            </a:r>
            <a:r>
              <a:rPr lang="en-US" altLang="ko-KR" sz="2400" b="1" dirty="0" err="1" smtClean="0">
                <a:solidFill>
                  <a:srgbClr val="FFFF00"/>
                </a:solidFill>
                <a:latin typeface="Arial" panose="020B0604020202020204" pitchFamily="34" charset="0"/>
                <a:cs typeface="Arial" panose="020B0604020202020204" pitchFamily="34" charset="0"/>
              </a:rPr>
              <a:t>photothermolysis</a:t>
            </a:r>
            <a:endParaRPr lang="ko-KR" altLang="en-US" sz="2400" b="1" dirty="0">
              <a:solidFill>
                <a:srgbClr val="FFFF00"/>
              </a:solidFill>
              <a:latin typeface="Arial" panose="020B0604020202020204" pitchFamily="34" charset="0"/>
              <a:cs typeface="Arial" panose="020B0604020202020204" pitchFamily="34" charset="0"/>
            </a:endParaRPr>
          </a:p>
        </p:txBody>
      </p:sp>
      <p:sp>
        <p:nvSpPr>
          <p:cNvPr id="3" name="TextBox 2"/>
          <p:cNvSpPr txBox="1"/>
          <p:nvPr/>
        </p:nvSpPr>
        <p:spPr>
          <a:xfrm>
            <a:off x="268356" y="1649896"/>
            <a:ext cx="9650895" cy="1354217"/>
          </a:xfrm>
          <a:prstGeom prst="rect">
            <a:avLst/>
          </a:prstGeom>
          <a:noFill/>
        </p:spPr>
        <p:txBody>
          <a:bodyPr wrap="square" rtlCol="0">
            <a:spAutoFit/>
          </a:bodyPr>
          <a:lstStyle/>
          <a:p>
            <a:r>
              <a:rPr lang="en-US" altLang="ko-KR" sz="2800" b="1" dirty="0" smtClean="0">
                <a:latin typeface="Arial" panose="020B0604020202020204" pitchFamily="34" charset="0"/>
                <a:cs typeface="Arial" panose="020B0604020202020204" pitchFamily="34" charset="0"/>
              </a:rPr>
              <a:t>Pulse Duration</a:t>
            </a:r>
          </a:p>
          <a:p>
            <a:endParaRPr lang="en-US" altLang="ko-KR" dirty="0">
              <a:latin typeface="Arial" panose="020B0604020202020204" pitchFamily="34" charset="0"/>
              <a:cs typeface="Arial" panose="020B0604020202020204" pitchFamily="34" charset="0"/>
            </a:endParaRPr>
          </a:p>
          <a:p>
            <a:r>
              <a:rPr lang="en-US" altLang="ko-KR"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30ms </a:t>
            </a:r>
            <a:r>
              <a:rPr lang="en-US" altLang="ko-KR" dirty="0" smtClean="0">
                <a:latin typeface="Arial" panose="020B0604020202020204" pitchFamily="34" charset="0"/>
                <a:cs typeface="Arial" panose="020B0604020202020204" pitchFamily="34" charset="0"/>
              </a:rPr>
              <a:t>– it destroys the excessively grown sebaceous gland only.</a:t>
            </a:r>
            <a:endParaRPr lang="ko-KR"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357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39354" y="406858"/>
            <a:ext cx="1779104" cy="584775"/>
          </a:xfrm>
          <a:prstGeom prst="rect">
            <a:avLst/>
          </a:prstGeom>
          <a:noFill/>
        </p:spPr>
        <p:txBody>
          <a:bodyPr wrap="square" rtlCol="0">
            <a:spAutoFit/>
          </a:bodyPr>
          <a:lstStyle/>
          <a:p>
            <a:r>
              <a:rPr lang="en-US" altLang="ko-KR" sz="3200" b="1" dirty="0" smtClean="0">
                <a:latin typeface="Arial" panose="020B0604020202020204" pitchFamily="34" charset="0"/>
                <a:cs typeface="Arial" panose="020B0604020202020204" pitchFamily="34" charset="0"/>
              </a:rPr>
              <a:t>85°C</a:t>
            </a:r>
            <a:endParaRPr lang="ko-KR" altLang="en-US" sz="3200" b="1" dirty="0" smtClean="0">
              <a:latin typeface="Arial" panose="020B0604020202020204" pitchFamily="34" charset="0"/>
              <a:cs typeface="Arial" panose="020B0604020202020204" pitchFamily="34" charset="0"/>
            </a:endParaRPr>
          </a:p>
        </p:txBody>
      </p:sp>
      <p:sp>
        <p:nvSpPr>
          <p:cNvPr id="3" name="TextBox 2"/>
          <p:cNvSpPr txBox="1"/>
          <p:nvPr/>
        </p:nvSpPr>
        <p:spPr>
          <a:xfrm>
            <a:off x="3308481" y="373337"/>
            <a:ext cx="1441174" cy="584775"/>
          </a:xfrm>
          <a:prstGeom prst="rect">
            <a:avLst/>
          </a:prstGeom>
          <a:noFill/>
        </p:spPr>
        <p:txBody>
          <a:bodyPr wrap="square" rtlCol="0">
            <a:spAutoFit/>
          </a:bodyPr>
          <a:lstStyle/>
          <a:p>
            <a:r>
              <a:rPr lang="en-US" altLang="ko-KR" sz="3200" b="1" dirty="0" smtClean="0">
                <a:latin typeface="Arial" panose="020B0604020202020204" pitchFamily="34" charset="0"/>
                <a:cs typeface="Arial" panose="020B0604020202020204" pitchFamily="34" charset="0"/>
              </a:rPr>
              <a:t>30ms </a:t>
            </a:r>
            <a:endParaRPr lang="ko-KR" altLang="en-US" sz="3200" b="1" dirty="0" smtClean="0">
              <a:latin typeface="Arial" panose="020B0604020202020204" pitchFamily="34" charset="0"/>
              <a:cs typeface="Arial" panose="020B0604020202020204" pitchFamily="34" charset="0"/>
            </a:endParaRPr>
          </a:p>
        </p:txBody>
      </p:sp>
      <p:sp>
        <p:nvSpPr>
          <p:cNvPr id="4" name="TextBox 3"/>
          <p:cNvSpPr txBox="1"/>
          <p:nvPr/>
        </p:nvSpPr>
        <p:spPr>
          <a:xfrm>
            <a:off x="5028926" y="383419"/>
            <a:ext cx="1143000" cy="584775"/>
          </a:xfrm>
          <a:prstGeom prst="rect">
            <a:avLst/>
          </a:prstGeom>
          <a:noFill/>
        </p:spPr>
        <p:txBody>
          <a:bodyPr wrap="square" rtlCol="0">
            <a:spAutoFit/>
          </a:bodyPr>
          <a:lstStyle/>
          <a:p>
            <a:r>
              <a:rPr lang="en-US" altLang="ko-KR" sz="3200" b="1" dirty="0">
                <a:latin typeface="Arial" panose="020B0604020202020204" pitchFamily="34" charset="0"/>
                <a:cs typeface="Arial" panose="020B0604020202020204" pitchFamily="34" charset="0"/>
              </a:rPr>
              <a:t>5</a:t>
            </a:r>
            <a:r>
              <a:rPr lang="en-US" altLang="ko-KR" sz="3200" b="1" dirty="0" smtClean="0">
                <a:latin typeface="Arial" panose="020B0604020202020204" pitchFamily="34" charset="0"/>
                <a:cs typeface="Arial" panose="020B0604020202020204" pitchFamily="34" charset="0"/>
              </a:rPr>
              <a:t>min. </a:t>
            </a:r>
            <a:endParaRPr lang="ko-KR" altLang="en-US" sz="3200" b="1" dirty="0" smtClean="0">
              <a:latin typeface="Arial" panose="020B0604020202020204" pitchFamily="34" charset="0"/>
              <a:cs typeface="Arial" panose="020B0604020202020204" pitchFamily="34" charset="0"/>
            </a:endParaRPr>
          </a:p>
        </p:txBody>
      </p:sp>
      <p:pic>
        <p:nvPicPr>
          <p:cNvPr id="5" name="Picture 2" descr="C:\Users\user\Desktop\SNJ\Product Image\Blue Ice\Blue Ice 03 with panel.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8965" y="328287"/>
            <a:ext cx="2620267" cy="6282454"/>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p:cNvPicPr>
            <a:picLocks noChangeAspect="1"/>
          </p:cNvPicPr>
          <p:nvPr/>
        </p:nvPicPr>
        <p:blipFill rotWithShape="1">
          <a:blip r:embed="rId3" cstate="print">
            <a:extLst>
              <a:ext uri="{28A0092B-C50C-407E-A947-70E740481C1C}">
                <a14:useLocalDpi xmlns:a14="http://schemas.microsoft.com/office/drawing/2010/main" val="0"/>
              </a:ext>
            </a:extLst>
          </a:blip>
          <a:srcRect l="28191" r="36134"/>
          <a:stretch/>
        </p:blipFill>
        <p:spPr>
          <a:xfrm>
            <a:off x="3004354" y="1347848"/>
            <a:ext cx="3231722" cy="5575930"/>
          </a:xfrm>
          <a:prstGeom prst="rect">
            <a:avLst/>
          </a:prstGeom>
        </p:spPr>
      </p:pic>
      <p:sp>
        <p:nvSpPr>
          <p:cNvPr id="7" name="TextBox 6"/>
          <p:cNvSpPr txBox="1"/>
          <p:nvPr/>
        </p:nvSpPr>
        <p:spPr>
          <a:xfrm>
            <a:off x="6935068" y="3553785"/>
            <a:ext cx="3409121" cy="369332"/>
          </a:xfrm>
          <a:prstGeom prst="rect">
            <a:avLst/>
          </a:prstGeom>
          <a:noFill/>
        </p:spPr>
        <p:txBody>
          <a:bodyPr wrap="square" rtlCol="0">
            <a:spAutoFit/>
          </a:bodyPr>
          <a:lstStyle/>
          <a:p>
            <a:r>
              <a:rPr lang="en-US" altLang="ko-KR" b="1" dirty="0" smtClean="0">
                <a:solidFill>
                  <a:srgbClr val="33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 COOLING is necessary</a:t>
            </a:r>
            <a:endParaRPr lang="ko-KR" altLang="en-US" b="1" dirty="0" smtClean="0">
              <a:solidFill>
                <a:srgbClr val="33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그림 11"/>
          <p:cNvPicPr>
            <a:picLocks noChangeAspect="1"/>
          </p:cNvPicPr>
          <p:nvPr/>
        </p:nvPicPr>
        <p:blipFill>
          <a:blip r:embed="rId4"/>
          <a:stretch>
            <a:fillRect/>
          </a:stretch>
        </p:blipFill>
        <p:spPr>
          <a:xfrm>
            <a:off x="8056049" y="2840752"/>
            <a:ext cx="952525" cy="713033"/>
          </a:xfrm>
          <a:prstGeom prst="rect">
            <a:avLst/>
          </a:prstGeom>
        </p:spPr>
      </p:pic>
      <p:sp>
        <p:nvSpPr>
          <p:cNvPr id="13" name="TextBox 12"/>
          <p:cNvSpPr txBox="1"/>
          <p:nvPr/>
        </p:nvSpPr>
        <p:spPr>
          <a:xfrm>
            <a:off x="6451198" y="406858"/>
            <a:ext cx="2090477" cy="584775"/>
          </a:xfrm>
          <a:prstGeom prst="rect">
            <a:avLst/>
          </a:prstGeom>
          <a:noFill/>
        </p:spPr>
        <p:txBody>
          <a:bodyPr wrap="square" rtlCol="0">
            <a:spAutoFit/>
          </a:bodyPr>
          <a:lstStyle/>
          <a:p>
            <a:r>
              <a:rPr lang="en-US" altLang="ko-KR" sz="3200" b="1" dirty="0" smtClean="0">
                <a:latin typeface="Arial" panose="020B0604020202020204" pitchFamily="34" charset="0"/>
                <a:cs typeface="Arial" panose="020B0604020202020204" pitchFamily="34" charset="0"/>
              </a:rPr>
              <a:t>500 shots</a:t>
            </a:r>
            <a:endParaRPr lang="ko-KR" altLang="en-US" sz="32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042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106230" y="87583"/>
            <a:ext cx="4490332" cy="461665"/>
          </a:xfrm>
          <a:prstGeom prst="rect">
            <a:avLst/>
          </a:prstGeom>
        </p:spPr>
        <p:txBody>
          <a:bodyPr wrap="none">
            <a:spAutoFit/>
          </a:bodyPr>
          <a:lstStyle/>
          <a:p>
            <a:r>
              <a:rPr lang="en-US" altLang="ko-KR" sz="2400" b="1" dirty="0">
                <a:solidFill>
                  <a:schemeClr val="accent5">
                    <a:lumMod val="75000"/>
                  </a:schemeClr>
                </a:solidFill>
                <a:latin typeface="Arial" panose="020B0604020202020204" pitchFamily="34" charset="0"/>
                <a:cs typeface="Arial" panose="020B0604020202020204" pitchFamily="34" charset="0"/>
              </a:rPr>
              <a:t>PTT(Photo Thermal Therapy) </a:t>
            </a:r>
            <a:endParaRPr lang="ko-KR" altLang="en-US" sz="2400" dirty="0"/>
          </a:p>
        </p:txBody>
      </p:sp>
      <p:sp>
        <p:nvSpPr>
          <p:cNvPr id="5" name="TextBox 4"/>
          <p:cNvSpPr txBox="1"/>
          <p:nvPr/>
        </p:nvSpPr>
        <p:spPr>
          <a:xfrm>
            <a:off x="312796" y="1689653"/>
            <a:ext cx="4283766" cy="400110"/>
          </a:xfrm>
          <a:prstGeom prst="rect">
            <a:avLst/>
          </a:prstGeom>
          <a:noFill/>
        </p:spPr>
        <p:txBody>
          <a:bodyPr wrap="square" rtlCol="0">
            <a:spAutoFit/>
          </a:bodyPr>
          <a:lstStyle/>
          <a:p>
            <a:r>
              <a:rPr lang="en-US" altLang="ko-KR" sz="2000" dirty="0" smtClean="0">
                <a:solidFill>
                  <a:srgbClr val="FF0000"/>
                </a:solidFill>
                <a:latin typeface="Arial" panose="020B0604020202020204" pitchFamily="34" charset="0"/>
                <a:cs typeface="Arial" panose="020B0604020202020204" pitchFamily="34" charset="0"/>
              </a:rPr>
              <a:t>Photo: Laser light</a:t>
            </a:r>
            <a:endParaRPr lang="ko-KR" altLang="en-US" sz="2000"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312796" y="2168339"/>
            <a:ext cx="4283766" cy="400110"/>
          </a:xfrm>
          <a:prstGeom prst="rect">
            <a:avLst/>
          </a:prstGeom>
          <a:noFill/>
        </p:spPr>
        <p:txBody>
          <a:bodyPr wrap="square" rtlCol="0">
            <a:spAutoFit/>
          </a:bodyPr>
          <a:lstStyle/>
          <a:p>
            <a:r>
              <a:rPr lang="en-US" altLang="ko-KR" sz="2000" dirty="0" smtClean="0">
                <a:solidFill>
                  <a:srgbClr val="FF0000"/>
                </a:solidFill>
                <a:latin typeface="Arial" panose="020B0604020202020204" pitchFamily="34" charset="0"/>
                <a:cs typeface="Arial" panose="020B0604020202020204" pitchFamily="34" charset="0"/>
              </a:rPr>
              <a:t>Thermal: </a:t>
            </a:r>
            <a:r>
              <a:rPr lang="en-US" altLang="ko-KR" sz="2000" dirty="0">
                <a:solidFill>
                  <a:srgbClr val="FF0000"/>
                </a:solidFill>
                <a:latin typeface="Arial" panose="020B0604020202020204" pitchFamily="34" charset="0"/>
                <a:cs typeface="Arial" panose="020B0604020202020204" pitchFamily="34" charset="0"/>
              </a:rPr>
              <a:t>H</a:t>
            </a:r>
            <a:r>
              <a:rPr lang="en-US" altLang="ko-KR" sz="2000" dirty="0" smtClean="0">
                <a:solidFill>
                  <a:srgbClr val="FF0000"/>
                </a:solidFill>
                <a:latin typeface="Arial" panose="020B0604020202020204" pitchFamily="34" charset="0"/>
                <a:cs typeface="Arial" panose="020B0604020202020204" pitchFamily="34" charset="0"/>
              </a:rPr>
              <a:t>eat </a:t>
            </a:r>
            <a:endParaRPr lang="ko-KR" altLang="en-US" sz="2000"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312796" y="2774919"/>
            <a:ext cx="4283766" cy="461665"/>
          </a:xfrm>
          <a:prstGeom prst="rect">
            <a:avLst/>
          </a:prstGeom>
          <a:noFill/>
        </p:spPr>
        <p:txBody>
          <a:bodyPr wrap="square" rtlCol="0">
            <a:spAutoFit/>
          </a:bodyPr>
          <a:lstStyle/>
          <a:p>
            <a:r>
              <a:rPr lang="en-US" altLang="ko-KR" sz="2400" dirty="0" smtClean="0">
                <a:latin typeface="Arial" panose="020B0604020202020204" pitchFamily="34" charset="0"/>
                <a:cs typeface="Arial" panose="020B0604020202020204" pitchFamily="34" charset="0"/>
              </a:rPr>
              <a:t>Therapy</a:t>
            </a:r>
            <a:endParaRPr lang="ko-KR" altLang="en-US" sz="2400" dirty="0">
              <a:latin typeface="Arial" panose="020B0604020202020204" pitchFamily="34" charset="0"/>
              <a:cs typeface="Arial" panose="020B0604020202020204" pitchFamily="34" charset="0"/>
            </a:endParaRPr>
          </a:p>
        </p:txBody>
      </p:sp>
      <p:sp>
        <p:nvSpPr>
          <p:cNvPr id="9" name="TextBox 8"/>
          <p:cNvSpPr txBox="1"/>
          <p:nvPr/>
        </p:nvSpPr>
        <p:spPr>
          <a:xfrm>
            <a:off x="4875948" y="1737452"/>
            <a:ext cx="2678882" cy="830997"/>
          </a:xfrm>
          <a:prstGeom prst="rect">
            <a:avLst/>
          </a:prstGeom>
          <a:solidFill>
            <a:schemeClr val="bg2">
              <a:lumMod val="50000"/>
            </a:schemeClr>
          </a:solidFill>
        </p:spPr>
        <p:txBody>
          <a:bodyPr wrap="square" rtlCol="0">
            <a:spAutoFit/>
          </a:bodyPr>
          <a:lstStyle/>
          <a:p>
            <a:r>
              <a:rPr lang="en-US" altLang="ko-KR" dirty="0" smtClean="0">
                <a:solidFill>
                  <a:srgbClr val="FFFF00"/>
                </a:solidFill>
              </a:rPr>
              <a:t>With </a:t>
            </a:r>
            <a:r>
              <a:rPr lang="en-US" altLang="ko-KR" sz="4800" b="1" dirty="0" smtClean="0">
                <a:solidFill>
                  <a:srgbClr val="FFFF00"/>
                </a:solidFill>
              </a:rPr>
              <a:t>Gold </a:t>
            </a:r>
            <a:endParaRPr lang="ko-KR" altLang="en-US" sz="4800" b="1" dirty="0">
              <a:solidFill>
                <a:srgbClr val="FFFF00"/>
              </a:solidFill>
            </a:endParaRPr>
          </a:p>
        </p:txBody>
      </p:sp>
    </p:spTree>
    <p:extLst>
      <p:ext uri="{BB962C8B-B14F-4D97-AF65-F5344CB8AC3E}">
        <p14:creationId xmlns:p14="http://schemas.microsoft.com/office/powerpoint/2010/main" val="27050394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그룹 10"/>
          <p:cNvGrpSpPr/>
          <p:nvPr/>
        </p:nvGrpSpPr>
        <p:grpSpPr>
          <a:xfrm>
            <a:off x="2712466" y="3222650"/>
            <a:ext cx="2419395" cy="882728"/>
            <a:chOff x="1079525" y="1221851"/>
            <a:chExt cx="2419395" cy="882728"/>
          </a:xfrm>
        </p:grpSpPr>
        <p:pic>
          <p:nvPicPr>
            <p:cNvPr id="5" name="그림 4"/>
            <p:cNvPicPr>
              <a:picLocks noChangeAspect="1"/>
            </p:cNvPicPr>
            <p:nvPr/>
          </p:nvPicPr>
          <p:blipFill>
            <a:blip r:embed="rId2"/>
            <a:stretch>
              <a:fillRect/>
            </a:stretch>
          </p:blipFill>
          <p:spPr>
            <a:xfrm>
              <a:off x="1079525" y="1221851"/>
              <a:ext cx="2419395" cy="882728"/>
            </a:xfrm>
            <a:prstGeom prst="rect">
              <a:avLst/>
            </a:prstGeom>
          </p:spPr>
        </p:pic>
        <p:sp>
          <p:nvSpPr>
            <p:cNvPr id="2" name="TextBox 1"/>
            <p:cNvSpPr txBox="1"/>
            <p:nvPr/>
          </p:nvSpPr>
          <p:spPr>
            <a:xfrm>
              <a:off x="1569341" y="1478549"/>
              <a:ext cx="1719072" cy="369332"/>
            </a:xfrm>
            <a:prstGeom prst="rect">
              <a:avLst/>
            </a:prstGeom>
            <a:noFill/>
          </p:spPr>
          <p:txBody>
            <a:bodyPr wrap="square" rtlCol="0">
              <a:spAutoFit/>
            </a:bodyPr>
            <a:lstStyle/>
            <a:p>
              <a:r>
                <a:rPr lang="en-US" altLang="ko-K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en-US" altLang="ko-KR"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Sessions </a:t>
              </a:r>
              <a:endParaRPr lang="ko-KR" alt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12" name="그룹 11"/>
          <p:cNvGrpSpPr/>
          <p:nvPr/>
        </p:nvGrpSpPr>
        <p:grpSpPr>
          <a:xfrm>
            <a:off x="6381279" y="1099657"/>
            <a:ext cx="2498462" cy="882728"/>
            <a:chOff x="4503102" y="1256994"/>
            <a:chExt cx="2498462" cy="882728"/>
          </a:xfrm>
        </p:grpSpPr>
        <p:pic>
          <p:nvPicPr>
            <p:cNvPr id="6" name="그림 5"/>
            <p:cNvPicPr>
              <a:picLocks noChangeAspect="1"/>
            </p:cNvPicPr>
            <p:nvPr/>
          </p:nvPicPr>
          <p:blipFill>
            <a:blip r:embed="rId3"/>
            <a:stretch>
              <a:fillRect/>
            </a:stretch>
          </p:blipFill>
          <p:spPr>
            <a:xfrm>
              <a:off x="4503102" y="1256994"/>
              <a:ext cx="2419395" cy="882728"/>
            </a:xfrm>
            <a:prstGeom prst="rect">
              <a:avLst/>
            </a:prstGeom>
          </p:spPr>
        </p:pic>
        <p:sp>
          <p:nvSpPr>
            <p:cNvPr id="3" name="TextBox 2"/>
            <p:cNvSpPr txBox="1"/>
            <p:nvPr/>
          </p:nvSpPr>
          <p:spPr>
            <a:xfrm>
              <a:off x="4834436" y="1478549"/>
              <a:ext cx="2167128" cy="369332"/>
            </a:xfrm>
            <a:prstGeom prst="rect">
              <a:avLst/>
            </a:prstGeom>
            <a:noFill/>
          </p:spPr>
          <p:txBody>
            <a:bodyPr wrap="square" rtlCol="0">
              <a:spAutoFit/>
            </a:bodyPr>
            <a:lstStyle/>
            <a:p>
              <a:r>
                <a:rPr lang="en-US" altLang="ko-KR"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 weeks interval </a:t>
              </a:r>
              <a:endParaRPr lang="ko-KR" alt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9" name="직사각형 8"/>
          <p:cNvSpPr/>
          <p:nvPr/>
        </p:nvSpPr>
        <p:spPr>
          <a:xfrm>
            <a:off x="3617403" y="6211669"/>
            <a:ext cx="5262338" cy="646331"/>
          </a:xfrm>
          <a:prstGeom prst="rect">
            <a:avLst/>
          </a:prstGeom>
        </p:spPr>
        <p:txBody>
          <a:bodyPr wrap="none">
            <a:spAutoFit/>
          </a:bodyPr>
          <a:lstStyle/>
          <a:p>
            <a:pPr algn="ctr"/>
            <a:r>
              <a:rPr lang="en-US" altLang="ko-KR" dirty="0" smtClean="0">
                <a:latin typeface="Calibri" panose="020F0502020204030204" pitchFamily="34" charset="0"/>
                <a:ea typeface="Calibri" panose="020F0502020204030204" pitchFamily="34" charset="0"/>
                <a:cs typeface="Calibri" panose="020F0502020204030204" pitchFamily="34" charset="0"/>
              </a:rPr>
              <a:t>After 6 months, the sebaceous gland gets bigger again</a:t>
            </a:r>
          </a:p>
          <a:p>
            <a:pPr algn="ctr"/>
            <a:r>
              <a:rPr lang="en-US" altLang="ko-KR" dirty="0" smtClean="0">
                <a:latin typeface="Calibri" panose="020F0502020204030204" pitchFamily="34" charset="0"/>
                <a:ea typeface="Calibri" panose="020F0502020204030204" pitchFamily="34" charset="0"/>
                <a:cs typeface="Calibri" panose="020F0502020204030204" pitchFamily="34" charset="0"/>
              </a:rPr>
              <a:t>but the acne serious is much lower than PTT </a:t>
            </a:r>
            <a:endParaRPr lang="ko-KR" altLang="en-US" dirty="0">
              <a:latin typeface="Calibri" panose="020F0502020204030204" pitchFamily="34" charset="0"/>
              <a:cs typeface="Calibri" panose="020F0502020204030204" pitchFamily="34" charset="0"/>
            </a:endParaRPr>
          </a:p>
        </p:txBody>
      </p:sp>
      <p:grpSp>
        <p:nvGrpSpPr>
          <p:cNvPr id="22" name="그룹 21"/>
          <p:cNvGrpSpPr/>
          <p:nvPr/>
        </p:nvGrpSpPr>
        <p:grpSpPr>
          <a:xfrm>
            <a:off x="4735863" y="5328941"/>
            <a:ext cx="2379862" cy="882728"/>
            <a:chOff x="4764163" y="4229466"/>
            <a:chExt cx="2379862" cy="882728"/>
          </a:xfrm>
        </p:grpSpPr>
        <p:pic>
          <p:nvPicPr>
            <p:cNvPr id="21" name="그림 20"/>
            <p:cNvPicPr>
              <a:picLocks noChangeAspect="1"/>
            </p:cNvPicPr>
            <p:nvPr/>
          </p:nvPicPr>
          <p:blipFill>
            <a:blip r:embed="rId4"/>
            <a:stretch>
              <a:fillRect/>
            </a:stretch>
          </p:blipFill>
          <p:spPr>
            <a:xfrm>
              <a:off x="4764163" y="4229466"/>
              <a:ext cx="2379862" cy="882728"/>
            </a:xfrm>
            <a:prstGeom prst="rect">
              <a:avLst/>
            </a:prstGeom>
          </p:spPr>
        </p:pic>
        <p:sp>
          <p:nvSpPr>
            <p:cNvPr id="20" name="TextBox 19"/>
            <p:cNvSpPr txBox="1"/>
            <p:nvPr/>
          </p:nvSpPr>
          <p:spPr>
            <a:xfrm>
              <a:off x="4870530" y="4347665"/>
              <a:ext cx="2066082" cy="646331"/>
            </a:xfrm>
            <a:prstGeom prst="rect">
              <a:avLst/>
            </a:prstGeom>
            <a:noFill/>
          </p:spPr>
          <p:txBody>
            <a:bodyPr wrap="square" rtlCol="0">
              <a:spAutoFit/>
            </a:bodyPr>
            <a:lstStyle/>
            <a:p>
              <a:pPr algn="ctr"/>
              <a:r>
                <a:rPr lang="en-US" altLang="ko-KR"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Treat PTT another </a:t>
              </a:r>
            </a:p>
            <a:p>
              <a:pPr algn="ctr"/>
              <a:r>
                <a:rPr lang="en-US" altLang="ko-KR"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 sessions</a:t>
              </a:r>
              <a:endParaRPr lang="ko-KR" alt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sp>
        <p:nvSpPr>
          <p:cNvPr id="10" name="TextBox 9"/>
          <p:cNvSpPr txBox="1"/>
          <p:nvPr/>
        </p:nvSpPr>
        <p:spPr>
          <a:xfrm>
            <a:off x="4076852" y="2294320"/>
            <a:ext cx="5505670" cy="461665"/>
          </a:xfrm>
          <a:prstGeom prst="rect">
            <a:avLst/>
          </a:prstGeom>
          <a:noFill/>
        </p:spPr>
        <p:txBody>
          <a:bodyPr wrap="square" rtlCol="0">
            <a:spAutoFit/>
          </a:bodyPr>
          <a:lstStyle/>
          <a:p>
            <a:r>
              <a:rPr lang="en-US" altLang="ko-KR" sz="2400" b="1" dirty="0" smtClean="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60 ~ 80% </a:t>
            </a:r>
            <a:r>
              <a:rPr lang="en-US" altLang="ko-KR" sz="2400" dirty="0" smtClean="0">
                <a:latin typeface="Arial" panose="020B0604020202020204" pitchFamily="34" charset="0"/>
                <a:cs typeface="Arial" panose="020B0604020202020204" pitchFamily="34" charset="0"/>
              </a:rPr>
              <a:t>of patients are improved </a:t>
            </a:r>
            <a:endParaRPr lang="ko-KR" altLang="en-US" sz="2400" dirty="0" smtClean="0">
              <a:latin typeface="Arial" panose="020B0604020202020204" pitchFamily="34" charset="0"/>
              <a:cs typeface="Arial" panose="020B0604020202020204" pitchFamily="34" charset="0"/>
            </a:endParaRPr>
          </a:p>
        </p:txBody>
      </p:sp>
      <p:grpSp>
        <p:nvGrpSpPr>
          <p:cNvPr id="18" name="그룹 17"/>
          <p:cNvGrpSpPr/>
          <p:nvPr/>
        </p:nvGrpSpPr>
        <p:grpSpPr>
          <a:xfrm>
            <a:off x="2712465" y="1116359"/>
            <a:ext cx="2419395" cy="882728"/>
            <a:chOff x="1079525" y="1221851"/>
            <a:chExt cx="2419395" cy="882728"/>
          </a:xfrm>
        </p:grpSpPr>
        <p:pic>
          <p:nvPicPr>
            <p:cNvPr id="19" name="그림 18"/>
            <p:cNvPicPr>
              <a:picLocks noChangeAspect="1"/>
            </p:cNvPicPr>
            <p:nvPr/>
          </p:nvPicPr>
          <p:blipFill>
            <a:blip r:embed="rId2"/>
            <a:stretch>
              <a:fillRect/>
            </a:stretch>
          </p:blipFill>
          <p:spPr>
            <a:xfrm>
              <a:off x="1079525" y="1221851"/>
              <a:ext cx="2419395" cy="882728"/>
            </a:xfrm>
            <a:prstGeom prst="rect">
              <a:avLst/>
            </a:prstGeom>
          </p:spPr>
        </p:pic>
        <p:sp>
          <p:nvSpPr>
            <p:cNvPr id="23" name="TextBox 22"/>
            <p:cNvSpPr txBox="1"/>
            <p:nvPr/>
          </p:nvSpPr>
          <p:spPr>
            <a:xfrm>
              <a:off x="1569341" y="1478549"/>
              <a:ext cx="1719072" cy="369332"/>
            </a:xfrm>
            <a:prstGeom prst="rect">
              <a:avLst/>
            </a:prstGeom>
            <a:noFill/>
          </p:spPr>
          <p:txBody>
            <a:bodyPr wrap="square" rtlCol="0">
              <a:spAutoFit/>
            </a:bodyPr>
            <a:lstStyle/>
            <a:p>
              <a:r>
                <a:rPr lang="en-US" altLang="ko-KR"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3 Sessions </a:t>
              </a:r>
              <a:endParaRPr lang="ko-KR" alt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24" name="TextBox 23"/>
          <p:cNvSpPr txBox="1"/>
          <p:nvPr/>
        </p:nvSpPr>
        <p:spPr>
          <a:xfrm>
            <a:off x="5262922" y="3445896"/>
            <a:ext cx="5505670" cy="461665"/>
          </a:xfrm>
          <a:prstGeom prst="rect">
            <a:avLst/>
          </a:prstGeom>
          <a:noFill/>
        </p:spPr>
        <p:txBody>
          <a:bodyPr wrap="square" rtlCol="0">
            <a:spAutoFit/>
          </a:bodyPr>
          <a:lstStyle/>
          <a:p>
            <a:r>
              <a:rPr lang="en-US" altLang="ko-KR" sz="2400" b="1" dirty="0" smtClean="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Serious acne level</a:t>
            </a:r>
            <a:endParaRPr lang="ko-KR" altLang="en-US" sz="2400" dirty="0" smtClean="0">
              <a:latin typeface="Arial" panose="020B0604020202020204" pitchFamily="34" charset="0"/>
              <a:cs typeface="Arial" panose="020B0604020202020204" pitchFamily="34" charset="0"/>
            </a:endParaRPr>
          </a:p>
        </p:txBody>
      </p:sp>
      <p:sp>
        <p:nvSpPr>
          <p:cNvPr id="16" name="TextBox 15"/>
          <p:cNvSpPr txBox="1"/>
          <p:nvPr/>
        </p:nvSpPr>
        <p:spPr>
          <a:xfrm>
            <a:off x="9070205" y="1079356"/>
            <a:ext cx="3061252" cy="923330"/>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Prescribe </a:t>
            </a:r>
          </a:p>
          <a:p>
            <a:r>
              <a:rPr lang="en-US" altLang="ko-KR" dirty="0" smtClean="0">
                <a:latin typeface="Arial" panose="020B0604020202020204" pitchFamily="34" charset="0"/>
                <a:cs typeface="Arial" panose="020B0604020202020204" pitchFamily="34" charset="0"/>
              </a:rPr>
              <a:t>Oral antibiotics for 2 weeks max. 3 weeks</a:t>
            </a:r>
            <a:endParaRPr lang="ko-KR" altLang="en-US" dirty="0" smtClean="0">
              <a:latin typeface="Arial" panose="020B0604020202020204" pitchFamily="34" charset="0"/>
              <a:cs typeface="Arial" panose="020B0604020202020204" pitchFamily="34" charset="0"/>
            </a:endParaRPr>
          </a:p>
        </p:txBody>
      </p:sp>
      <p:sp>
        <p:nvSpPr>
          <p:cNvPr id="25" name="TextBox 24"/>
          <p:cNvSpPr txBox="1"/>
          <p:nvPr/>
        </p:nvSpPr>
        <p:spPr>
          <a:xfrm>
            <a:off x="2587292" y="4618541"/>
            <a:ext cx="3287979" cy="369332"/>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Extrusion and skin scaling</a:t>
            </a:r>
            <a:endParaRPr lang="ko-KR" altLang="en-US" dirty="0" smtClean="0">
              <a:latin typeface="Arial" panose="020B0604020202020204" pitchFamily="34" charset="0"/>
              <a:cs typeface="Arial" panose="020B0604020202020204" pitchFamily="34" charset="0"/>
            </a:endParaRPr>
          </a:p>
        </p:txBody>
      </p:sp>
      <p:sp>
        <p:nvSpPr>
          <p:cNvPr id="26" name="직사각형 25"/>
          <p:cNvSpPr/>
          <p:nvPr/>
        </p:nvSpPr>
        <p:spPr>
          <a:xfrm>
            <a:off x="6443867" y="4620272"/>
            <a:ext cx="2294218" cy="369332"/>
          </a:xfrm>
          <a:prstGeom prst="rect">
            <a:avLst/>
          </a:prstGeom>
        </p:spPr>
        <p:txBody>
          <a:bodyPr wrap="none">
            <a:spAutoFit/>
          </a:bodyPr>
          <a:lstStyle/>
          <a:p>
            <a:r>
              <a:rPr lang="en-US" altLang="ko-KR" dirty="0">
                <a:latin typeface="Arial" panose="020B0604020202020204" pitchFamily="34" charset="0"/>
                <a:cs typeface="Arial" panose="020B0604020202020204" pitchFamily="34" charset="0"/>
              </a:rPr>
              <a:t> 6 ~ 8 weeks </a:t>
            </a:r>
            <a:r>
              <a:rPr lang="en-US" altLang="ko-KR" dirty="0" smtClean="0">
                <a:latin typeface="Arial" panose="020B0604020202020204" pitchFamily="34" charset="0"/>
                <a:cs typeface="Arial" panose="020B0604020202020204" pitchFamily="34" charset="0"/>
              </a:rPr>
              <a:t>interval</a:t>
            </a:r>
            <a:endParaRPr lang="ko-KR" altLang="en-US" dirty="0"/>
          </a:p>
        </p:txBody>
      </p:sp>
      <p:sp>
        <p:nvSpPr>
          <p:cNvPr id="27" name="직사각형 26"/>
          <p:cNvSpPr/>
          <p:nvPr/>
        </p:nvSpPr>
        <p:spPr>
          <a:xfrm>
            <a:off x="126108" y="81352"/>
            <a:ext cx="2456122" cy="461665"/>
          </a:xfrm>
          <a:prstGeom prst="rect">
            <a:avLst/>
          </a:prstGeom>
          <a:solidFill>
            <a:schemeClr val="bg2">
              <a:lumMod val="75000"/>
            </a:schemeClr>
          </a:solidFill>
        </p:spPr>
        <p:txBody>
          <a:bodyPr wrap="none">
            <a:spAutoFit/>
          </a:bodyPr>
          <a:lstStyle/>
          <a:p>
            <a:r>
              <a:rPr lang="en-US" altLang="ko-KR" sz="2400" b="1" dirty="0" smtClean="0">
                <a:solidFill>
                  <a:srgbClr val="FFFF00"/>
                </a:solidFill>
                <a:latin typeface="Arial" panose="020B0604020202020204" pitchFamily="34" charset="0"/>
                <a:cs typeface="Arial" panose="020B0604020202020204" pitchFamily="34" charset="0"/>
              </a:rPr>
              <a:t>Gold PTT Cycle</a:t>
            </a:r>
            <a:endParaRPr lang="ko-KR" altLang="en-US" sz="2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65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06230" y="87583"/>
            <a:ext cx="3262432" cy="461665"/>
          </a:xfrm>
          <a:prstGeom prst="rect">
            <a:avLst/>
          </a:prstGeom>
          <a:solidFill>
            <a:schemeClr val="bg2">
              <a:lumMod val="75000"/>
            </a:schemeClr>
          </a:solidFill>
        </p:spPr>
        <p:txBody>
          <a:bodyPr wrap="none">
            <a:spAutoFit/>
          </a:bodyPr>
          <a:lstStyle/>
          <a:p>
            <a:r>
              <a:rPr lang="en-US" altLang="ko-KR" sz="2400" b="1" dirty="0" smtClean="0">
                <a:solidFill>
                  <a:srgbClr val="FFFF00"/>
                </a:solidFill>
                <a:latin typeface="Arial" panose="020B0604020202020204" pitchFamily="34" charset="0"/>
                <a:cs typeface="Arial" panose="020B0604020202020204" pitchFamily="34" charset="0"/>
              </a:rPr>
              <a:t>Mini </a:t>
            </a:r>
            <a:r>
              <a:rPr lang="en-US" altLang="ko-KR" sz="2400" b="1" dirty="0" err="1" smtClean="0">
                <a:solidFill>
                  <a:srgbClr val="FFFF00"/>
                </a:solidFill>
                <a:latin typeface="Arial" panose="020B0604020202020204" pitchFamily="34" charset="0"/>
                <a:cs typeface="Arial" panose="020B0604020202020204" pitchFamily="34" charset="0"/>
              </a:rPr>
              <a:t>Thermage</a:t>
            </a:r>
            <a:r>
              <a:rPr lang="en-US" altLang="ko-KR" sz="2400" b="1" dirty="0" smtClean="0">
                <a:solidFill>
                  <a:srgbClr val="FFFF00"/>
                </a:solidFill>
                <a:latin typeface="Arial" panose="020B0604020202020204" pitchFamily="34" charset="0"/>
                <a:cs typeface="Arial" panose="020B0604020202020204" pitchFamily="34" charset="0"/>
              </a:rPr>
              <a:t> effect</a:t>
            </a:r>
            <a:endParaRPr lang="ko-KR" altLang="en-US" sz="2400" b="1" dirty="0">
              <a:solidFill>
                <a:srgbClr val="FFFF00"/>
              </a:solidFill>
              <a:latin typeface="Arial" panose="020B0604020202020204" pitchFamily="34" charset="0"/>
              <a:cs typeface="Arial" panose="020B0604020202020204" pitchFamily="34" charset="0"/>
            </a:endParaRPr>
          </a:p>
        </p:txBody>
      </p:sp>
      <p:sp>
        <p:nvSpPr>
          <p:cNvPr id="3" name="TextBox 2"/>
          <p:cNvSpPr txBox="1"/>
          <p:nvPr/>
        </p:nvSpPr>
        <p:spPr>
          <a:xfrm>
            <a:off x="445359" y="2156791"/>
            <a:ext cx="2584174" cy="923330"/>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Heat damage to the excessively grown sebaceous gland </a:t>
            </a:r>
            <a:endParaRPr lang="ko-KR" altLang="en-US" dirty="0" smtClean="0">
              <a:latin typeface="Arial" panose="020B0604020202020204" pitchFamily="34" charset="0"/>
              <a:cs typeface="Arial" panose="020B0604020202020204" pitchFamily="34" charset="0"/>
            </a:endParaRPr>
          </a:p>
        </p:txBody>
      </p:sp>
      <p:sp>
        <p:nvSpPr>
          <p:cNvPr id="5" name="오른쪽 화살표 4"/>
          <p:cNvSpPr/>
          <p:nvPr/>
        </p:nvSpPr>
        <p:spPr>
          <a:xfrm>
            <a:off x="2951219" y="2399795"/>
            <a:ext cx="666625" cy="437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4061792" y="1879791"/>
            <a:ext cx="1441174" cy="1477328"/>
          </a:xfrm>
          <a:prstGeom prst="rect">
            <a:avLst/>
          </a:prstGeom>
          <a:noFill/>
        </p:spPr>
        <p:txBody>
          <a:bodyPr wrap="square" rtlCol="0">
            <a:spAutoFit/>
          </a:bodyPr>
          <a:lstStyle/>
          <a:p>
            <a:pPr algn="ctr"/>
            <a:r>
              <a:rPr lang="en-US" altLang="ko-KR" dirty="0" smtClean="0">
                <a:latin typeface="Arial" panose="020B0604020202020204" pitchFamily="34" charset="0"/>
                <a:cs typeface="Arial" panose="020B0604020202020204" pitchFamily="34" charset="0"/>
              </a:rPr>
              <a:t>Heat stimulation to the  surrounding tissues </a:t>
            </a:r>
            <a:endParaRPr lang="ko-KR" altLang="en-US" dirty="0" smtClean="0">
              <a:latin typeface="Arial" panose="020B0604020202020204" pitchFamily="34" charset="0"/>
              <a:cs typeface="Arial" panose="020B0604020202020204" pitchFamily="34" charset="0"/>
            </a:endParaRPr>
          </a:p>
        </p:txBody>
      </p:sp>
      <p:sp>
        <p:nvSpPr>
          <p:cNvPr id="7" name="TextBox 6"/>
          <p:cNvSpPr txBox="1"/>
          <p:nvPr/>
        </p:nvSpPr>
        <p:spPr>
          <a:xfrm>
            <a:off x="6539949" y="2156791"/>
            <a:ext cx="1441174" cy="923330"/>
          </a:xfrm>
          <a:prstGeom prst="rect">
            <a:avLst/>
          </a:prstGeom>
          <a:noFill/>
        </p:spPr>
        <p:txBody>
          <a:bodyPr wrap="square" rtlCol="0">
            <a:spAutoFit/>
          </a:bodyPr>
          <a:lstStyle/>
          <a:p>
            <a:pPr algn="ctr"/>
            <a:r>
              <a:rPr lang="en-US" altLang="ko-KR" dirty="0" smtClean="0">
                <a:latin typeface="Arial" panose="020B0604020202020204" pitchFamily="34" charset="0"/>
                <a:cs typeface="Arial" panose="020B0604020202020204" pitchFamily="34" charset="0"/>
              </a:rPr>
              <a:t>Neo collagen generation</a:t>
            </a:r>
            <a:endParaRPr lang="ko-KR" altLang="en-US" dirty="0" smtClean="0">
              <a:latin typeface="Arial" panose="020B0604020202020204" pitchFamily="34" charset="0"/>
              <a:cs typeface="Arial" panose="020B0604020202020204" pitchFamily="34" charset="0"/>
            </a:endParaRPr>
          </a:p>
        </p:txBody>
      </p:sp>
      <p:sp>
        <p:nvSpPr>
          <p:cNvPr id="8" name="TextBox 7"/>
          <p:cNvSpPr txBox="1"/>
          <p:nvPr/>
        </p:nvSpPr>
        <p:spPr>
          <a:xfrm>
            <a:off x="10245587" y="657195"/>
            <a:ext cx="1533939" cy="646331"/>
          </a:xfrm>
          <a:prstGeom prst="rect">
            <a:avLst/>
          </a:prstGeom>
          <a:noFill/>
        </p:spPr>
        <p:txBody>
          <a:bodyPr wrap="square" rtlCol="0">
            <a:spAutoFit/>
          </a:bodyPr>
          <a:lstStyle/>
          <a:p>
            <a:pPr algn="ctr"/>
            <a:r>
              <a:rPr lang="en-US" altLang="ko-KR" dirty="0" smtClean="0">
                <a:latin typeface="Arial" panose="020B0604020202020204" pitchFamily="34" charset="0"/>
                <a:cs typeface="Arial" panose="020B0604020202020204" pitchFamily="34" charset="0"/>
              </a:rPr>
              <a:t>Acne removal </a:t>
            </a:r>
            <a:endParaRPr lang="ko-KR" altLang="en-US" dirty="0" smtClean="0">
              <a:latin typeface="Arial" panose="020B0604020202020204" pitchFamily="34" charset="0"/>
              <a:cs typeface="Arial" panose="020B0604020202020204" pitchFamily="34" charset="0"/>
            </a:endParaRPr>
          </a:p>
        </p:txBody>
      </p:sp>
      <p:sp>
        <p:nvSpPr>
          <p:cNvPr id="9" name="TextBox 8"/>
          <p:cNvSpPr txBox="1"/>
          <p:nvPr/>
        </p:nvSpPr>
        <p:spPr>
          <a:xfrm>
            <a:off x="8352183" y="2405554"/>
            <a:ext cx="1620079" cy="369332"/>
          </a:xfrm>
          <a:prstGeom prst="rect">
            <a:avLst/>
          </a:prstGeom>
          <a:noFill/>
        </p:spPr>
        <p:txBody>
          <a:bodyPr wrap="square" rtlCol="0">
            <a:spAutoFit/>
          </a:bodyPr>
          <a:lstStyle/>
          <a:p>
            <a:r>
              <a:rPr lang="en-US" altLang="ko-KR" dirty="0" smtClean="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Effective for</a:t>
            </a:r>
            <a:endParaRPr lang="ko-KR" altLang="en-US" dirty="0" smtClean="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9"/>
          <p:cNvSpPr txBox="1"/>
          <p:nvPr/>
        </p:nvSpPr>
        <p:spPr>
          <a:xfrm>
            <a:off x="10343322" y="1799129"/>
            <a:ext cx="1530626" cy="646331"/>
          </a:xfrm>
          <a:prstGeom prst="rect">
            <a:avLst/>
          </a:prstGeom>
          <a:noFill/>
        </p:spPr>
        <p:txBody>
          <a:bodyPr wrap="square" rtlCol="0">
            <a:spAutoFit/>
          </a:bodyPr>
          <a:lstStyle/>
          <a:p>
            <a:pPr algn="ctr"/>
            <a:r>
              <a:rPr lang="en-US" altLang="ko-KR" dirty="0" smtClean="0">
                <a:latin typeface="Arial" panose="020B0604020202020204" pitchFamily="34" charset="0"/>
                <a:cs typeface="Arial" panose="020B0604020202020204" pitchFamily="34" charset="0"/>
              </a:rPr>
              <a:t>Skin texture improving</a:t>
            </a:r>
            <a:endParaRPr lang="ko-KR" altLang="en-US" dirty="0" smtClean="0">
              <a:latin typeface="Arial" panose="020B0604020202020204" pitchFamily="34" charset="0"/>
              <a:cs typeface="Arial" panose="020B0604020202020204" pitchFamily="34" charset="0"/>
            </a:endParaRPr>
          </a:p>
        </p:txBody>
      </p:sp>
      <p:sp>
        <p:nvSpPr>
          <p:cNvPr id="11" name="TextBox 10"/>
          <p:cNvSpPr txBox="1"/>
          <p:nvPr/>
        </p:nvSpPr>
        <p:spPr>
          <a:xfrm>
            <a:off x="10386391" y="2817596"/>
            <a:ext cx="1530626" cy="923330"/>
          </a:xfrm>
          <a:prstGeom prst="rect">
            <a:avLst/>
          </a:prstGeom>
          <a:noFill/>
        </p:spPr>
        <p:txBody>
          <a:bodyPr wrap="square" rtlCol="0">
            <a:spAutoFit/>
          </a:bodyPr>
          <a:lstStyle/>
          <a:p>
            <a:pPr algn="ctr"/>
            <a:r>
              <a:rPr lang="en-US" altLang="ko-KR" dirty="0" smtClean="0">
                <a:latin typeface="Arial" panose="020B0604020202020204" pitchFamily="34" charset="0"/>
                <a:cs typeface="Arial" panose="020B0604020202020204" pitchFamily="34" charset="0"/>
              </a:rPr>
              <a:t>Melanin improving effect</a:t>
            </a:r>
            <a:endParaRPr lang="ko-KR" altLang="en-US" dirty="0" smtClean="0">
              <a:latin typeface="Arial" panose="020B0604020202020204" pitchFamily="34" charset="0"/>
              <a:cs typeface="Arial" panose="020B0604020202020204" pitchFamily="34" charset="0"/>
            </a:endParaRPr>
          </a:p>
        </p:txBody>
      </p:sp>
      <p:sp>
        <p:nvSpPr>
          <p:cNvPr id="12" name="오른쪽 화살표 11"/>
          <p:cNvSpPr/>
          <p:nvPr/>
        </p:nvSpPr>
        <p:spPr>
          <a:xfrm>
            <a:off x="5850483" y="2386324"/>
            <a:ext cx="666625" cy="437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십자형 12"/>
          <p:cNvSpPr/>
          <p:nvPr/>
        </p:nvSpPr>
        <p:spPr>
          <a:xfrm>
            <a:off x="10880035" y="1484502"/>
            <a:ext cx="228600" cy="238253"/>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p:cNvSpPr txBox="1"/>
          <p:nvPr/>
        </p:nvSpPr>
        <p:spPr>
          <a:xfrm>
            <a:off x="5208105" y="6177644"/>
            <a:ext cx="2773018" cy="738664"/>
          </a:xfrm>
          <a:prstGeom prst="rect">
            <a:avLst/>
          </a:prstGeom>
          <a:noFill/>
        </p:spPr>
        <p:txBody>
          <a:bodyPr wrap="square" rtlCol="0">
            <a:spAutoFit/>
          </a:bodyPr>
          <a:lstStyle/>
          <a:p>
            <a:r>
              <a:rPr lang="en-US" altLang="ko-KR" sz="1050" dirty="0" smtClean="0">
                <a:latin typeface="Arial" panose="020B0604020202020204" pitchFamily="34" charset="0"/>
                <a:cs typeface="Arial" panose="020B0604020202020204" pitchFamily="34" charset="0"/>
              </a:rPr>
              <a:t>Source from </a:t>
            </a:r>
          </a:p>
          <a:p>
            <a:r>
              <a:rPr lang="en-US" altLang="ko-KR" sz="1050" dirty="0" smtClean="0">
                <a:latin typeface="Arial" panose="020B0604020202020204" pitchFamily="34" charset="0"/>
                <a:cs typeface="Arial" panose="020B0604020202020204" pitchFamily="34" charset="0"/>
              </a:rPr>
              <a:t>Irvine dermatology clinic</a:t>
            </a:r>
          </a:p>
          <a:p>
            <a:r>
              <a:rPr lang="en-US" altLang="ko-KR" sz="1050" dirty="0" err="1" smtClean="0">
                <a:latin typeface="Arial" panose="020B0604020202020204" pitchFamily="34" charset="0"/>
                <a:cs typeface="Arial" panose="020B0604020202020204" pitchFamily="34" charset="0"/>
              </a:rPr>
              <a:t>Dr.Yoo</a:t>
            </a:r>
            <a:r>
              <a:rPr lang="en-US" altLang="ko-KR" sz="1050" dirty="0">
                <a:latin typeface="Arial" panose="020B0604020202020204" pitchFamily="34" charset="0"/>
                <a:cs typeface="Arial" panose="020B0604020202020204" pitchFamily="34" charset="0"/>
              </a:rPr>
              <a:t> </a:t>
            </a:r>
            <a:r>
              <a:rPr lang="en-US" altLang="ko-KR" sz="1050" dirty="0" smtClean="0">
                <a:latin typeface="Arial" panose="020B0604020202020204" pitchFamily="34" charset="0"/>
                <a:cs typeface="Arial" panose="020B0604020202020204" pitchFamily="34" charset="0"/>
              </a:rPr>
              <a:t>Blog</a:t>
            </a:r>
          </a:p>
          <a:p>
            <a:endParaRPr lang="ko-KR" altLang="en-US" sz="1050" dirty="0" smtClean="0">
              <a:latin typeface="Arial" panose="020B0604020202020204" pitchFamily="34" charset="0"/>
              <a:cs typeface="Arial" panose="020B0604020202020204" pitchFamily="34" charset="0"/>
            </a:endParaRPr>
          </a:p>
        </p:txBody>
      </p:sp>
      <p:pic>
        <p:nvPicPr>
          <p:cNvPr id="18" name="그림 17"/>
          <p:cNvPicPr>
            <a:picLocks noChangeAspect="1"/>
          </p:cNvPicPr>
          <p:nvPr/>
        </p:nvPicPr>
        <p:blipFill>
          <a:blip r:embed="rId2"/>
          <a:stretch>
            <a:fillRect/>
          </a:stretch>
        </p:blipFill>
        <p:spPr>
          <a:xfrm>
            <a:off x="4139917" y="3704522"/>
            <a:ext cx="1154535" cy="2387154"/>
          </a:xfrm>
          <a:prstGeom prst="rect">
            <a:avLst/>
          </a:prstGeom>
        </p:spPr>
      </p:pic>
      <p:pic>
        <p:nvPicPr>
          <p:cNvPr id="19" name="그림 18"/>
          <p:cNvPicPr>
            <a:picLocks noChangeAspect="1"/>
          </p:cNvPicPr>
          <p:nvPr/>
        </p:nvPicPr>
        <p:blipFill>
          <a:blip r:embed="rId3"/>
          <a:stretch>
            <a:fillRect/>
          </a:stretch>
        </p:blipFill>
        <p:spPr>
          <a:xfrm>
            <a:off x="6635216" y="3704523"/>
            <a:ext cx="1250640" cy="2387153"/>
          </a:xfrm>
          <a:prstGeom prst="rect">
            <a:avLst/>
          </a:prstGeom>
        </p:spPr>
      </p:pic>
      <p:pic>
        <p:nvPicPr>
          <p:cNvPr id="20" name="그림 19"/>
          <p:cNvPicPr>
            <a:picLocks noChangeAspect="1"/>
          </p:cNvPicPr>
          <p:nvPr/>
        </p:nvPicPr>
        <p:blipFill>
          <a:blip r:embed="rId4"/>
          <a:stretch>
            <a:fillRect/>
          </a:stretch>
        </p:blipFill>
        <p:spPr>
          <a:xfrm>
            <a:off x="5606002" y="4782041"/>
            <a:ext cx="682811" cy="475529"/>
          </a:xfrm>
          <a:prstGeom prst="rect">
            <a:avLst/>
          </a:prstGeom>
        </p:spPr>
      </p:pic>
      <p:sp>
        <p:nvSpPr>
          <p:cNvPr id="21" name="TextBox 20"/>
          <p:cNvSpPr txBox="1"/>
          <p:nvPr/>
        </p:nvSpPr>
        <p:spPr>
          <a:xfrm>
            <a:off x="8125306" y="5257570"/>
            <a:ext cx="2887250" cy="923330"/>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 Mini </a:t>
            </a:r>
            <a:r>
              <a:rPr lang="en-US" altLang="ko-KR" dirty="0" err="1" smtClean="0">
                <a:latin typeface="Arial" panose="020B0604020202020204" pitchFamily="34" charset="0"/>
                <a:cs typeface="Arial" panose="020B0604020202020204" pitchFamily="34" charset="0"/>
              </a:rPr>
              <a:t>Thermage</a:t>
            </a:r>
            <a:r>
              <a:rPr lang="en-US" altLang="ko-KR" dirty="0" smtClean="0">
                <a:latin typeface="Arial" panose="020B0604020202020204" pitchFamily="34" charset="0"/>
                <a:cs typeface="Arial" panose="020B0604020202020204" pitchFamily="34" charset="0"/>
              </a:rPr>
              <a:t> effect and better than </a:t>
            </a:r>
            <a:r>
              <a:rPr lang="en-US" altLang="ko-KR" dirty="0" err="1" smtClean="0">
                <a:latin typeface="Arial" panose="020B0604020202020204" pitchFamily="34" charset="0"/>
                <a:cs typeface="Arial" panose="020B0604020202020204" pitchFamily="34" charset="0"/>
              </a:rPr>
              <a:t>Thermage</a:t>
            </a:r>
            <a:r>
              <a:rPr lang="en-US" altLang="ko-KR" dirty="0" smtClean="0">
                <a:latin typeface="Arial" panose="020B0604020202020204" pitchFamily="34" charset="0"/>
                <a:cs typeface="Arial" panose="020B0604020202020204" pitchFamily="34" charset="0"/>
              </a:rPr>
              <a:t> effect for some cases </a:t>
            </a:r>
            <a:endParaRPr lang="ko-KR" altLang="en-US" dirty="0" smtClean="0">
              <a:latin typeface="Arial" panose="020B0604020202020204" pitchFamily="34" charset="0"/>
              <a:cs typeface="Arial" panose="020B0604020202020204" pitchFamily="34" charset="0"/>
            </a:endParaRPr>
          </a:p>
        </p:txBody>
      </p:sp>
      <p:sp>
        <p:nvSpPr>
          <p:cNvPr id="22" name="TextBox 21"/>
          <p:cNvSpPr txBox="1"/>
          <p:nvPr/>
        </p:nvSpPr>
        <p:spPr>
          <a:xfrm>
            <a:off x="10272091" y="4090453"/>
            <a:ext cx="1530626" cy="646331"/>
          </a:xfrm>
          <a:prstGeom prst="rect">
            <a:avLst/>
          </a:prstGeom>
          <a:noFill/>
        </p:spPr>
        <p:txBody>
          <a:bodyPr wrap="square" rtlCol="0">
            <a:spAutoFit/>
          </a:bodyPr>
          <a:lstStyle/>
          <a:p>
            <a:pPr algn="ctr"/>
            <a:r>
              <a:rPr lang="en-US" altLang="ko-KR" dirty="0" smtClean="0">
                <a:latin typeface="Arial" panose="020B0604020202020204" pitchFamily="34" charset="0"/>
                <a:cs typeface="Arial" panose="020B0604020202020204" pitchFamily="34" charset="0"/>
              </a:rPr>
              <a:t>Pore size minimization</a:t>
            </a:r>
            <a:endParaRPr lang="ko-KR" altLang="en-US" dirty="0" smtClean="0">
              <a:latin typeface="Arial" panose="020B0604020202020204" pitchFamily="34" charset="0"/>
              <a:cs typeface="Arial" panose="020B0604020202020204" pitchFamily="34" charset="0"/>
            </a:endParaRPr>
          </a:p>
        </p:txBody>
      </p:sp>
      <p:sp>
        <p:nvSpPr>
          <p:cNvPr id="23" name="십자형 22"/>
          <p:cNvSpPr/>
          <p:nvPr/>
        </p:nvSpPr>
        <p:spPr>
          <a:xfrm>
            <a:off x="10923104" y="2510218"/>
            <a:ext cx="228600" cy="238253"/>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 name="그림 23"/>
          <p:cNvPicPr>
            <a:picLocks noChangeAspect="1"/>
          </p:cNvPicPr>
          <p:nvPr/>
        </p:nvPicPr>
        <p:blipFill>
          <a:blip r:embed="rId5"/>
          <a:stretch>
            <a:fillRect/>
          </a:stretch>
        </p:blipFill>
        <p:spPr>
          <a:xfrm>
            <a:off x="10989752" y="3734772"/>
            <a:ext cx="237765" cy="249958"/>
          </a:xfrm>
          <a:prstGeom prst="rect">
            <a:avLst/>
          </a:prstGeom>
        </p:spPr>
      </p:pic>
    </p:spTree>
    <p:extLst>
      <p:ext uri="{BB962C8B-B14F-4D97-AF65-F5344CB8AC3E}">
        <p14:creationId xmlns:p14="http://schemas.microsoft.com/office/powerpoint/2010/main" val="35086178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6284960" cy="400110"/>
          </a:xfrm>
          <a:prstGeom prst="rect">
            <a:avLst/>
          </a:prstGeom>
          <a:noFill/>
        </p:spPr>
        <p:txBody>
          <a:bodyPr wrap="square" rtlCol="0">
            <a:spAutoFit/>
          </a:bodyPr>
          <a:lstStyle/>
          <a:p>
            <a:r>
              <a:rPr lang="en-US" altLang="ko-KR" sz="2000" b="1" dirty="0">
                <a:latin typeface="Arial" panose="020B0604020202020204" pitchFamily="34" charset="0"/>
                <a:cs typeface="Arial" panose="020B0604020202020204" pitchFamily="34" charset="0"/>
              </a:rPr>
              <a:t>PTT(Photo Thermal Therapy)  </a:t>
            </a:r>
            <a:r>
              <a:rPr lang="en-US" altLang="ko-KR" sz="2000" b="1" dirty="0" smtClean="0">
                <a:latin typeface="Arial" panose="020B0604020202020204" pitchFamily="34" charset="0"/>
                <a:cs typeface="Arial" panose="020B0604020202020204" pitchFamily="34" charset="0"/>
              </a:rPr>
              <a:t>is recommended to: </a:t>
            </a:r>
            <a:endParaRPr lang="ko-KR" altLang="en-US" sz="2000" b="1" dirty="0">
              <a:latin typeface="Arial" panose="020B0604020202020204" pitchFamily="34" charset="0"/>
              <a:cs typeface="Arial" panose="020B0604020202020204" pitchFamily="34" charset="0"/>
            </a:endParaRPr>
          </a:p>
        </p:txBody>
      </p:sp>
      <p:sp>
        <p:nvSpPr>
          <p:cNvPr id="4" name="TextBox 3"/>
          <p:cNvSpPr txBox="1"/>
          <p:nvPr/>
        </p:nvSpPr>
        <p:spPr>
          <a:xfrm>
            <a:off x="899040" y="1483317"/>
            <a:ext cx="8313614" cy="496996"/>
          </a:xfrm>
          <a:prstGeom prst="rect">
            <a:avLst/>
          </a:prstGeom>
          <a:noFill/>
        </p:spPr>
        <p:txBody>
          <a:bodyPr wrap="square" rtlCol="0">
            <a:spAutoFit/>
          </a:bodyPr>
          <a:lstStyle/>
          <a:p>
            <a:pPr>
              <a:lnSpc>
                <a:spcPct val="150000"/>
              </a:lnSpc>
            </a:pPr>
            <a:r>
              <a:rPr lang="en-US" altLang="ko-KR"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 person who                    </a:t>
            </a:r>
            <a:endParaRPr lang="ko-KR" alt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2328111" y="2189748"/>
            <a:ext cx="7670132" cy="2169825"/>
          </a:xfrm>
          <a:prstGeom prst="rect">
            <a:avLst/>
          </a:prstGeom>
          <a:noFill/>
        </p:spPr>
        <p:txBody>
          <a:bodyPr wrap="square" rtlCol="0">
            <a:spAutoFit/>
          </a:bodyPr>
          <a:lstStyle/>
          <a:p>
            <a:pPr>
              <a:lnSpc>
                <a:spcPct val="150000"/>
              </a:lnSpc>
            </a:pPr>
            <a:r>
              <a:rPr lang="en-US" altLang="ko-KR" dirty="0">
                <a:latin typeface="Arial" panose="020B0604020202020204" pitchFamily="34" charset="0"/>
                <a:cs typeface="Arial" panose="020B0604020202020204" pitchFamily="34" charset="0"/>
              </a:rPr>
              <a:t>concerned about flushing and pigmentation</a:t>
            </a:r>
          </a:p>
          <a:p>
            <a:pPr>
              <a:lnSpc>
                <a:spcPct val="150000"/>
              </a:lnSpc>
            </a:pPr>
            <a:r>
              <a:rPr lang="en-US" altLang="ko-KR" dirty="0" smtClean="0">
                <a:latin typeface="Arial" panose="020B0604020202020204" pitchFamily="34" charset="0"/>
                <a:cs typeface="Arial" panose="020B0604020202020204" pitchFamily="34" charset="0"/>
              </a:rPr>
              <a:t>worried </a:t>
            </a:r>
            <a:r>
              <a:rPr lang="en-US" altLang="ko-KR" dirty="0">
                <a:latin typeface="Arial" panose="020B0604020202020204" pitchFamily="34" charset="0"/>
                <a:cs typeface="Arial" panose="020B0604020202020204" pitchFamily="34" charset="0"/>
              </a:rPr>
              <a:t>about repeated acne</a:t>
            </a:r>
          </a:p>
          <a:p>
            <a:pPr>
              <a:lnSpc>
                <a:spcPct val="150000"/>
              </a:lnSpc>
            </a:pPr>
            <a:r>
              <a:rPr lang="en-US" altLang="ko-KR" dirty="0" smtClean="0">
                <a:latin typeface="Arial" panose="020B0604020202020204" pitchFamily="34" charset="0"/>
                <a:cs typeface="Arial" panose="020B0604020202020204" pitchFamily="34" charset="0"/>
              </a:rPr>
              <a:t>want to maintain </a:t>
            </a:r>
            <a:r>
              <a:rPr lang="en-US" altLang="ko-KR" dirty="0">
                <a:latin typeface="Arial" panose="020B0604020202020204" pitchFamily="34" charset="0"/>
                <a:cs typeface="Arial" panose="020B0604020202020204" pitchFamily="34" charset="0"/>
              </a:rPr>
              <a:t>effective treatment for a long </a:t>
            </a:r>
            <a:r>
              <a:rPr lang="en-US" altLang="ko-KR" dirty="0" smtClean="0">
                <a:latin typeface="Arial" panose="020B0604020202020204" pitchFamily="34" charset="0"/>
                <a:cs typeface="Arial" panose="020B0604020202020204" pitchFamily="34" charset="0"/>
              </a:rPr>
              <a:t>time</a:t>
            </a:r>
          </a:p>
          <a:p>
            <a:pPr>
              <a:lnSpc>
                <a:spcPct val="150000"/>
              </a:lnSpc>
            </a:pPr>
            <a:r>
              <a:rPr lang="en-US" altLang="ko-KR" dirty="0" smtClean="0">
                <a:latin typeface="Arial" panose="020B0604020202020204" pitchFamily="34" charset="0"/>
                <a:cs typeface="Arial" panose="020B0604020202020204" pitchFamily="34" charset="0"/>
              </a:rPr>
              <a:t>wants </a:t>
            </a:r>
            <a:r>
              <a:rPr lang="en-US" altLang="ko-KR" dirty="0">
                <a:latin typeface="Arial" panose="020B0604020202020204" pitchFamily="34" charset="0"/>
                <a:cs typeface="Arial" panose="020B0604020202020204" pitchFamily="34" charset="0"/>
              </a:rPr>
              <a:t>to treat acne without taking </a:t>
            </a:r>
            <a:r>
              <a:rPr lang="en-US" altLang="ko-KR" dirty="0" smtClean="0">
                <a:latin typeface="Arial" panose="020B0604020202020204" pitchFamily="34" charset="0"/>
                <a:cs typeface="Arial" panose="020B0604020202020204" pitchFamily="34" charset="0"/>
              </a:rPr>
              <a:t>medicine </a:t>
            </a:r>
            <a:endParaRPr lang="en-US" altLang="ko-KR" dirty="0">
              <a:latin typeface="Arial" panose="020B0604020202020204" pitchFamily="34" charset="0"/>
              <a:cs typeface="Arial" panose="020B0604020202020204" pitchFamily="34" charset="0"/>
            </a:endParaRPr>
          </a:p>
          <a:p>
            <a:pPr>
              <a:lnSpc>
                <a:spcPct val="150000"/>
              </a:lnSpc>
            </a:pPr>
            <a:r>
              <a:rPr lang="en-US" altLang="ko-KR" dirty="0" smtClean="0">
                <a:latin typeface="Arial" panose="020B0604020202020204" pitchFamily="34" charset="0"/>
                <a:cs typeface="Arial" panose="020B0604020202020204" pitchFamily="34" charset="0"/>
              </a:rPr>
              <a:t>resolve the fundamental cause of </a:t>
            </a:r>
            <a:r>
              <a:rPr lang="en-US" altLang="ko-KR" dirty="0" err="1" smtClean="0">
                <a:latin typeface="Arial" panose="020B0604020202020204" pitchFamily="34" charset="0"/>
                <a:cs typeface="Arial" panose="020B0604020202020204" pitchFamily="34" charset="0"/>
              </a:rPr>
              <a:t>ance</a:t>
            </a:r>
            <a:endParaRPr lang="ko-KR" altLang="en-US" dirty="0"/>
          </a:p>
        </p:txBody>
      </p:sp>
      <p:pic>
        <p:nvPicPr>
          <p:cNvPr id="3" name="그림 2"/>
          <p:cNvPicPr>
            <a:picLocks noChangeAspect="1"/>
          </p:cNvPicPr>
          <p:nvPr/>
        </p:nvPicPr>
        <p:blipFill>
          <a:blip r:embed="rId2"/>
          <a:stretch>
            <a:fillRect/>
          </a:stretch>
        </p:blipFill>
        <p:spPr>
          <a:xfrm>
            <a:off x="7855118" y="2129590"/>
            <a:ext cx="2143125" cy="2143125"/>
          </a:xfrm>
          <a:prstGeom prst="rect">
            <a:avLst/>
          </a:prstGeom>
        </p:spPr>
      </p:pic>
      <p:sp>
        <p:nvSpPr>
          <p:cNvPr id="6" name="직사각형 5"/>
          <p:cNvSpPr/>
          <p:nvPr/>
        </p:nvSpPr>
        <p:spPr>
          <a:xfrm>
            <a:off x="2343720" y="4359573"/>
            <a:ext cx="2712127" cy="461665"/>
          </a:xfrm>
          <a:prstGeom prst="rect">
            <a:avLst/>
          </a:prstGeom>
          <a:solidFill>
            <a:schemeClr val="bg2">
              <a:lumMod val="75000"/>
            </a:schemeClr>
          </a:solidFill>
        </p:spPr>
        <p:txBody>
          <a:bodyPr wrap="square">
            <a:spAutoFit/>
          </a:bodyPr>
          <a:lstStyle/>
          <a:p>
            <a:r>
              <a:rPr lang="en-US" altLang="ko-KR" sz="2400" b="1" dirty="0" smtClean="0">
                <a:solidFill>
                  <a:srgbClr val="FFFF00"/>
                </a:solidFill>
                <a:latin typeface="Arial" panose="020B0604020202020204" pitchFamily="34" charset="0"/>
                <a:cs typeface="Arial" panose="020B0604020202020204" pitchFamily="34" charset="0"/>
              </a:rPr>
              <a:t>mid age persons</a:t>
            </a:r>
            <a:endParaRPr lang="ko-KR" altLang="en-US" sz="2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00820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6731" y="3309728"/>
            <a:ext cx="2117035" cy="646331"/>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Sebaceous gland</a:t>
            </a:r>
          </a:p>
          <a:p>
            <a:r>
              <a:rPr lang="en-US" altLang="ko-KR" dirty="0" smtClean="0">
                <a:latin typeface="Arial" panose="020B0604020202020204" pitchFamily="34" charset="0"/>
                <a:cs typeface="Arial" panose="020B0604020202020204" pitchFamily="34" charset="0"/>
              </a:rPr>
              <a:t>size is normalized</a:t>
            </a:r>
            <a:endParaRPr lang="ko-KR" altLang="en-US" dirty="0" smtClean="0">
              <a:latin typeface="Arial" panose="020B0604020202020204" pitchFamily="34" charset="0"/>
              <a:cs typeface="Arial" panose="020B0604020202020204" pitchFamily="34" charset="0"/>
            </a:endParaRPr>
          </a:p>
        </p:txBody>
      </p:sp>
      <p:sp>
        <p:nvSpPr>
          <p:cNvPr id="3" name="TextBox 2"/>
          <p:cNvSpPr txBox="1"/>
          <p:nvPr/>
        </p:nvSpPr>
        <p:spPr>
          <a:xfrm>
            <a:off x="2166730" y="2146850"/>
            <a:ext cx="2474843" cy="707886"/>
          </a:xfrm>
          <a:prstGeom prst="rect">
            <a:avLst/>
          </a:prstGeom>
          <a:noFill/>
        </p:spPr>
        <p:txBody>
          <a:bodyPr wrap="square" rtlCol="0">
            <a:spAutoFit/>
          </a:bodyPr>
          <a:lstStyle/>
          <a:p>
            <a:pPr algn="ctr"/>
            <a:r>
              <a:rPr lang="en-US" altLang="ko-KR" sz="2000" b="1" dirty="0" smtClean="0">
                <a:latin typeface="Arial" panose="020B0604020202020204" pitchFamily="34" charset="0"/>
                <a:cs typeface="Arial" panose="020B0604020202020204" pitchFamily="34" charset="0"/>
              </a:rPr>
              <a:t>Gold PTT</a:t>
            </a:r>
          </a:p>
          <a:p>
            <a:pPr algn="ctr"/>
            <a:r>
              <a:rPr lang="en-US" altLang="ko-KR" sz="2000" b="1" dirty="0" smtClean="0">
                <a:latin typeface="Arial" panose="020B0604020202020204" pitchFamily="34" charset="0"/>
                <a:cs typeface="Arial" panose="020B0604020202020204" pitchFamily="34" charset="0"/>
              </a:rPr>
              <a:t>3 ~ 5 sessions</a:t>
            </a:r>
            <a:endParaRPr lang="ko-KR" altLang="en-US" sz="2000" b="1" dirty="0" smtClean="0">
              <a:latin typeface="Arial" panose="020B0604020202020204" pitchFamily="34" charset="0"/>
              <a:cs typeface="Arial" panose="020B0604020202020204" pitchFamily="34" charset="0"/>
            </a:endParaRPr>
          </a:p>
        </p:txBody>
      </p:sp>
      <p:sp>
        <p:nvSpPr>
          <p:cNvPr id="4" name="오른쪽 화살표 3"/>
          <p:cNvSpPr/>
          <p:nvPr/>
        </p:nvSpPr>
        <p:spPr>
          <a:xfrm>
            <a:off x="5396948" y="2067339"/>
            <a:ext cx="834886" cy="725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p:cNvSpPr txBox="1"/>
          <p:nvPr/>
        </p:nvSpPr>
        <p:spPr>
          <a:xfrm>
            <a:off x="6987209" y="1839073"/>
            <a:ext cx="3110949" cy="1015663"/>
          </a:xfrm>
          <a:prstGeom prst="rect">
            <a:avLst/>
          </a:prstGeom>
          <a:noFill/>
        </p:spPr>
        <p:txBody>
          <a:bodyPr wrap="square" rtlCol="0">
            <a:spAutoFit/>
          </a:bodyPr>
          <a:lstStyle/>
          <a:p>
            <a:pPr algn="ctr"/>
            <a:r>
              <a:rPr lang="en-US" altLang="ko-KR" sz="2000" b="1" dirty="0" smtClean="0">
                <a:latin typeface="Arial" panose="020B0604020202020204" pitchFamily="34" charset="0"/>
                <a:cs typeface="Arial" panose="020B0604020202020204" pitchFamily="34" charset="0"/>
              </a:rPr>
              <a:t>MLA Treatment</a:t>
            </a:r>
          </a:p>
          <a:p>
            <a:pPr algn="ctr"/>
            <a:endParaRPr lang="en-US" altLang="ko-KR" sz="2000" b="1" dirty="0">
              <a:latin typeface="Arial" panose="020B0604020202020204" pitchFamily="34" charset="0"/>
              <a:cs typeface="Arial" panose="020B0604020202020204" pitchFamily="34" charset="0"/>
            </a:endParaRPr>
          </a:p>
          <a:p>
            <a:pPr algn="ctr"/>
            <a:r>
              <a:rPr lang="en-US" altLang="ko-KR" sz="2000" b="1" dirty="0" smtClean="0">
                <a:latin typeface="Arial" panose="020B0604020202020204" pitchFamily="34" charset="0"/>
                <a:cs typeface="Arial" panose="020B0604020202020204" pitchFamily="34" charset="0"/>
              </a:rPr>
              <a:t>RF Needle</a:t>
            </a:r>
            <a:endParaRPr lang="ko-KR" altLang="en-US" sz="2000" b="1" dirty="0" smtClean="0">
              <a:latin typeface="Arial" panose="020B0604020202020204" pitchFamily="34" charset="0"/>
              <a:cs typeface="Arial" panose="020B0604020202020204" pitchFamily="34" charset="0"/>
            </a:endParaRPr>
          </a:p>
        </p:txBody>
      </p:sp>
      <p:sp>
        <p:nvSpPr>
          <p:cNvPr id="6" name="TextBox 5"/>
          <p:cNvSpPr txBox="1"/>
          <p:nvPr/>
        </p:nvSpPr>
        <p:spPr>
          <a:xfrm>
            <a:off x="7832034" y="3309728"/>
            <a:ext cx="1421297" cy="646331"/>
          </a:xfrm>
          <a:prstGeom prst="rect">
            <a:avLst/>
          </a:prstGeom>
          <a:noFill/>
        </p:spPr>
        <p:txBody>
          <a:bodyPr wrap="square" rtlCol="0">
            <a:spAutoFit/>
          </a:bodyPr>
          <a:lstStyle/>
          <a:p>
            <a:pPr algn="ctr"/>
            <a:r>
              <a:rPr lang="en-US" altLang="ko-KR" dirty="0" smtClean="0">
                <a:latin typeface="Arial" panose="020B0604020202020204" pitchFamily="34" charset="0"/>
                <a:cs typeface="Arial" panose="020B0604020202020204" pitchFamily="34" charset="0"/>
              </a:rPr>
              <a:t>Pore size</a:t>
            </a:r>
          </a:p>
          <a:p>
            <a:pPr algn="ctr"/>
            <a:r>
              <a:rPr lang="en-US" altLang="ko-KR" dirty="0" smtClean="0">
                <a:latin typeface="Arial" panose="020B0604020202020204" pitchFamily="34" charset="0"/>
                <a:cs typeface="Arial" panose="020B0604020202020204" pitchFamily="34" charset="0"/>
              </a:rPr>
              <a:t>reduced</a:t>
            </a:r>
          </a:p>
        </p:txBody>
      </p:sp>
      <p:sp>
        <p:nvSpPr>
          <p:cNvPr id="7" name="직사각형 6"/>
          <p:cNvSpPr/>
          <p:nvPr/>
        </p:nvSpPr>
        <p:spPr>
          <a:xfrm>
            <a:off x="106230" y="87583"/>
            <a:ext cx="3552576" cy="461665"/>
          </a:xfrm>
          <a:prstGeom prst="rect">
            <a:avLst/>
          </a:prstGeom>
          <a:solidFill>
            <a:schemeClr val="bg2">
              <a:lumMod val="75000"/>
            </a:schemeClr>
          </a:solidFill>
        </p:spPr>
        <p:txBody>
          <a:bodyPr wrap="none">
            <a:spAutoFit/>
          </a:bodyPr>
          <a:lstStyle/>
          <a:p>
            <a:r>
              <a:rPr lang="en-US" altLang="ko-KR" sz="2400" b="1" dirty="0" smtClean="0">
                <a:solidFill>
                  <a:srgbClr val="FFFF00"/>
                </a:solidFill>
                <a:latin typeface="Arial" panose="020B0604020202020204" pitchFamily="34" charset="0"/>
                <a:cs typeface="Arial" panose="020B0604020202020204" pitchFamily="34" charset="0"/>
              </a:rPr>
              <a:t>Combination treatment</a:t>
            </a:r>
            <a:endParaRPr lang="ko-KR" altLang="en-US" sz="2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385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87172" y="0"/>
            <a:ext cx="6045373" cy="400110"/>
          </a:xfrm>
          <a:prstGeom prst="rect">
            <a:avLst/>
          </a:prstGeom>
        </p:spPr>
        <p:txBody>
          <a:bodyPr wrap="none">
            <a:spAutoFit/>
          </a:bodyPr>
          <a:lstStyle/>
          <a:p>
            <a:r>
              <a:rPr lang="en-US" altLang="ko-KR" sz="2000" b="1" dirty="0" smtClean="0">
                <a:latin typeface="Arial" panose="020B0604020202020204" pitchFamily="34" charset="0"/>
                <a:cs typeface="Arial" panose="020B0604020202020204" pitchFamily="34" charset="0"/>
              </a:rPr>
              <a:t>Radical cure for Acne (Reducing Sebum glands)</a:t>
            </a:r>
            <a:endParaRPr lang="ko-KR" altLang="en-US" sz="2000" b="1" dirty="0">
              <a:latin typeface="Arial" panose="020B0604020202020204" pitchFamily="34" charset="0"/>
              <a:cs typeface="Arial" panose="020B0604020202020204" pitchFamily="34" charset="0"/>
            </a:endParaRPr>
          </a:p>
        </p:txBody>
      </p:sp>
      <p:sp>
        <p:nvSpPr>
          <p:cNvPr id="4" name="직사각형 3"/>
          <p:cNvSpPr/>
          <p:nvPr/>
        </p:nvSpPr>
        <p:spPr>
          <a:xfrm>
            <a:off x="188302" y="1115065"/>
            <a:ext cx="11298326" cy="2862322"/>
          </a:xfrm>
          <a:prstGeom prst="rect">
            <a:avLst/>
          </a:prstGeom>
        </p:spPr>
        <p:txBody>
          <a:bodyPr wrap="square">
            <a:spAutoFit/>
          </a:bodyPr>
          <a:lstStyle/>
          <a:p>
            <a:r>
              <a:rPr lang="en-US" altLang="ko-KR" dirty="0" smtClean="0">
                <a:latin typeface="Arial" panose="020B0604020202020204" pitchFamily="34" charset="0"/>
                <a:cs typeface="Arial" panose="020B0604020202020204" pitchFamily="34" charset="0"/>
              </a:rPr>
              <a:t>So, if you look at the treatment that has been demonstrated targeting the number one, there is </a:t>
            </a:r>
            <a:r>
              <a:rPr lang="en-US" altLang="ko-KR" u="sng" dirty="0" smtClean="0">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 sebum control drug </a:t>
            </a:r>
            <a:r>
              <a:rPr lang="en-US" altLang="ko-KR" u="sng" dirty="0">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called </a:t>
            </a:r>
            <a:r>
              <a:rPr lang="en-US" altLang="ko-KR" u="sng" dirty="0" smtClean="0">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“Roaccutane”</a:t>
            </a:r>
            <a:endParaRPr lang="en-US" altLang="ko-KR" u="sng" dirty="0" smtClean="0">
              <a:solidFill>
                <a:srgbClr val="FF0000"/>
              </a:solidFill>
              <a:latin typeface="Arial" panose="020B0604020202020204" pitchFamily="34" charset="0"/>
              <a:cs typeface="Arial" panose="020B0604020202020204" pitchFamily="34" charset="0"/>
            </a:endParaRPr>
          </a:p>
          <a:p>
            <a:endParaRPr lang="en-US" altLang="ko-KR" dirty="0" smtClean="0">
              <a:latin typeface="Arial" panose="020B0604020202020204" pitchFamily="34" charset="0"/>
              <a:cs typeface="Arial" panose="020B0604020202020204" pitchFamily="34" charset="0"/>
            </a:endParaRPr>
          </a:p>
          <a:p>
            <a:r>
              <a:rPr lang="en-US" altLang="ko-KR" u="sng" dirty="0" smtClean="0">
                <a:solidFill>
                  <a:srgbClr val="FF0000"/>
                </a:solidFill>
                <a:latin typeface="Arial" panose="020B0604020202020204" pitchFamily="34" charset="0"/>
                <a:cs typeface="Arial" panose="020B0604020202020204" pitchFamily="34" charset="0"/>
              </a:rPr>
              <a:t>1450nm laser </a:t>
            </a:r>
            <a:r>
              <a:rPr lang="en-US" altLang="ko-KR" dirty="0" smtClean="0">
                <a:latin typeface="Arial" panose="020B0604020202020204" pitchFamily="34" charset="0"/>
                <a:cs typeface="Arial" panose="020B0604020202020204" pitchFamily="34" charset="0"/>
              </a:rPr>
              <a:t>to reduce Sebaceous glands but it dry the skin </a:t>
            </a:r>
          </a:p>
          <a:p>
            <a:endParaRPr lang="en-US" altLang="ko-KR" dirty="0">
              <a:latin typeface="Arial" panose="020B0604020202020204" pitchFamily="34" charset="0"/>
              <a:cs typeface="Arial" panose="020B0604020202020204" pitchFamily="34" charset="0"/>
            </a:endParaRPr>
          </a:p>
          <a:p>
            <a:r>
              <a:rPr lang="en-US" altLang="ko-KR"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PDT </a:t>
            </a:r>
            <a:r>
              <a:rPr lang="en-US" altLang="ko-KR" dirty="0" smtClean="0">
                <a:latin typeface="Arial" panose="020B0604020202020204" pitchFamily="34" charset="0"/>
                <a:cs typeface="Arial" panose="020B0604020202020204" pitchFamily="34" charset="0"/>
              </a:rPr>
              <a:t>which is Photo Dynamic Therapy</a:t>
            </a:r>
          </a:p>
          <a:p>
            <a:endParaRPr lang="en-US" altLang="ko-KR" dirty="0" smtClean="0">
              <a:latin typeface="Arial" panose="020B0604020202020204" pitchFamily="34" charset="0"/>
              <a:cs typeface="Arial" panose="020B0604020202020204" pitchFamily="34" charset="0"/>
            </a:endParaRPr>
          </a:p>
          <a:p>
            <a:r>
              <a:rPr lang="en-US" altLang="ko-KR" dirty="0" smtClean="0">
                <a:latin typeface="Arial" panose="020B0604020202020204" pitchFamily="34" charset="0"/>
                <a:cs typeface="Arial" panose="020B0604020202020204" pitchFamily="34" charset="0"/>
              </a:rPr>
              <a:t>: </a:t>
            </a:r>
            <a:r>
              <a:rPr lang="en-US" altLang="ko-KR" dirty="0" smtClean="0">
                <a:solidFill>
                  <a:srgbClr val="FF0000"/>
                </a:solidFill>
                <a:latin typeface="Arial" panose="020B0604020202020204" pitchFamily="34" charset="0"/>
                <a:cs typeface="Arial" panose="020B0604020202020204" pitchFamily="34" charset="0"/>
              </a:rPr>
              <a:t>Photosensitizer (ALA): </a:t>
            </a:r>
            <a:r>
              <a:rPr lang="en-US" altLang="ko-KR" dirty="0" smtClean="0">
                <a:latin typeface="Arial" panose="020B0604020202020204" pitchFamily="34" charset="0"/>
                <a:cs typeface="Arial" panose="020B0604020202020204" pitchFamily="34" charset="0"/>
              </a:rPr>
              <a:t>A lot of treatments have been done to penetrate and expose to light, selectively destroying sebaceous glands.</a:t>
            </a:r>
          </a:p>
          <a:p>
            <a:endParaRPr lang="en-US" altLang="ko-K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7113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557609" y="1247693"/>
            <a:ext cx="11295155" cy="3693319"/>
          </a:xfrm>
          <a:prstGeom prst="rect">
            <a:avLst/>
          </a:prstGeom>
        </p:spPr>
        <p:txBody>
          <a:bodyPr wrap="square">
            <a:spAutoFit/>
          </a:bodyPr>
          <a:lstStyle/>
          <a:p>
            <a:pPr marL="285750" indent="-285750">
              <a:buFont typeface="Arial" panose="020B0604020202020204" pitchFamily="34" charset="0"/>
              <a:buChar char="•"/>
            </a:pPr>
            <a:r>
              <a:rPr lang="en-US" altLang="ko-KR" dirty="0" smtClean="0">
                <a:latin typeface="Arial" panose="020B0604020202020204" pitchFamily="34" charset="0"/>
                <a:cs typeface="Arial" panose="020B0604020202020204" pitchFamily="34" charset="0"/>
              </a:rPr>
              <a:t>It is almost the same as PDT. You wonder what is the difference is, right?</a:t>
            </a:r>
          </a:p>
          <a:p>
            <a:r>
              <a:rPr lang="en-US" altLang="ko-KR" dirty="0" smtClean="0">
                <a:latin typeface="Arial" panose="020B0604020202020204" pitchFamily="34" charset="0"/>
                <a:cs typeface="Arial" panose="020B0604020202020204" pitchFamily="34" charset="0"/>
              </a:rPr>
              <a:t>     </a:t>
            </a:r>
          </a:p>
          <a:p>
            <a:r>
              <a:rPr lang="en-US" altLang="ko-KR" dirty="0">
                <a:latin typeface="Arial" panose="020B0604020202020204" pitchFamily="34" charset="0"/>
                <a:cs typeface="Arial" panose="020B0604020202020204" pitchFamily="34" charset="0"/>
              </a:rPr>
              <a:t> </a:t>
            </a:r>
            <a:r>
              <a:rPr lang="en-US" altLang="ko-KR" dirty="0" smtClean="0">
                <a:latin typeface="Arial" panose="020B0604020202020204" pitchFamily="34" charset="0"/>
                <a:cs typeface="Arial" panose="020B0604020202020204" pitchFamily="34" charset="0"/>
              </a:rPr>
              <a:t>    The difference between the two is that the </a:t>
            </a:r>
            <a:r>
              <a:rPr lang="en-US" altLang="ko-KR" dirty="0" smtClean="0">
                <a:solidFill>
                  <a:srgbClr val="FF0000"/>
                </a:solidFill>
                <a:latin typeface="Arial" panose="020B0604020202020204" pitchFamily="34" charset="0"/>
                <a:cs typeface="Arial" panose="020B0604020202020204" pitchFamily="34" charset="0"/>
              </a:rPr>
              <a:t>reaction source is (PTT) gold particles/ (PDT) photosensitive agent.</a:t>
            </a:r>
          </a:p>
          <a:p>
            <a:pPr marL="285750" indent="-285750">
              <a:buFont typeface="Arial" panose="020B0604020202020204" pitchFamily="34" charset="0"/>
              <a:buChar char="•"/>
            </a:pPr>
            <a:endParaRPr lang="en-US" altLang="ko-K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dirty="0" smtClean="0">
                <a:latin typeface="Arial" panose="020B0604020202020204" pitchFamily="34" charset="0"/>
                <a:cs typeface="Arial" panose="020B0604020202020204" pitchFamily="34" charset="0"/>
              </a:rPr>
              <a:t>Ten or fifteen years ago, PDT was so popular. Those who have received the PDT know that the procedure itself is so simple and no pain, but the persons after PDT should </a:t>
            </a:r>
            <a:r>
              <a:rPr lang="en-US" altLang="ko-KR" dirty="0" smtClean="0">
                <a:solidFill>
                  <a:srgbClr val="FF0000"/>
                </a:solidFill>
                <a:latin typeface="Arial" panose="020B0604020202020204" pitchFamily="34" charset="0"/>
                <a:cs typeface="Arial" panose="020B0604020202020204" pitchFamily="34" charset="0"/>
              </a:rPr>
              <a:t>strictly avoid the sunlight </a:t>
            </a:r>
            <a:r>
              <a:rPr lang="en-US" altLang="ko-KR" dirty="0" smtClean="0">
                <a:latin typeface="Arial" panose="020B0604020202020204" pitchFamily="34" charset="0"/>
                <a:cs typeface="Arial" panose="020B0604020202020204" pitchFamily="34" charset="0"/>
              </a:rPr>
              <a:t>after the procedure.</a:t>
            </a:r>
          </a:p>
          <a:p>
            <a:r>
              <a:rPr lang="en-US" altLang="ko-KR" dirty="0">
                <a:latin typeface="Arial" panose="020B0604020202020204" pitchFamily="34" charset="0"/>
                <a:cs typeface="Arial" panose="020B0604020202020204" pitchFamily="34" charset="0"/>
              </a:rPr>
              <a:t> </a:t>
            </a:r>
            <a:r>
              <a:rPr lang="en-US" altLang="ko-KR" dirty="0" smtClean="0">
                <a:latin typeface="Arial" panose="020B0604020202020204" pitchFamily="34" charset="0"/>
                <a:cs typeface="Arial" panose="020B0604020202020204" pitchFamily="34" charset="0"/>
              </a:rPr>
              <a:t>   Therefore the person had to completely close the sunblock curtains at home.</a:t>
            </a:r>
          </a:p>
          <a:p>
            <a:r>
              <a:rPr lang="en-US" altLang="ko-KR" dirty="0">
                <a:latin typeface="Arial" panose="020B0604020202020204" pitchFamily="34" charset="0"/>
                <a:cs typeface="Arial" panose="020B0604020202020204" pitchFamily="34" charset="0"/>
              </a:rPr>
              <a:t> </a:t>
            </a:r>
            <a:r>
              <a:rPr lang="en-US" altLang="ko-KR" dirty="0" smtClean="0">
                <a:latin typeface="Arial" panose="020B0604020202020204" pitchFamily="34" charset="0"/>
                <a:cs typeface="Arial" panose="020B0604020202020204" pitchFamily="34" charset="0"/>
              </a:rPr>
              <a:t>   The principle of PDT can give good result, but it gradually disappeared from the market due to this discomfort.</a:t>
            </a:r>
          </a:p>
          <a:p>
            <a:endParaRPr lang="en-US" altLang="ko-K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dirty="0" smtClean="0">
                <a:latin typeface="Arial" panose="020B0604020202020204" pitchFamily="34" charset="0"/>
                <a:cs typeface="Arial" panose="020B0604020202020204" pitchFamily="34" charset="0"/>
              </a:rPr>
              <a:t> </a:t>
            </a:r>
            <a:r>
              <a:rPr lang="en-US" altLang="ko-KR" dirty="0">
                <a:latin typeface="Arial" panose="020B0604020202020204" pitchFamily="34" charset="0"/>
                <a:cs typeface="Arial" panose="020B0604020202020204" pitchFamily="34" charset="0"/>
              </a:rPr>
              <a:t>G</a:t>
            </a:r>
            <a:r>
              <a:rPr lang="en-US" altLang="ko-KR" dirty="0" smtClean="0">
                <a:latin typeface="Arial" panose="020B0604020202020204" pitchFamily="34" charset="0"/>
                <a:cs typeface="Arial" panose="020B0604020202020204" pitchFamily="34" charset="0"/>
              </a:rPr>
              <a:t>old PTT doesn’t have the </a:t>
            </a:r>
            <a:r>
              <a:rPr lang="en-US" altLang="ko-KR" u="sng" dirty="0" smtClean="0">
                <a:solidFill>
                  <a:srgbClr val="FF0000"/>
                </a:solidFill>
                <a:latin typeface="Arial" panose="020B0604020202020204" pitchFamily="34" charset="0"/>
                <a:cs typeface="Arial" panose="020B0604020202020204" pitchFamily="34" charset="0"/>
              </a:rPr>
              <a:t>restriction for sunblock </a:t>
            </a:r>
            <a:r>
              <a:rPr lang="en-US" altLang="ko-KR" dirty="0" smtClean="0">
                <a:latin typeface="Arial" panose="020B0604020202020204" pitchFamily="34" charset="0"/>
                <a:cs typeface="Arial" panose="020B0604020202020204" pitchFamily="34" charset="0"/>
              </a:rPr>
              <a:t>so it is much more comfortable in every day life</a:t>
            </a:r>
            <a:r>
              <a:rPr lang="en-US" altLang="ko-KR" dirty="0">
                <a:latin typeface="Arial" panose="020B0604020202020204" pitchFamily="34" charset="0"/>
                <a:cs typeface="Arial" panose="020B0604020202020204" pitchFamily="34" charset="0"/>
              </a:rPr>
              <a:t>.</a:t>
            </a:r>
            <a:endParaRPr lang="en-US" altLang="ko-KR" dirty="0" smtClean="0">
              <a:latin typeface="Arial" panose="020B0604020202020204" pitchFamily="34" charset="0"/>
              <a:cs typeface="Arial" panose="020B0604020202020204" pitchFamily="34" charset="0"/>
            </a:endParaRPr>
          </a:p>
        </p:txBody>
      </p:sp>
      <p:sp>
        <p:nvSpPr>
          <p:cNvPr id="4" name="직사각형 3"/>
          <p:cNvSpPr/>
          <p:nvPr/>
        </p:nvSpPr>
        <p:spPr>
          <a:xfrm>
            <a:off x="457884" y="224909"/>
            <a:ext cx="1664430" cy="400110"/>
          </a:xfrm>
          <a:prstGeom prst="rect">
            <a:avLst/>
          </a:prstGeom>
        </p:spPr>
        <p:txBody>
          <a:bodyPr wrap="none">
            <a:spAutoFit/>
          </a:bodyPr>
          <a:lstStyle/>
          <a:p>
            <a:r>
              <a:rPr lang="en-US" altLang="ko-KR" sz="2000" b="1" dirty="0" smtClean="0">
                <a:latin typeface="Arial" panose="020B0604020202020204" pitchFamily="34" charset="0"/>
                <a:cs typeface="Arial" panose="020B0604020202020204" pitchFamily="34" charset="0"/>
              </a:rPr>
              <a:t>PDT VS PTT</a:t>
            </a:r>
            <a:endParaRPr lang="ko-KR" altLang="en-US" sz="2000" b="1" dirty="0"/>
          </a:p>
        </p:txBody>
      </p:sp>
    </p:spTree>
    <p:extLst>
      <p:ext uri="{BB962C8B-B14F-4D97-AF65-F5344CB8AC3E}">
        <p14:creationId xmlns:p14="http://schemas.microsoft.com/office/powerpoint/2010/main" val="8735796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표 2"/>
          <p:cNvGraphicFramePr>
            <a:graphicFrameLocks noGrp="1"/>
          </p:cNvGraphicFramePr>
          <p:nvPr>
            <p:extLst>
              <p:ext uri="{D42A27DB-BD31-4B8C-83A1-F6EECF244321}">
                <p14:modId xmlns:p14="http://schemas.microsoft.com/office/powerpoint/2010/main" val="4042202598"/>
              </p:ext>
            </p:extLst>
          </p:nvPr>
        </p:nvGraphicFramePr>
        <p:xfrm>
          <a:off x="457884" y="748665"/>
          <a:ext cx="11175846" cy="6012761"/>
        </p:xfrm>
        <a:graphic>
          <a:graphicData uri="http://schemas.openxmlformats.org/drawingml/2006/table">
            <a:tbl>
              <a:tblPr firstRow="1" bandRow="1">
                <a:tableStyleId>{5C22544A-7EE6-4342-B048-85BDC9FD1C3A}</a:tableStyleId>
              </a:tblPr>
              <a:tblGrid>
                <a:gridCol w="3725282">
                  <a:extLst>
                    <a:ext uri="{9D8B030D-6E8A-4147-A177-3AD203B41FA5}">
                      <a16:colId xmlns:a16="http://schemas.microsoft.com/office/drawing/2014/main" val="3797164869"/>
                    </a:ext>
                  </a:extLst>
                </a:gridCol>
                <a:gridCol w="3035616">
                  <a:extLst>
                    <a:ext uri="{9D8B030D-6E8A-4147-A177-3AD203B41FA5}">
                      <a16:colId xmlns:a16="http://schemas.microsoft.com/office/drawing/2014/main" val="4125346679"/>
                    </a:ext>
                  </a:extLst>
                </a:gridCol>
                <a:gridCol w="4414948">
                  <a:extLst>
                    <a:ext uri="{9D8B030D-6E8A-4147-A177-3AD203B41FA5}">
                      <a16:colId xmlns:a16="http://schemas.microsoft.com/office/drawing/2014/main" val="4189225791"/>
                    </a:ext>
                  </a:extLst>
                </a:gridCol>
              </a:tblGrid>
              <a:tr h="688045">
                <a:tc>
                  <a:txBody>
                    <a:bodyPr/>
                    <a:lstStyle/>
                    <a:p>
                      <a:pPr algn="ctr" latinLnBrk="1"/>
                      <a:r>
                        <a:rPr lang="en-US" altLang="ko-KR" sz="1600" dirty="0" smtClean="0">
                          <a:latin typeface="Arial" panose="020B0604020202020204" pitchFamily="34" charset="0"/>
                          <a:cs typeface="Arial" panose="020B0604020202020204" pitchFamily="34" charset="0"/>
                        </a:rPr>
                        <a:t>Gold PTT(Premium)</a:t>
                      </a:r>
                      <a:endParaRPr lang="ko-KR" altLang="en-US" sz="16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600" dirty="0" smtClean="0">
                          <a:latin typeface="Arial" panose="020B0604020202020204" pitchFamily="34" charset="0"/>
                          <a:cs typeface="Arial" panose="020B0604020202020204" pitchFamily="34" charset="0"/>
                        </a:rPr>
                        <a:t>VS </a:t>
                      </a:r>
                      <a:endParaRPr lang="ko-KR" altLang="en-US" sz="16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600" dirty="0" smtClean="0">
                          <a:latin typeface="Arial" panose="020B0604020202020204" pitchFamily="34" charset="0"/>
                          <a:cs typeface="Arial" panose="020B0604020202020204" pitchFamily="34" charset="0"/>
                        </a:rPr>
                        <a:t>Traditional Acne Treatment</a:t>
                      </a:r>
                      <a:r>
                        <a:rPr lang="en-US" altLang="ko-KR" sz="1600" baseline="0" dirty="0" smtClean="0">
                          <a:latin typeface="Arial" panose="020B0604020202020204" pitchFamily="34" charset="0"/>
                          <a:cs typeface="Arial" panose="020B0604020202020204" pitchFamily="34" charset="0"/>
                        </a:rPr>
                        <a:t> </a:t>
                      </a:r>
                      <a:r>
                        <a:rPr lang="en-US" altLang="ko-KR" sz="1600" baseline="0" dirty="0" smtClean="0">
                          <a:latin typeface="Arial" panose="020B0604020202020204" pitchFamily="34" charset="0"/>
                          <a:cs typeface="Arial" panose="020B0604020202020204" pitchFamily="34" charset="0"/>
                        </a:rPr>
                        <a:t>PDT</a:t>
                      </a:r>
                    </a:p>
                    <a:p>
                      <a:pPr algn="ctr" latinLnBrk="1"/>
                      <a:r>
                        <a:rPr lang="en-US" altLang="ko-KR" sz="1600" baseline="0" dirty="0" smtClean="0">
                          <a:latin typeface="Arial" panose="020B0604020202020204" pitchFamily="34" charset="0"/>
                          <a:cs typeface="Arial" panose="020B0604020202020204" pitchFamily="34" charset="0"/>
                        </a:rPr>
                        <a:t>(Photo dynamic </a:t>
                      </a:r>
                      <a:r>
                        <a:rPr lang="en-US" altLang="ko-KR" sz="1600" baseline="0" dirty="0" err="1" smtClean="0">
                          <a:latin typeface="Arial" panose="020B0604020202020204" pitchFamily="34" charset="0"/>
                          <a:cs typeface="Arial" panose="020B0604020202020204" pitchFamily="34" charset="0"/>
                        </a:rPr>
                        <a:t>therpy</a:t>
                      </a:r>
                      <a:r>
                        <a:rPr lang="en-US" altLang="ko-KR" sz="1600" baseline="0" dirty="0" smtClean="0">
                          <a:latin typeface="Arial" panose="020B0604020202020204" pitchFamily="34" charset="0"/>
                          <a:cs typeface="Arial" panose="020B0604020202020204" pitchFamily="34" charset="0"/>
                        </a:rPr>
                        <a:t>)</a:t>
                      </a:r>
                      <a:endParaRPr lang="ko-KR"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769891"/>
                  </a:ext>
                </a:extLst>
              </a:tr>
              <a:tr h="1364767">
                <a:tc>
                  <a:txBody>
                    <a:bodyPr/>
                    <a:lstStyle/>
                    <a:p>
                      <a:pPr algn="ctr" latinLnBrk="1"/>
                      <a:r>
                        <a:rPr lang="en-US" altLang="ko-KR" sz="1400" dirty="0" smtClean="0">
                          <a:latin typeface="Arial" panose="020B0604020202020204" pitchFamily="34" charset="0"/>
                          <a:cs typeface="Arial" panose="020B0604020202020204" pitchFamily="34" charset="0"/>
                        </a:rPr>
                        <a:t>10 min. – absorption</a:t>
                      </a:r>
                      <a:r>
                        <a:rPr lang="en-US" altLang="ko-KR" sz="1400" baseline="0" dirty="0" smtClean="0">
                          <a:latin typeface="Arial" panose="020B0604020202020204" pitchFamily="34" charset="0"/>
                          <a:cs typeface="Arial" panose="020B0604020202020204" pitchFamily="34" charset="0"/>
                        </a:rPr>
                        <a:t> Gold PTT with</a:t>
                      </a:r>
                      <a:r>
                        <a:rPr lang="en-US" altLang="ko-KR" sz="1400" dirty="0" smtClean="0">
                          <a:latin typeface="Arial" panose="020B0604020202020204" pitchFamily="34" charset="0"/>
                          <a:cs typeface="Arial" panose="020B0604020202020204" pitchFamily="34" charset="0"/>
                        </a:rPr>
                        <a:t> Ultrasound</a:t>
                      </a:r>
                    </a:p>
                    <a:p>
                      <a:pPr algn="ctr" latinLnBrk="1"/>
                      <a:endParaRPr lang="en-US" altLang="ko-KR" sz="1400" dirty="0" smtClean="0">
                        <a:latin typeface="Arial" panose="020B0604020202020204" pitchFamily="34" charset="0"/>
                        <a:cs typeface="Arial" panose="020B0604020202020204" pitchFamily="34" charset="0"/>
                      </a:endParaRPr>
                    </a:p>
                    <a:p>
                      <a:pPr algn="ctr" latinLnBrk="1"/>
                      <a:r>
                        <a:rPr lang="en-US" altLang="ko-KR" sz="1400" dirty="0" smtClean="0">
                          <a:latin typeface="Arial" panose="020B0604020202020204" pitchFamily="34" charset="0"/>
                          <a:cs typeface="Arial" panose="020B0604020202020204" pitchFamily="34" charset="0"/>
                        </a:rPr>
                        <a:t>4 min. – Long pulse treatment</a:t>
                      </a:r>
                      <a:endParaRPr lang="ko-KR" altLang="en-US" sz="14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400" dirty="0" smtClean="0">
                          <a:latin typeface="Arial" panose="020B0604020202020204" pitchFamily="34" charset="0"/>
                          <a:cs typeface="Arial" panose="020B0604020202020204" pitchFamily="34" charset="0"/>
                        </a:rPr>
                        <a:t>Treatment time</a:t>
                      </a:r>
                      <a:endParaRPr lang="ko-KR" altLang="en-US" sz="14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400" dirty="0" smtClean="0">
                          <a:latin typeface="Arial" panose="020B0604020202020204" pitchFamily="34" charset="0"/>
                          <a:cs typeface="Arial" panose="020B0604020202020204" pitchFamily="34" charset="0"/>
                        </a:rPr>
                        <a:t>apply</a:t>
                      </a:r>
                      <a:r>
                        <a:rPr lang="en-US" altLang="ko-KR" sz="1400" baseline="0" dirty="0" smtClean="0">
                          <a:latin typeface="Arial" panose="020B0604020202020204" pitchFamily="34" charset="0"/>
                          <a:cs typeface="Arial" panose="020B0604020202020204" pitchFamily="34" charset="0"/>
                        </a:rPr>
                        <a:t> ALA and wait 30 min. ~ 1 hour for absorption </a:t>
                      </a:r>
                      <a:endParaRPr lang="en-US" altLang="ko-KR" sz="1400" dirty="0" smtClean="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16775363"/>
                  </a:ext>
                </a:extLst>
              </a:tr>
              <a:tr h="1125433">
                <a:tc>
                  <a:txBody>
                    <a:bodyPr/>
                    <a:lstStyle/>
                    <a:p>
                      <a:pPr algn="ctr" latinLnBrk="1"/>
                      <a:r>
                        <a:rPr lang="en-US" altLang="ko-KR" sz="1400" dirty="0" smtClean="0">
                          <a:latin typeface="Arial" panose="020B0604020202020204" pitchFamily="34" charset="0"/>
                          <a:cs typeface="Arial" panose="020B0604020202020204" pitchFamily="34" charset="0"/>
                        </a:rPr>
                        <a:t>It is a specially designed gold micro-particles target</a:t>
                      </a:r>
                      <a:r>
                        <a:rPr lang="en-US" altLang="ko-KR" sz="1400" baseline="0" dirty="0" smtClean="0">
                          <a:latin typeface="Arial" panose="020B0604020202020204" pitchFamily="34" charset="0"/>
                          <a:cs typeface="Arial" panose="020B0604020202020204" pitchFamily="34" charset="0"/>
                        </a:rPr>
                        <a:t> and destroy Cortical glands and Acne bacteria</a:t>
                      </a:r>
                      <a:endParaRPr lang="ko-KR" altLang="en-US" sz="14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400" dirty="0" smtClean="0">
                          <a:latin typeface="Arial" panose="020B0604020202020204" pitchFamily="34" charset="0"/>
                          <a:cs typeface="Arial" panose="020B0604020202020204" pitchFamily="34" charset="0"/>
                        </a:rPr>
                        <a:t>Principle </a:t>
                      </a:r>
                      <a:endParaRPr lang="ko-KR" altLang="en-US" sz="14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400" dirty="0" smtClean="0">
                          <a:latin typeface="Arial" panose="020B0604020202020204" pitchFamily="34" charset="0"/>
                          <a:cs typeface="Arial" panose="020B0604020202020204" pitchFamily="34" charset="0"/>
                        </a:rPr>
                        <a:t>Apply a light-sensitive</a:t>
                      </a:r>
                      <a:r>
                        <a:rPr lang="en-US" altLang="ko-KR" sz="1400" baseline="0" dirty="0" smtClean="0">
                          <a:latin typeface="Arial" panose="020B0604020202020204" pitchFamily="34" charset="0"/>
                          <a:cs typeface="Arial" panose="020B0604020202020204" pitchFamily="34" charset="0"/>
                        </a:rPr>
                        <a:t> agent (ALA) to the epidermis and break it down after absorption</a:t>
                      </a:r>
                      <a:endParaRPr lang="ko-KR"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34515589"/>
                  </a:ext>
                </a:extLst>
              </a:tr>
              <a:tr h="734874">
                <a:tc>
                  <a:txBody>
                    <a:bodyPr/>
                    <a:lstStyle/>
                    <a:p>
                      <a:pPr algn="ctr" latinLnBrk="1"/>
                      <a:r>
                        <a:rPr lang="en-US" altLang="ko-KR" sz="1400" dirty="0" smtClean="0">
                          <a:latin typeface="Arial" panose="020B0604020202020204" pitchFamily="34" charset="0"/>
                          <a:cs typeface="Arial" panose="020B0604020202020204" pitchFamily="34" charset="0"/>
                        </a:rPr>
                        <a:t>No restrictions on daily life,</a:t>
                      </a:r>
                      <a:r>
                        <a:rPr lang="en-US" altLang="ko-KR" sz="1400" baseline="0" dirty="0" smtClean="0">
                          <a:latin typeface="Arial" panose="020B0604020202020204" pitchFamily="34" charset="0"/>
                          <a:cs typeface="Arial" panose="020B0604020202020204" pitchFamily="34" charset="0"/>
                        </a:rPr>
                        <a:t> no UV effects</a:t>
                      </a:r>
                      <a:endParaRPr lang="ko-KR" altLang="en-US" sz="14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400" dirty="0" smtClean="0">
                          <a:latin typeface="Arial" panose="020B0604020202020204" pitchFamily="34" charset="0"/>
                          <a:cs typeface="Arial" panose="020B0604020202020204" pitchFamily="34" charset="0"/>
                        </a:rPr>
                        <a:t>Everyday</a:t>
                      </a:r>
                      <a:r>
                        <a:rPr lang="en-US" altLang="ko-KR" sz="1400" baseline="0" dirty="0" smtClean="0">
                          <a:latin typeface="Arial" panose="020B0604020202020204" pitchFamily="34" charset="0"/>
                          <a:cs typeface="Arial" panose="020B0604020202020204" pitchFamily="34" charset="0"/>
                        </a:rPr>
                        <a:t> life </a:t>
                      </a:r>
                      <a:endParaRPr lang="ko-KR" altLang="en-US" sz="14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400" dirty="0" smtClean="0">
                          <a:latin typeface="Arial" panose="020B0604020202020204" pitchFamily="34" charset="0"/>
                          <a:cs typeface="Arial" panose="020B0604020202020204" pitchFamily="34" charset="0"/>
                        </a:rPr>
                        <a:t>UV</a:t>
                      </a:r>
                      <a:r>
                        <a:rPr lang="en-US" altLang="ko-KR" sz="1400" baseline="0" dirty="0" smtClean="0">
                          <a:latin typeface="Arial" panose="020B0604020202020204" pitchFamily="34" charset="0"/>
                          <a:cs typeface="Arial" panose="020B0604020202020204" pitchFamily="34" charset="0"/>
                        </a:rPr>
                        <a:t> protection for 24 to 48 hours after </a:t>
                      </a:r>
                      <a:r>
                        <a:rPr lang="en-US" altLang="ko-KR" sz="1400" baseline="0" dirty="0" smtClean="0">
                          <a:latin typeface="Arial" panose="020B0604020202020204" pitchFamily="34" charset="0"/>
                          <a:cs typeface="Arial" panose="020B0604020202020204" pitchFamily="34" charset="0"/>
                        </a:rPr>
                        <a:t>treatment</a:t>
                      </a:r>
                    </a:p>
                    <a:p>
                      <a:pPr algn="ctr" latinLnBrk="1"/>
                      <a:r>
                        <a:rPr lang="en-US" altLang="ko-KR" sz="1400" baseline="0" dirty="0" smtClean="0">
                          <a:latin typeface="Arial" panose="020B0604020202020204" pitchFamily="34" charset="0"/>
                          <a:cs typeface="Arial" panose="020B0604020202020204" pitchFamily="34" charset="0"/>
                        </a:rPr>
                        <a:t>Inflammation &amp; pigmentation</a:t>
                      </a:r>
                      <a:endParaRPr lang="ko-KR"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68832048"/>
                  </a:ext>
                </a:extLst>
              </a:tr>
              <a:tr h="1049821">
                <a:tc>
                  <a:txBody>
                    <a:bodyPr/>
                    <a:lstStyle/>
                    <a:p>
                      <a:pPr algn="ctr" latinLnBrk="1"/>
                      <a:r>
                        <a:rPr lang="en-US" altLang="ko-KR" sz="1400" dirty="0" smtClean="0">
                          <a:latin typeface="Arial" panose="020B0604020202020204" pitchFamily="34" charset="0"/>
                          <a:cs typeface="Arial" panose="020B0604020202020204" pitchFamily="34" charset="0"/>
                        </a:rPr>
                        <a:t>Non </a:t>
                      </a:r>
                    </a:p>
                    <a:p>
                      <a:pPr algn="ctr" latinLnBrk="1"/>
                      <a:r>
                        <a:rPr lang="en-US" altLang="ko-KR" sz="1400" dirty="0" smtClean="0">
                          <a:latin typeface="Arial" panose="020B0604020202020204" pitchFamily="34" charset="0"/>
                          <a:cs typeface="Arial" panose="020B0604020202020204" pitchFamily="34" charset="0"/>
                        </a:rPr>
                        <a:t>Penetrates</a:t>
                      </a:r>
                      <a:r>
                        <a:rPr lang="en-US" altLang="ko-KR" sz="1400" baseline="0" dirty="0" smtClean="0">
                          <a:latin typeface="Arial" panose="020B0604020202020204" pitchFamily="34" charset="0"/>
                          <a:cs typeface="Arial" panose="020B0604020202020204" pitchFamily="34" charset="0"/>
                        </a:rPr>
                        <a:t> the skin, has less effect on the epidermis</a:t>
                      </a:r>
                      <a:endParaRPr lang="ko-KR" altLang="en-US" sz="14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400" dirty="0" smtClean="0">
                          <a:latin typeface="Arial" panose="020B0604020202020204" pitchFamily="34" charset="0"/>
                          <a:cs typeface="Arial" panose="020B0604020202020204" pitchFamily="34" charset="0"/>
                        </a:rPr>
                        <a:t>Light</a:t>
                      </a:r>
                      <a:r>
                        <a:rPr lang="en-US" altLang="ko-KR" sz="1400" baseline="0" dirty="0" smtClean="0">
                          <a:latin typeface="Arial" panose="020B0604020202020204" pitchFamily="34" charset="0"/>
                          <a:cs typeface="Arial" panose="020B0604020202020204" pitchFamily="34" charset="0"/>
                        </a:rPr>
                        <a:t> sensitivity </a:t>
                      </a:r>
                      <a:endParaRPr lang="ko-KR" altLang="en-US" sz="14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400" dirty="0" smtClean="0">
                          <a:latin typeface="Arial" panose="020B0604020202020204" pitchFamily="34" charset="0"/>
                          <a:cs typeface="Arial" panose="020B0604020202020204" pitchFamily="34" charset="0"/>
                        </a:rPr>
                        <a:t>Yes</a:t>
                      </a:r>
                    </a:p>
                    <a:p>
                      <a:pPr algn="ctr" latinLnBrk="1"/>
                      <a:r>
                        <a:rPr lang="en-US" altLang="ko-KR" sz="1400" dirty="0" smtClean="0">
                          <a:solidFill>
                            <a:srgbClr val="FF0000"/>
                          </a:solidFill>
                          <a:latin typeface="Arial" panose="020B0604020202020204" pitchFamily="34" charset="0"/>
                          <a:cs typeface="Arial" panose="020B0604020202020204" pitchFamily="34" charset="0"/>
                        </a:rPr>
                        <a:t>Partial flushing and possible pigmentation</a:t>
                      </a:r>
                      <a:endParaRPr lang="ko-KR" altLang="en-US" sz="14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04322559"/>
                  </a:ext>
                </a:extLst>
              </a:tr>
              <a:tr h="1049821">
                <a:tc>
                  <a:txBody>
                    <a:bodyPr/>
                    <a:lstStyle/>
                    <a:p>
                      <a:pPr algn="ctr" latinLnBrk="1"/>
                      <a:r>
                        <a:rPr lang="en-US" altLang="ko-KR" sz="1400" dirty="0" smtClean="0">
                          <a:latin typeface="Arial" panose="020B0604020202020204" pitchFamily="34" charset="0"/>
                          <a:cs typeface="Arial" panose="020B0604020202020204" pitchFamily="34" charset="0"/>
                        </a:rPr>
                        <a:t>Treatment deep into the skin,</a:t>
                      </a:r>
                      <a:r>
                        <a:rPr lang="en-US" altLang="ko-KR" sz="1400" baseline="0" dirty="0" smtClean="0">
                          <a:latin typeface="Arial" panose="020B0604020202020204" pitchFamily="34" charset="0"/>
                          <a:cs typeface="Arial" panose="020B0604020202020204" pitchFamily="34" charset="0"/>
                        </a:rPr>
                        <a:t> reducing excessive acne and inhibiting recurrence</a:t>
                      </a:r>
                      <a:endParaRPr lang="ko-KR" altLang="en-US" sz="14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400" dirty="0" smtClean="0">
                          <a:latin typeface="Arial" panose="020B0604020202020204" pitchFamily="34" charset="0"/>
                          <a:cs typeface="Arial" panose="020B0604020202020204" pitchFamily="34" charset="0"/>
                        </a:rPr>
                        <a:t>Effect</a:t>
                      </a:r>
                      <a:endParaRPr lang="ko-KR" altLang="en-US" sz="1400" dirty="0">
                        <a:latin typeface="Arial" panose="020B0604020202020204" pitchFamily="34" charset="0"/>
                        <a:cs typeface="Arial" panose="020B0604020202020204" pitchFamily="34" charset="0"/>
                      </a:endParaRPr>
                    </a:p>
                  </a:txBody>
                  <a:tcPr anchor="ctr"/>
                </a:tc>
                <a:tc>
                  <a:txBody>
                    <a:bodyPr/>
                    <a:lstStyle/>
                    <a:p>
                      <a:pPr algn="ctr" latinLnBrk="1"/>
                      <a:r>
                        <a:rPr lang="en-US" altLang="ko-KR" sz="1400" dirty="0" smtClean="0">
                          <a:latin typeface="Arial" panose="020B0604020202020204" pitchFamily="34" charset="0"/>
                          <a:cs typeface="Arial" panose="020B0604020202020204" pitchFamily="34" charset="0"/>
                        </a:rPr>
                        <a:t>Acne reduction </a:t>
                      </a:r>
                      <a:endParaRPr lang="ko-KR"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63874454"/>
                  </a:ext>
                </a:extLst>
              </a:tr>
            </a:tbl>
          </a:graphicData>
        </a:graphic>
      </p:graphicFrame>
      <p:sp>
        <p:nvSpPr>
          <p:cNvPr id="4" name="직사각형 3"/>
          <p:cNvSpPr/>
          <p:nvPr/>
        </p:nvSpPr>
        <p:spPr>
          <a:xfrm>
            <a:off x="457884" y="224909"/>
            <a:ext cx="1664430" cy="400110"/>
          </a:xfrm>
          <a:prstGeom prst="rect">
            <a:avLst/>
          </a:prstGeom>
        </p:spPr>
        <p:txBody>
          <a:bodyPr wrap="none">
            <a:spAutoFit/>
          </a:bodyPr>
          <a:lstStyle/>
          <a:p>
            <a:r>
              <a:rPr lang="en-US" altLang="ko-KR" sz="2000" b="1" dirty="0" smtClean="0">
                <a:latin typeface="Arial" panose="020B0604020202020204" pitchFamily="34" charset="0"/>
                <a:cs typeface="Arial" panose="020B0604020202020204" pitchFamily="34" charset="0"/>
              </a:rPr>
              <a:t>PDT VS PTT</a:t>
            </a:r>
            <a:endParaRPr lang="ko-KR" altLang="en-US" sz="2000" b="1" dirty="0"/>
          </a:p>
        </p:txBody>
      </p:sp>
    </p:spTree>
    <p:extLst>
      <p:ext uri="{BB962C8B-B14F-4D97-AF65-F5344CB8AC3E}">
        <p14:creationId xmlns:p14="http://schemas.microsoft.com/office/powerpoint/2010/main" val="6280301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2769631" y="1349832"/>
            <a:ext cx="6289482" cy="3895290"/>
          </a:xfrm>
          <a:prstGeom prst="rect">
            <a:avLst/>
          </a:prstGeom>
        </p:spPr>
      </p:pic>
      <p:sp>
        <p:nvSpPr>
          <p:cNvPr id="3" name="직사각형 2"/>
          <p:cNvSpPr/>
          <p:nvPr/>
        </p:nvSpPr>
        <p:spPr>
          <a:xfrm>
            <a:off x="32119" y="0"/>
            <a:ext cx="2232278" cy="400110"/>
          </a:xfrm>
          <a:prstGeom prst="rect">
            <a:avLst/>
          </a:prstGeom>
        </p:spPr>
        <p:txBody>
          <a:bodyPr wrap="none">
            <a:spAutoFit/>
          </a:bodyPr>
          <a:lstStyle/>
          <a:p>
            <a:r>
              <a:rPr lang="en-US" altLang="ko-KR" sz="2000" b="1" dirty="0" smtClean="0"/>
              <a:t>6 stages of Acne</a:t>
            </a:r>
            <a:endParaRPr lang="ko-KR" altLang="en-US" sz="2000" b="1" dirty="0"/>
          </a:p>
        </p:txBody>
      </p:sp>
      <p:sp>
        <p:nvSpPr>
          <p:cNvPr id="4" name="TextBox 3"/>
          <p:cNvSpPr txBox="1"/>
          <p:nvPr/>
        </p:nvSpPr>
        <p:spPr>
          <a:xfrm>
            <a:off x="6776582" y="5298510"/>
            <a:ext cx="4693792" cy="230832"/>
          </a:xfrm>
          <a:prstGeom prst="rect">
            <a:avLst/>
          </a:prstGeom>
          <a:noFill/>
        </p:spPr>
        <p:txBody>
          <a:bodyPr wrap="square" rtlCol="0">
            <a:spAutoFit/>
          </a:bodyPr>
          <a:lstStyle/>
          <a:p>
            <a:r>
              <a:rPr lang="en-US" altLang="ko-KR" sz="900" dirty="0" smtClean="0">
                <a:latin typeface="Arial" panose="020B0604020202020204" pitchFamily="34" charset="0"/>
                <a:cs typeface="Arial" panose="020B0604020202020204" pitchFamily="34" charset="0"/>
              </a:rPr>
              <a:t>Source from Oracle Dermatology clinic</a:t>
            </a:r>
            <a:endParaRPr lang="ko-KR" altLang="en-US" sz="9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424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stretch>
            <a:fillRect/>
          </a:stretch>
        </p:blipFill>
        <p:spPr>
          <a:xfrm>
            <a:off x="7689908" y="2045753"/>
            <a:ext cx="4189804" cy="2628738"/>
          </a:xfrm>
          <a:prstGeom prst="rect">
            <a:avLst/>
          </a:prstGeom>
        </p:spPr>
      </p:pic>
      <p:pic>
        <p:nvPicPr>
          <p:cNvPr id="4" name="그림 3"/>
          <p:cNvPicPr>
            <a:picLocks noChangeAspect="1"/>
          </p:cNvPicPr>
          <p:nvPr/>
        </p:nvPicPr>
        <p:blipFill rotWithShape="1">
          <a:blip r:embed="rId3"/>
          <a:srcRect l="1890" r="2604" b="3000"/>
          <a:stretch/>
        </p:blipFill>
        <p:spPr>
          <a:xfrm>
            <a:off x="2232005" y="391497"/>
            <a:ext cx="2756064" cy="2464437"/>
          </a:xfrm>
          <a:prstGeom prst="rect">
            <a:avLst/>
          </a:prstGeom>
        </p:spPr>
      </p:pic>
      <p:pic>
        <p:nvPicPr>
          <p:cNvPr id="5" name="그림 4"/>
          <p:cNvPicPr>
            <a:picLocks noChangeAspect="1"/>
          </p:cNvPicPr>
          <p:nvPr/>
        </p:nvPicPr>
        <p:blipFill>
          <a:blip r:embed="rId4"/>
          <a:stretch>
            <a:fillRect/>
          </a:stretch>
        </p:blipFill>
        <p:spPr>
          <a:xfrm>
            <a:off x="1021675" y="2964594"/>
            <a:ext cx="5176724" cy="2971575"/>
          </a:xfrm>
          <a:prstGeom prst="rect">
            <a:avLst/>
          </a:prstGeom>
        </p:spPr>
      </p:pic>
      <p:sp>
        <p:nvSpPr>
          <p:cNvPr id="6" name="TextBox 5"/>
          <p:cNvSpPr txBox="1"/>
          <p:nvPr/>
        </p:nvSpPr>
        <p:spPr>
          <a:xfrm>
            <a:off x="1299983" y="6074449"/>
            <a:ext cx="5668027" cy="369332"/>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Stage 5: Cystic lesion, red hypertrophic acne scar</a:t>
            </a:r>
            <a:endParaRPr lang="ko-KR" altLang="en-US" dirty="0" smtClean="0">
              <a:latin typeface="Arial" panose="020B0604020202020204" pitchFamily="34" charset="0"/>
              <a:cs typeface="Arial" panose="020B0604020202020204" pitchFamily="34" charset="0"/>
            </a:endParaRPr>
          </a:p>
        </p:txBody>
      </p:sp>
      <p:sp>
        <p:nvSpPr>
          <p:cNvPr id="7" name="오른쪽 화살표 6"/>
          <p:cNvSpPr/>
          <p:nvPr/>
        </p:nvSpPr>
        <p:spPr>
          <a:xfrm>
            <a:off x="6601624" y="2855934"/>
            <a:ext cx="732772" cy="832981"/>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F0000"/>
              </a:solidFill>
            </a:endParaRPr>
          </a:p>
        </p:txBody>
      </p:sp>
      <p:sp>
        <p:nvSpPr>
          <p:cNvPr id="8" name="TextBox 7"/>
          <p:cNvSpPr txBox="1"/>
          <p:nvPr/>
        </p:nvSpPr>
        <p:spPr>
          <a:xfrm>
            <a:off x="6273556" y="2445477"/>
            <a:ext cx="1841326" cy="369332"/>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Progress</a:t>
            </a:r>
            <a:endParaRPr lang="ko-KR" altLang="en-US" dirty="0" smtClean="0">
              <a:latin typeface="Arial" panose="020B0604020202020204" pitchFamily="34" charset="0"/>
              <a:cs typeface="Arial" panose="020B0604020202020204" pitchFamily="34" charset="0"/>
            </a:endParaRPr>
          </a:p>
        </p:txBody>
      </p:sp>
      <p:sp>
        <p:nvSpPr>
          <p:cNvPr id="9" name="TextBox 8"/>
          <p:cNvSpPr txBox="1"/>
          <p:nvPr/>
        </p:nvSpPr>
        <p:spPr>
          <a:xfrm>
            <a:off x="8599118" y="4674491"/>
            <a:ext cx="2505205" cy="369332"/>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Skin colored acne scar</a:t>
            </a:r>
            <a:endParaRPr lang="ko-KR" altLang="en-US" dirty="0" smtClean="0">
              <a:latin typeface="Arial" panose="020B0604020202020204" pitchFamily="34" charset="0"/>
              <a:cs typeface="Arial" panose="020B0604020202020204" pitchFamily="34" charset="0"/>
            </a:endParaRPr>
          </a:p>
        </p:txBody>
      </p:sp>
      <p:sp>
        <p:nvSpPr>
          <p:cNvPr id="10" name="TextBox 9"/>
          <p:cNvSpPr txBox="1"/>
          <p:nvPr/>
        </p:nvSpPr>
        <p:spPr>
          <a:xfrm>
            <a:off x="7689908" y="5162624"/>
            <a:ext cx="4008329" cy="923330"/>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Takes longer time to treat</a:t>
            </a:r>
          </a:p>
          <a:p>
            <a:r>
              <a:rPr lang="en-US" altLang="ko-KR" dirty="0" smtClean="0">
                <a:latin typeface="Arial" panose="020B0604020202020204" pitchFamily="34" charset="0"/>
                <a:cs typeface="Arial" panose="020B0604020202020204" pitchFamily="34" charset="0"/>
              </a:rPr>
              <a:t>More aggressive method is required</a:t>
            </a:r>
          </a:p>
          <a:p>
            <a:r>
              <a:rPr lang="en-US" altLang="ko-KR" dirty="0" smtClean="0">
                <a:latin typeface="Arial" panose="020B0604020202020204" pitchFamily="34" charset="0"/>
                <a:cs typeface="Arial" panose="020B0604020202020204" pitchFamily="34" charset="0"/>
              </a:rPr>
              <a:t>Much More painful to treat</a:t>
            </a:r>
            <a:endParaRPr lang="ko-KR" altLang="en-US" dirty="0" smtClean="0">
              <a:latin typeface="Arial" panose="020B0604020202020204" pitchFamily="34" charset="0"/>
              <a:cs typeface="Arial" panose="020B0604020202020204" pitchFamily="34" charset="0"/>
            </a:endParaRPr>
          </a:p>
        </p:txBody>
      </p:sp>
      <p:sp>
        <p:nvSpPr>
          <p:cNvPr id="11" name="직사각형 10"/>
          <p:cNvSpPr/>
          <p:nvPr/>
        </p:nvSpPr>
        <p:spPr>
          <a:xfrm>
            <a:off x="32119" y="0"/>
            <a:ext cx="1684820" cy="400110"/>
          </a:xfrm>
          <a:prstGeom prst="rect">
            <a:avLst/>
          </a:prstGeom>
        </p:spPr>
        <p:txBody>
          <a:bodyPr wrap="none">
            <a:spAutoFit/>
          </a:bodyPr>
          <a:lstStyle/>
          <a:p>
            <a:r>
              <a:rPr lang="en-US" altLang="ko-KR" sz="2000" b="1" dirty="0" smtClean="0"/>
              <a:t>Stage 5 to 6</a:t>
            </a:r>
            <a:endParaRPr lang="ko-KR" altLang="en-US" sz="2000" b="1" dirty="0"/>
          </a:p>
        </p:txBody>
      </p:sp>
    </p:spTree>
    <p:extLst>
      <p:ext uri="{BB962C8B-B14F-4D97-AF65-F5344CB8AC3E}">
        <p14:creationId xmlns:p14="http://schemas.microsoft.com/office/powerpoint/2010/main" val="759735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1588851" y="565887"/>
            <a:ext cx="3978833" cy="3075295"/>
          </a:xfrm>
          <a:prstGeom prst="rect">
            <a:avLst/>
          </a:prstGeom>
        </p:spPr>
      </p:pic>
      <p:pic>
        <p:nvPicPr>
          <p:cNvPr id="3" name="그림 2"/>
          <p:cNvPicPr>
            <a:picLocks noChangeAspect="1"/>
          </p:cNvPicPr>
          <p:nvPr/>
        </p:nvPicPr>
        <p:blipFill>
          <a:blip r:embed="rId3"/>
          <a:stretch>
            <a:fillRect/>
          </a:stretch>
        </p:blipFill>
        <p:spPr>
          <a:xfrm>
            <a:off x="7110525" y="563165"/>
            <a:ext cx="3532507" cy="3080738"/>
          </a:xfrm>
          <a:prstGeom prst="rect">
            <a:avLst/>
          </a:prstGeom>
        </p:spPr>
      </p:pic>
      <p:sp>
        <p:nvSpPr>
          <p:cNvPr id="4" name="TextBox 3"/>
          <p:cNvSpPr txBox="1"/>
          <p:nvPr/>
        </p:nvSpPr>
        <p:spPr>
          <a:xfrm>
            <a:off x="425265" y="5397428"/>
            <a:ext cx="2013135" cy="369332"/>
          </a:xfrm>
          <a:prstGeom prst="rect">
            <a:avLst/>
          </a:prstGeom>
          <a:solidFill>
            <a:schemeClr val="accent4">
              <a:lumMod val="60000"/>
              <a:lumOff val="40000"/>
            </a:schemeClr>
          </a:solidFill>
        </p:spPr>
        <p:txBody>
          <a:bodyPr wrap="square" rtlCol="0">
            <a:spAutoFit/>
          </a:bodyPr>
          <a:lstStyle/>
          <a:p>
            <a:pPr algn="ctr"/>
            <a:r>
              <a:rPr lang="en-US" altLang="ko-KR"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ko-KR"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Gold PTT</a:t>
            </a:r>
            <a:endParaRPr lang="ko-KR" alt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직사각형 4"/>
          <p:cNvSpPr/>
          <p:nvPr/>
        </p:nvSpPr>
        <p:spPr>
          <a:xfrm>
            <a:off x="425265" y="4093652"/>
            <a:ext cx="3583032" cy="369332"/>
          </a:xfrm>
          <a:prstGeom prst="rect">
            <a:avLst/>
          </a:prstGeom>
          <a:solidFill>
            <a:schemeClr val="accent4">
              <a:lumMod val="60000"/>
              <a:lumOff val="40000"/>
            </a:schemeClr>
          </a:solidFill>
        </p:spPr>
        <p:txBody>
          <a:bodyPr wrap="none">
            <a:spAutoFit/>
          </a:bodyPr>
          <a:lstStyle/>
          <a:p>
            <a:r>
              <a:rPr lang="en-US" altLang="ko-KR"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Finebeam</a:t>
            </a:r>
            <a:r>
              <a:rPr lang="en-US" altLang="ko-KR"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595nm </a:t>
            </a:r>
            <a:r>
              <a:rPr lang="en-US" altLang="ko-KR"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Gold Dye H/P</a:t>
            </a:r>
            <a:endParaRPr lang="ko-KR" altLang="en-US"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356372" y="4432529"/>
            <a:ext cx="4549506" cy="923330"/>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Shrink the aged blood vessel and generate new blood vessel. Stimulate the collagen to induce the neo collagen </a:t>
            </a:r>
            <a:endParaRPr lang="ko-KR" altLang="en-US" dirty="0" smtClean="0">
              <a:latin typeface="Arial" panose="020B0604020202020204" pitchFamily="34" charset="0"/>
              <a:cs typeface="Arial" panose="020B0604020202020204" pitchFamily="34" charset="0"/>
            </a:endParaRPr>
          </a:p>
        </p:txBody>
      </p:sp>
      <p:sp>
        <p:nvSpPr>
          <p:cNvPr id="7" name="TextBox 6"/>
          <p:cNvSpPr txBox="1"/>
          <p:nvPr/>
        </p:nvSpPr>
        <p:spPr>
          <a:xfrm>
            <a:off x="425265" y="5808329"/>
            <a:ext cx="4549506" cy="923330"/>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Break the sebaceous gland so it reduce the acne rebound</a:t>
            </a:r>
          </a:p>
          <a:p>
            <a:r>
              <a:rPr lang="en-US" altLang="ko-KR" dirty="0" smtClean="0">
                <a:latin typeface="Arial" panose="020B0604020202020204" pitchFamily="34" charset="0"/>
                <a:cs typeface="Arial" panose="020B0604020202020204" pitchFamily="34" charset="0"/>
              </a:rPr>
              <a:t>Generate heat surrounding tissues</a:t>
            </a:r>
            <a:endParaRPr lang="ko-KR" altLang="en-US" dirty="0" smtClean="0">
              <a:latin typeface="Arial" panose="020B0604020202020204" pitchFamily="34" charset="0"/>
              <a:cs typeface="Arial" panose="020B0604020202020204" pitchFamily="34" charset="0"/>
            </a:endParaRPr>
          </a:p>
        </p:txBody>
      </p:sp>
      <p:sp>
        <p:nvSpPr>
          <p:cNvPr id="8" name="TextBox 7"/>
          <p:cNvSpPr txBox="1"/>
          <p:nvPr/>
        </p:nvSpPr>
        <p:spPr>
          <a:xfrm>
            <a:off x="6379899" y="4112419"/>
            <a:ext cx="2013135" cy="369332"/>
          </a:xfrm>
          <a:prstGeom prst="rect">
            <a:avLst/>
          </a:prstGeom>
          <a:solidFill>
            <a:schemeClr val="accent4">
              <a:lumMod val="60000"/>
              <a:lumOff val="40000"/>
            </a:schemeClr>
          </a:solidFill>
        </p:spPr>
        <p:txBody>
          <a:bodyPr wrap="square" rtlCol="0">
            <a:spAutoFit/>
          </a:bodyPr>
          <a:lstStyle/>
          <a:p>
            <a:pPr algn="ctr"/>
            <a:r>
              <a:rPr lang="en-US" altLang="ko-KR" b="1"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ko-KR" b="1" dirty="0" smtClean="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Laser Toning</a:t>
            </a:r>
            <a:endParaRPr lang="ko-KR" altLang="en-US" b="1" dirty="0" smtClean="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Box 8"/>
          <p:cNvSpPr txBox="1"/>
          <p:nvPr/>
        </p:nvSpPr>
        <p:spPr>
          <a:xfrm>
            <a:off x="6329796" y="4457140"/>
            <a:ext cx="4549506" cy="369332"/>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Effective for pigmented lesion </a:t>
            </a:r>
            <a:endParaRPr lang="ko-KR" altLang="en-US" dirty="0" smtClean="0">
              <a:latin typeface="Arial" panose="020B0604020202020204" pitchFamily="34" charset="0"/>
              <a:cs typeface="Arial" panose="020B0604020202020204" pitchFamily="34" charset="0"/>
            </a:endParaRPr>
          </a:p>
        </p:txBody>
      </p:sp>
      <p:sp>
        <p:nvSpPr>
          <p:cNvPr id="11" name="TextBox 10"/>
          <p:cNvSpPr txBox="1"/>
          <p:nvPr/>
        </p:nvSpPr>
        <p:spPr>
          <a:xfrm>
            <a:off x="6379898" y="5249562"/>
            <a:ext cx="2013135" cy="369332"/>
          </a:xfrm>
          <a:prstGeom prst="rect">
            <a:avLst/>
          </a:prstGeom>
          <a:solidFill>
            <a:schemeClr val="accent4">
              <a:lumMod val="60000"/>
              <a:lumOff val="40000"/>
            </a:schemeClr>
          </a:solidFill>
        </p:spPr>
        <p:txBody>
          <a:bodyPr wrap="square" rtlCol="0">
            <a:spAutoFit/>
          </a:bodyPr>
          <a:lstStyle/>
          <a:p>
            <a:pPr algn="ctr"/>
            <a:r>
              <a:rPr lang="en-US" altLang="ko-KR" b="1"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ko-KR" b="1" dirty="0" smtClean="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Genesis</a:t>
            </a:r>
            <a:endParaRPr lang="ko-KR" altLang="en-US" b="1" dirty="0" smtClean="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Box 11"/>
          <p:cNvSpPr txBox="1"/>
          <p:nvPr/>
        </p:nvSpPr>
        <p:spPr>
          <a:xfrm>
            <a:off x="6329796" y="5623663"/>
            <a:ext cx="4549506" cy="646331"/>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It is effective for acne scar by generating neo collagen</a:t>
            </a:r>
          </a:p>
        </p:txBody>
      </p:sp>
      <p:sp>
        <p:nvSpPr>
          <p:cNvPr id="13" name="TextBox 12"/>
          <p:cNvSpPr txBox="1"/>
          <p:nvPr/>
        </p:nvSpPr>
        <p:spPr>
          <a:xfrm>
            <a:off x="9939404" y="6627168"/>
            <a:ext cx="2354892" cy="230832"/>
          </a:xfrm>
          <a:prstGeom prst="rect">
            <a:avLst/>
          </a:prstGeom>
          <a:noFill/>
        </p:spPr>
        <p:txBody>
          <a:bodyPr wrap="square" rtlCol="0">
            <a:spAutoFit/>
          </a:bodyPr>
          <a:lstStyle/>
          <a:p>
            <a:r>
              <a:rPr lang="en-US" altLang="ko-KR" sz="900" dirty="0" smtClean="0">
                <a:latin typeface="Arial" panose="020B0604020202020204" pitchFamily="34" charset="0"/>
                <a:cs typeface="Arial" panose="020B0604020202020204" pitchFamily="34" charset="0"/>
              </a:rPr>
              <a:t>Source from Oracle Dermatology clinic</a:t>
            </a:r>
            <a:endParaRPr lang="ko-KR" altLang="en-US" sz="9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88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14452" y="2389944"/>
            <a:ext cx="5210822" cy="1077218"/>
          </a:xfrm>
          <a:prstGeom prst="rect">
            <a:avLst/>
          </a:prstGeom>
          <a:noFill/>
        </p:spPr>
        <p:txBody>
          <a:bodyPr wrap="square" rtlCol="0">
            <a:spAutoFit/>
          </a:bodyPr>
          <a:lstStyle/>
          <a:p>
            <a:pPr algn="ctr"/>
            <a:r>
              <a:rPr lang="en-US" altLang="ko-KR"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Light and Heat therapy with Gold</a:t>
            </a:r>
            <a:endParaRPr lang="ko-KR" altLang="en-US" sz="3200"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922811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srcRect l="16011" t="16569" r="11785" b="3468"/>
          <a:stretch/>
        </p:blipFill>
        <p:spPr>
          <a:xfrm>
            <a:off x="3667541" y="894520"/>
            <a:ext cx="2941982" cy="4679735"/>
          </a:xfrm>
          <a:prstGeom prst="rect">
            <a:avLst/>
          </a:prstGeom>
        </p:spPr>
      </p:pic>
      <p:sp>
        <p:nvSpPr>
          <p:cNvPr id="3" name="TextBox 2"/>
          <p:cNvSpPr txBox="1"/>
          <p:nvPr/>
        </p:nvSpPr>
        <p:spPr>
          <a:xfrm>
            <a:off x="7066722" y="2072164"/>
            <a:ext cx="2882348" cy="646331"/>
          </a:xfrm>
          <a:prstGeom prst="rect">
            <a:avLst/>
          </a:prstGeom>
          <a:noFill/>
        </p:spPr>
        <p:txBody>
          <a:bodyPr wrap="square" rtlCol="0">
            <a:spAutoFit/>
          </a:bodyPr>
          <a:lstStyle/>
          <a:p>
            <a:pPr algn="ctr"/>
            <a:r>
              <a:rPr lang="en-US" altLang="ko-KR" dirty="0" smtClean="0">
                <a:latin typeface="Arial" panose="020B0604020202020204" pitchFamily="34" charset="0"/>
                <a:cs typeface="Arial" panose="020B0604020202020204" pitchFamily="34" charset="0"/>
              </a:rPr>
              <a:t>Excessively overgrown sebaceous glands</a:t>
            </a:r>
            <a:endParaRPr lang="ko-KR" altLang="en-US" dirty="0">
              <a:latin typeface="Arial" panose="020B0604020202020204" pitchFamily="34" charset="0"/>
              <a:cs typeface="Arial" panose="020B0604020202020204" pitchFamily="34" charset="0"/>
            </a:endParaRPr>
          </a:p>
        </p:txBody>
      </p:sp>
      <p:sp>
        <p:nvSpPr>
          <p:cNvPr id="5" name="직사각형 4"/>
          <p:cNvSpPr/>
          <p:nvPr/>
        </p:nvSpPr>
        <p:spPr>
          <a:xfrm>
            <a:off x="106230" y="87583"/>
            <a:ext cx="1023037" cy="461665"/>
          </a:xfrm>
          <a:prstGeom prst="rect">
            <a:avLst/>
          </a:prstGeom>
        </p:spPr>
        <p:txBody>
          <a:bodyPr wrap="none">
            <a:spAutoFit/>
          </a:bodyPr>
          <a:lstStyle/>
          <a:p>
            <a:r>
              <a:rPr lang="en-US" altLang="ko-KR" sz="2400" b="1" dirty="0" smtClean="0">
                <a:solidFill>
                  <a:schemeClr val="accent5">
                    <a:lumMod val="75000"/>
                  </a:schemeClr>
                </a:solidFill>
                <a:latin typeface="Arial" panose="020B0604020202020204" pitchFamily="34" charset="0"/>
                <a:cs typeface="Arial" panose="020B0604020202020204" pitchFamily="34" charset="0"/>
              </a:rPr>
              <a:t>Acne </a:t>
            </a:r>
            <a:endParaRPr lang="ko-KR" altLang="en-US" sz="2400" dirty="0"/>
          </a:p>
        </p:txBody>
      </p:sp>
      <p:sp>
        <p:nvSpPr>
          <p:cNvPr id="6" name="TextBox 5"/>
          <p:cNvSpPr txBox="1"/>
          <p:nvPr/>
        </p:nvSpPr>
        <p:spPr>
          <a:xfrm>
            <a:off x="7245626" y="1123122"/>
            <a:ext cx="3170583" cy="369332"/>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Pore is Blocked </a:t>
            </a:r>
            <a:endParaRPr lang="ko-KR" altLang="en-US" dirty="0" smtClean="0">
              <a:latin typeface="Arial" panose="020B0604020202020204" pitchFamily="34" charset="0"/>
              <a:cs typeface="Arial" panose="020B0604020202020204" pitchFamily="34" charset="0"/>
            </a:endParaRPr>
          </a:p>
        </p:txBody>
      </p:sp>
      <p:sp>
        <p:nvSpPr>
          <p:cNvPr id="7" name="타원 6"/>
          <p:cNvSpPr/>
          <p:nvPr/>
        </p:nvSpPr>
        <p:spPr>
          <a:xfrm>
            <a:off x="4323522" y="815009"/>
            <a:ext cx="1729408" cy="1580321"/>
          </a:xfrm>
          <a:prstGeom prst="ellipse">
            <a:avLst/>
          </a:pr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99339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106230" y="87583"/>
            <a:ext cx="3480440" cy="461665"/>
          </a:xfrm>
          <a:prstGeom prst="rect">
            <a:avLst/>
          </a:prstGeom>
          <a:solidFill>
            <a:schemeClr val="bg2">
              <a:lumMod val="75000"/>
            </a:schemeClr>
          </a:solidFill>
        </p:spPr>
        <p:txBody>
          <a:bodyPr wrap="none">
            <a:spAutoFit/>
          </a:bodyPr>
          <a:lstStyle/>
          <a:p>
            <a:r>
              <a:rPr lang="en-US" altLang="ko-KR" sz="2400" b="1" dirty="0" smtClean="0">
                <a:solidFill>
                  <a:srgbClr val="FFFF00"/>
                </a:solidFill>
                <a:latin typeface="Arial" panose="020B0604020202020204" pitchFamily="34" charset="0"/>
                <a:cs typeface="Arial" panose="020B0604020202020204" pitchFamily="34" charset="0"/>
              </a:rPr>
              <a:t>Gold PTT Mechanism  </a:t>
            </a:r>
            <a:endParaRPr lang="ko-KR" altLang="en-US" sz="2400" dirty="0">
              <a:solidFill>
                <a:srgbClr val="FFFF00"/>
              </a:solidFill>
            </a:endParaRPr>
          </a:p>
        </p:txBody>
      </p:sp>
      <p:sp>
        <p:nvSpPr>
          <p:cNvPr id="4" name="TextBox 3"/>
          <p:cNvSpPr txBox="1"/>
          <p:nvPr/>
        </p:nvSpPr>
        <p:spPr>
          <a:xfrm>
            <a:off x="2036166" y="1175013"/>
            <a:ext cx="1550504" cy="646331"/>
          </a:xfrm>
          <a:prstGeom prst="rect">
            <a:avLst/>
          </a:prstGeom>
          <a:noFill/>
        </p:spPr>
        <p:txBody>
          <a:bodyPr wrap="square" rtlCol="0">
            <a:spAutoFit/>
          </a:bodyPr>
          <a:lstStyle/>
          <a:p>
            <a:pPr algn="ctr"/>
            <a:r>
              <a:rPr lang="en-US" altLang="ko-KR" b="1" dirty="0" smtClean="0">
                <a:latin typeface="Arial" panose="020B0604020202020204" pitchFamily="34" charset="0"/>
                <a:cs typeface="Arial" panose="020B0604020202020204" pitchFamily="34" charset="0"/>
              </a:rPr>
              <a:t>Gold Powder </a:t>
            </a:r>
            <a:endParaRPr lang="ko-KR" altLang="en-US" b="1" dirty="0" smtClean="0">
              <a:latin typeface="Arial" panose="020B0604020202020204" pitchFamily="34" charset="0"/>
              <a:cs typeface="Arial" panose="020B0604020202020204" pitchFamily="34" charset="0"/>
            </a:endParaRPr>
          </a:p>
        </p:txBody>
      </p:sp>
      <p:sp>
        <p:nvSpPr>
          <p:cNvPr id="5" name="TextBox 4"/>
          <p:cNvSpPr txBox="1"/>
          <p:nvPr/>
        </p:nvSpPr>
        <p:spPr>
          <a:xfrm>
            <a:off x="5447577" y="1036514"/>
            <a:ext cx="1530626" cy="646331"/>
          </a:xfrm>
          <a:prstGeom prst="rect">
            <a:avLst/>
          </a:prstGeom>
          <a:noFill/>
        </p:spPr>
        <p:txBody>
          <a:bodyPr wrap="square" rtlCol="0">
            <a:spAutoFit/>
          </a:bodyPr>
          <a:lstStyle/>
          <a:p>
            <a:pPr algn="ctr"/>
            <a:r>
              <a:rPr lang="en-US" altLang="ko-KR" b="1" dirty="0" smtClean="0">
                <a:latin typeface="Arial" panose="020B0604020202020204" pitchFamily="34" charset="0"/>
                <a:cs typeface="Arial" panose="020B0604020202020204" pitchFamily="34" charset="0"/>
              </a:rPr>
              <a:t>Ultrasound vibration</a:t>
            </a:r>
            <a:endParaRPr lang="ko-KR" altLang="en-US" b="1" dirty="0" smtClean="0">
              <a:latin typeface="Arial" panose="020B0604020202020204" pitchFamily="34" charset="0"/>
              <a:cs typeface="Arial" panose="020B0604020202020204" pitchFamily="34" charset="0"/>
            </a:endParaRPr>
          </a:p>
        </p:txBody>
      </p:sp>
      <p:sp>
        <p:nvSpPr>
          <p:cNvPr id="6" name="TextBox 5"/>
          <p:cNvSpPr txBox="1"/>
          <p:nvPr/>
        </p:nvSpPr>
        <p:spPr>
          <a:xfrm>
            <a:off x="8511802" y="1036514"/>
            <a:ext cx="2392103" cy="646331"/>
          </a:xfrm>
          <a:prstGeom prst="rect">
            <a:avLst/>
          </a:prstGeom>
          <a:noFill/>
        </p:spPr>
        <p:txBody>
          <a:bodyPr wrap="square" rtlCol="0">
            <a:spAutoFit/>
          </a:bodyPr>
          <a:lstStyle/>
          <a:p>
            <a:pPr algn="ctr"/>
            <a:r>
              <a:rPr lang="en-US" altLang="ko-KR" b="1" dirty="0" smtClean="0">
                <a:latin typeface="Arial" panose="020B0604020202020204" pitchFamily="34" charset="0"/>
                <a:cs typeface="Arial" panose="020B0604020202020204" pitchFamily="34" charset="0"/>
              </a:rPr>
              <a:t>Light and Heat with Long pulsed laser</a:t>
            </a:r>
            <a:endParaRPr lang="ko-KR" altLang="en-US" b="1" dirty="0" smtClean="0">
              <a:latin typeface="Arial" panose="020B0604020202020204" pitchFamily="34" charset="0"/>
              <a:cs typeface="Arial" panose="020B0604020202020204" pitchFamily="34" charset="0"/>
            </a:endParaRPr>
          </a:p>
        </p:txBody>
      </p:sp>
      <p:pic>
        <p:nvPicPr>
          <p:cNvPr id="8" name="그림 7"/>
          <p:cNvPicPr>
            <a:picLocks noChangeAspect="1"/>
          </p:cNvPicPr>
          <p:nvPr/>
        </p:nvPicPr>
        <p:blipFill>
          <a:blip r:embed="rId2"/>
          <a:stretch>
            <a:fillRect/>
          </a:stretch>
        </p:blipFill>
        <p:spPr>
          <a:xfrm>
            <a:off x="6095997" y="-5571000"/>
            <a:ext cx="5" cy="17999999"/>
          </a:xfrm>
          <a:prstGeom prst="rect">
            <a:avLst/>
          </a:prstGeom>
        </p:spPr>
      </p:pic>
      <p:pic>
        <p:nvPicPr>
          <p:cNvPr id="9" name="그림 8"/>
          <p:cNvPicPr>
            <a:picLocks noChangeAspect="1"/>
          </p:cNvPicPr>
          <p:nvPr/>
        </p:nvPicPr>
        <p:blipFill>
          <a:blip r:embed="rId3"/>
          <a:stretch>
            <a:fillRect/>
          </a:stretch>
        </p:blipFill>
        <p:spPr>
          <a:xfrm>
            <a:off x="2098796" y="2388547"/>
            <a:ext cx="1742164" cy="2527919"/>
          </a:xfrm>
          <a:prstGeom prst="rect">
            <a:avLst/>
          </a:prstGeom>
        </p:spPr>
      </p:pic>
      <p:pic>
        <p:nvPicPr>
          <p:cNvPr id="10" name="그림 9"/>
          <p:cNvPicPr>
            <a:picLocks noChangeAspect="1"/>
          </p:cNvPicPr>
          <p:nvPr/>
        </p:nvPicPr>
        <p:blipFill>
          <a:blip r:embed="rId4"/>
          <a:stretch>
            <a:fillRect/>
          </a:stretch>
        </p:blipFill>
        <p:spPr>
          <a:xfrm>
            <a:off x="5636066" y="2338442"/>
            <a:ext cx="1647819" cy="2515605"/>
          </a:xfrm>
          <a:prstGeom prst="rect">
            <a:avLst/>
          </a:prstGeom>
        </p:spPr>
      </p:pic>
      <p:pic>
        <p:nvPicPr>
          <p:cNvPr id="11" name="그림 10"/>
          <p:cNvPicPr>
            <a:picLocks noChangeAspect="1"/>
          </p:cNvPicPr>
          <p:nvPr/>
        </p:nvPicPr>
        <p:blipFill>
          <a:blip r:embed="rId5"/>
          <a:stretch>
            <a:fillRect/>
          </a:stretch>
        </p:blipFill>
        <p:spPr>
          <a:xfrm>
            <a:off x="8821771" y="2156194"/>
            <a:ext cx="1577650" cy="2620721"/>
          </a:xfrm>
          <a:prstGeom prst="rect">
            <a:avLst/>
          </a:prstGeom>
        </p:spPr>
      </p:pic>
    </p:spTree>
    <p:extLst>
      <p:ext uri="{BB962C8B-B14F-4D97-AF65-F5344CB8AC3E}">
        <p14:creationId xmlns:p14="http://schemas.microsoft.com/office/powerpoint/2010/main" val="4021932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6199" y="5724939"/>
            <a:ext cx="6877879" cy="369332"/>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Sebaceous gland is normalized, break through the pore </a:t>
            </a:r>
            <a:endParaRPr lang="ko-KR" altLang="en-US" dirty="0" smtClean="0">
              <a:latin typeface="Arial" panose="020B0604020202020204" pitchFamily="34" charset="0"/>
              <a:cs typeface="Arial" panose="020B0604020202020204" pitchFamily="34" charset="0"/>
            </a:endParaRPr>
          </a:p>
        </p:txBody>
      </p:sp>
      <p:sp>
        <p:nvSpPr>
          <p:cNvPr id="4" name="직사각형 3"/>
          <p:cNvSpPr/>
          <p:nvPr/>
        </p:nvSpPr>
        <p:spPr>
          <a:xfrm>
            <a:off x="106230" y="87583"/>
            <a:ext cx="2395592" cy="461665"/>
          </a:xfrm>
          <a:prstGeom prst="rect">
            <a:avLst/>
          </a:prstGeom>
          <a:solidFill>
            <a:schemeClr val="bg2">
              <a:lumMod val="75000"/>
            </a:schemeClr>
          </a:solidFill>
        </p:spPr>
        <p:txBody>
          <a:bodyPr wrap="none">
            <a:spAutoFit/>
          </a:bodyPr>
          <a:lstStyle/>
          <a:p>
            <a:r>
              <a:rPr lang="en-US" altLang="ko-KR" sz="2400" b="1" dirty="0" smtClean="0">
                <a:solidFill>
                  <a:srgbClr val="FFFF00"/>
                </a:solidFill>
                <a:latin typeface="Arial" panose="020B0604020202020204" pitchFamily="34" charset="0"/>
                <a:cs typeface="Arial" panose="020B0604020202020204" pitchFamily="34" charset="0"/>
              </a:rPr>
              <a:t>After Gold PTT</a:t>
            </a:r>
            <a:endParaRPr lang="ko-KR" altLang="en-US" sz="2400" b="1" dirty="0">
              <a:solidFill>
                <a:srgbClr val="FFFF00"/>
              </a:solidFill>
              <a:latin typeface="Arial" panose="020B0604020202020204" pitchFamily="34" charset="0"/>
              <a:cs typeface="Arial" panose="020B0604020202020204" pitchFamily="34" charset="0"/>
            </a:endParaRPr>
          </a:p>
        </p:txBody>
      </p:sp>
      <p:pic>
        <p:nvPicPr>
          <p:cNvPr id="5" name="그림 4"/>
          <p:cNvPicPr>
            <a:picLocks noChangeAspect="1"/>
          </p:cNvPicPr>
          <p:nvPr/>
        </p:nvPicPr>
        <p:blipFill>
          <a:blip r:embed="rId2"/>
          <a:stretch>
            <a:fillRect/>
          </a:stretch>
        </p:blipFill>
        <p:spPr>
          <a:xfrm>
            <a:off x="4348782" y="1243635"/>
            <a:ext cx="4626550" cy="4392501"/>
          </a:xfrm>
          <a:prstGeom prst="rect">
            <a:avLst/>
          </a:prstGeom>
        </p:spPr>
      </p:pic>
      <p:pic>
        <p:nvPicPr>
          <p:cNvPr id="6" name="그림 5"/>
          <p:cNvPicPr>
            <a:picLocks noChangeAspect="1"/>
          </p:cNvPicPr>
          <p:nvPr/>
        </p:nvPicPr>
        <p:blipFill>
          <a:blip r:embed="rId3"/>
          <a:stretch>
            <a:fillRect/>
          </a:stretch>
        </p:blipFill>
        <p:spPr>
          <a:xfrm>
            <a:off x="4457622" y="638604"/>
            <a:ext cx="3151497" cy="560629"/>
          </a:xfrm>
          <a:prstGeom prst="rect">
            <a:avLst/>
          </a:prstGeom>
        </p:spPr>
      </p:pic>
      <p:sp>
        <p:nvSpPr>
          <p:cNvPr id="7" name="TextBox 6"/>
          <p:cNvSpPr txBox="1"/>
          <p:nvPr/>
        </p:nvSpPr>
        <p:spPr>
          <a:xfrm>
            <a:off x="4348782" y="549248"/>
            <a:ext cx="1183710" cy="200055"/>
          </a:xfrm>
          <a:prstGeom prst="rect">
            <a:avLst/>
          </a:prstGeom>
          <a:noFill/>
        </p:spPr>
        <p:txBody>
          <a:bodyPr wrap="square" rtlCol="0">
            <a:spAutoFit/>
          </a:bodyPr>
          <a:lstStyle/>
          <a:p>
            <a:r>
              <a:rPr lang="en-US" altLang="ko-KR" sz="700" dirty="0" smtClean="0">
                <a:latin typeface="Arial" panose="020B0604020202020204" pitchFamily="34" charset="0"/>
                <a:cs typeface="Arial" panose="020B0604020202020204" pitchFamily="34" charset="0"/>
              </a:rPr>
              <a:t>Source from </a:t>
            </a:r>
            <a:endParaRPr lang="ko-KR" altLang="en-US" sz="7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6018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06230" y="87583"/>
            <a:ext cx="8608447" cy="461665"/>
          </a:xfrm>
          <a:prstGeom prst="rect">
            <a:avLst/>
          </a:prstGeom>
          <a:solidFill>
            <a:schemeClr val="bg2">
              <a:lumMod val="75000"/>
            </a:schemeClr>
          </a:solidFill>
        </p:spPr>
        <p:txBody>
          <a:bodyPr wrap="none">
            <a:spAutoFit/>
          </a:bodyPr>
          <a:lstStyle/>
          <a:p>
            <a:r>
              <a:rPr lang="en-US" altLang="ko-KR" sz="2400" b="1" dirty="0" smtClean="0">
                <a:solidFill>
                  <a:srgbClr val="FFFF00"/>
                </a:solidFill>
                <a:latin typeface="Arial" panose="020B0604020202020204" pitchFamily="34" charset="0"/>
                <a:cs typeface="Arial" panose="020B0604020202020204" pitchFamily="34" charset="0"/>
              </a:rPr>
              <a:t>Patients treated Gold PTT from other clinics and no effect</a:t>
            </a:r>
            <a:endParaRPr lang="ko-KR" altLang="en-US" sz="2400" b="1" dirty="0">
              <a:solidFill>
                <a:srgbClr val="FFFF00"/>
              </a:solidFill>
              <a:latin typeface="Arial" panose="020B0604020202020204" pitchFamily="34" charset="0"/>
              <a:cs typeface="Arial" panose="020B0604020202020204" pitchFamily="34" charset="0"/>
            </a:endParaRPr>
          </a:p>
        </p:txBody>
      </p:sp>
      <p:sp>
        <p:nvSpPr>
          <p:cNvPr id="4" name="TextBox 3"/>
          <p:cNvSpPr txBox="1"/>
          <p:nvPr/>
        </p:nvSpPr>
        <p:spPr>
          <a:xfrm>
            <a:off x="218661" y="2435087"/>
            <a:ext cx="5247860" cy="369332"/>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1. 7 to 10 sessions with low pain</a:t>
            </a:r>
            <a:endParaRPr lang="ko-KR" altLang="en-US" dirty="0" smtClean="0">
              <a:latin typeface="Arial" panose="020B0604020202020204" pitchFamily="34" charset="0"/>
              <a:cs typeface="Arial" panose="020B0604020202020204" pitchFamily="34" charset="0"/>
            </a:endParaRPr>
          </a:p>
        </p:txBody>
      </p:sp>
      <p:sp>
        <p:nvSpPr>
          <p:cNvPr id="5" name="TextBox 4"/>
          <p:cNvSpPr txBox="1"/>
          <p:nvPr/>
        </p:nvSpPr>
        <p:spPr>
          <a:xfrm>
            <a:off x="218661" y="3974640"/>
            <a:ext cx="5247860" cy="369332"/>
          </a:xfrm>
          <a:prstGeom prst="rect">
            <a:avLst/>
          </a:prstGeom>
          <a:noFill/>
        </p:spPr>
        <p:txBody>
          <a:bodyPr wrap="square" rtlCol="0">
            <a:spAutoFit/>
          </a:bodyPr>
          <a:lstStyle/>
          <a:p>
            <a:r>
              <a:rPr lang="en-US" altLang="ko-KR" dirty="0">
                <a:latin typeface="Arial" panose="020B0604020202020204" pitchFamily="34" charset="0"/>
                <a:cs typeface="Arial" panose="020B0604020202020204" pitchFamily="34" charset="0"/>
              </a:rPr>
              <a:t>2</a:t>
            </a:r>
            <a:r>
              <a:rPr lang="en-US" altLang="ko-KR" dirty="0" smtClean="0">
                <a:latin typeface="Arial" panose="020B0604020202020204" pitchFamily="34" charset="0"/>
                <a:cs typeface="Arial" panose="020B0604020202020204" pitchFamily="34" charset="0"/>
              </a:rPr>
              <a:t>. Ultra Sound frequency </a:t>
            </a:r>
            <a:endParaRPr lang="ko-KR" altLang="en-US" dirty="0" smtClean="0">
              <a:latin typeface="Arial" panose="020B0604020202020204" pitchFamily="34" charset="0"/>
              <a:cs typeface="Arial" panose="020B0604020202020204" pitchFamily="34" charset="0"/>
            </a:endParaRPr>
          </a:p>
        </p:txBody>
      </p:sp>
      <p:sp>
        <p:nvSpPr>
          <p:cNvPr id="6" name="TextBox 5"/>
          <p:cNvSpPr txBox="1"/>
          <p:nvPr/>
        </p:nvSpPr>
        <p:spPr>
          <a:xfrm>
            <a:off x="5670273" y="2619753"/>
            <a:ext cx="4562061" cy="584775"/>
          </a:xfrm>
          <a:prstGeom prst="rect">
            <a:avLst/>
          </a:prstGeom>
          <a:noFill/>
        </p:spPr>
        <p:txBody>
          <a:bodyPr wrap="square" rtlCol="0">
            <a:spAutoFit/>
          </a:bodyPr>
          <a:lstStyle/>
          <a:p>
            <a:r>
              <a:rPr lang="en-US" altLang="ko-KR" sz="3200" b="1" dirty="0" smtClean="0">
                <a:latin typeface="Arial" panose="020B0604020202020204" pitchFamily="34" charset="0"/>
                <a:cs typeface="Arial" panose="020B0604020202020204" pitchFamily="34" charset="0"/>
              </a:rPr>
              <a:t>30ms long pulse laser</a:t>
            </a:r>
            <a:endParaRPr lang="ko-KR" altLang="en-US" sz="3200" b="1" dirty="0" smtClean="0">
              <a:latin typeface="Arial" panose="020B0604020202020204" pitchFamily="34" charset="0"/>
              <a:cs typeface="Arial" panose="020B0604020202020204" pitchFamily="34" charset="0"/>
            </a:endParaRPr>
          </a:p>
        </p:txBody>
      </p:sp>
      <p:sp>
        <p:nvSpPr>
          <p:cNvPr id="9" name="TextBox 8"/>
          <p:cNvSpPr txBox="1"/>
          <p:nvPr/>
        </p:nvSpPr>
        <p:spPr>
          <a:xfrm>
            <a:off x="5764696" y="1580322"/>
            <a:ext cx="4117321" cy="584775"/>
          </a:xfrm>
          <a:prstGeom prst="rect">
            <a:avLst/>
          </a:prstGeom>
          <a:noFill/>
        </p:spPr>
        <p:txBody>
          <a:bodyPr wrap="square" rtlCol="0">
            <a:spAutoFit/>
          </a:bodyPr>
          <a:lstStyle/>
          <a:p>
            <a:r>
              <a:rPr lang="en-US" altLang="ko-KR" sz="3200" b="1" dirty="0" smtClean="0">
                <a:latin typeface="Arial" panose="020B0604020202020204" pitchFamily="34" charset="0"/>
                <a:cs typeface="Arial" panose="020B0604020202020204" pitchFamily="34" charset="0"/>
              </a:rPr>
              <a:t>0.3ms Quasi mode</a:t>
            </a:r>
            <a:endParaRPr lang="ko-KR" altLang="en-US" sz="3200" b="1" dirty="0" smtClean="0">
              <a:latin typeface="Arial" panose="020B0604020202020204" pitchFamily="34" charset="0"/>
              <a:cs typeface="Arial" panose="020B0604020202020204" pitchFamily="34" charset="0"/>
            </a:endParaRPr>
          </a:p>
        </p:txBody>
      </p:sp>
      <p:sp>
        <p:nvSpPr>
          <p:cNvPr id="10" name="아래쪽 화살표 9"/>
          <p:cNvSpPr/>
          <p:nvPr/>
        </p:nvSpPr>
        <p:spPr>
          <a:xfrm>
            <a:off x="7513983" y="2295939"/>
            <a:ext cx="437321" cy="32381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p:cNvSpPr txBox="1"/>
          <p:nvPr/>
        </p:nvSpPr>
        <p:spPr>
          <a:xfrm>
            <a:off x="5764696" y="3759197"/>
            <a:ext cx="4117321" cy="1077218"/>
          </a:xfrm>
          <a:prstGeom prst="rect">
            <a:avLst/>
          </a:prstGeom>
          <a:noFill/>
        </p:spPr>
        <p:txBody>
          <a:bodyPr wrap="square" rtlCol="0">
            <a:spAutoFit/>
          </a:bodyPr>
          <a:lstStyle/>
          <a:p>
            <a:pPr algn="ctr"/>
            <a:r>
              <a:rPr lang="en-US" altLang="ko-KR" sz="3200" b="1" dirty="0" smtClean="0">
                <a:latin typeface="Arial" panose="020B0604020202020204" pitchFamily="34" charset="0"/>
                <a:cs typeface="Arial" panose="020B0604020202020204" pitchFamily="34" charset="0"/>
              </a:rPr>
              <a:t>Ultrasound frequency “MHZ”</a:t>
            </a:r>
            <a:endParaRPr lang="ko-KR" altLang="en-US" sz="3200" b="1" dirty="0" smtClean="0">
              <a:latin typeface="Arial" panose="020B0604020202020204" pitchFamily="34" charset="0"/>
              <a:cs typeface="Arial" panose="020B0604020202020204" pitchFamily="34" charset="0"/>
            </a:endParaRPr>
          </a:p>
        </p:txBody>
      </p:sp>
      <p:sp>
        <p:nvSpPr>
          <p:cNvPr id="13" name="TextBox 12"/>
          <p:cNvSpPr txBox="1"/>
          <p:nvPr/>
        </p:nvSpPr>
        <p:spPr>
          <a:xfrm>
            <a:off x="7136803" y="5489541"/>
            <a:ext cx="1577874" cy="584775"/>
          </a:xfrm>
          <a:prstGeom prst="rect">
            <a:avLst/>
          </a:prstGeom>
          <a:noFill/>
        </p:spPr>
        <p:txBody>
          <a:bodyPr wrap="square" rtlCol="0">
            <a:spAutoFit/>
          </a:bodyPr>
          <a:lstStyle/>
          <a:p>
            <a:r>
              <a:rPr lang="en-US" altLang="ko-KR" sz="3200" b="1" dirty="0" smtClean="0">
                <a:latin typeface="Arial" panose="020B0604020202020204" pitchFamily="34" charset="0"/>
                <a:cs typeface="Arial" panose="020B0604020202020204" pitchFamily="34" charset="0"/>
              </a:rPr>
              <a:t>“KHZ”</a:t>
            </a:r>
            <a:endParaRPr lang="ko-KR" altLang="en-US" sz="3200" b="1" dirty="0" smtClean="0">
              <a:latin typeface="Arial" panose="020B0604020202020204" pitchFamily="34" charset="0"/>
              <a:cs typeface="Arial" panose="020B0604020202020204" pitchFamily="34" charset="0"/>
            </a:endParaRPr>
          </a:p>
        </p:txBody>
      </p:sp>
      <p:sp>
        <p:nvSpPr>
          <p:cNvPr id="14" name="아래쪽 화살표 13"/>
          <p:cNvSpPr/>
          <p:nvPr/>
        </p:nvSpPr>
        <p:spPr>
          <a:xfrm>
            <a:off x="7604695" y="4961158"/>
            <a:ext cx="437321" cy="32381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p:cNvPicPr>
            <a:picLocks noChangeAspect="1"/>
          </p:cNvPicPr>
          <p:nvPr/>
        </p:nvPicPr>
        <p:blipFill>
          <a:blip r:embed="rId2"/>
          <a:stretch>
            <a:fillRect/>
          </a:stretch>
        </p:blipFill>
        <p:spPr>
          <a:xfrm rot="18967677">
            <a:off x="252191" y="1021520"/>
            <a:ext cx="705228" cy="705228"/>
          </a:xfrm>
          <a:prstGeom prst="rect">
            <a:avLst/>
          </a:prstGeom>
        </p:spPr>
      </p:pic>
      <p:sp>
        <p:nvSpPr>
          <p:cNvPr id="17" name="TextBox 16"/>
          <p:cNvSpPr txBox="1"/>
          <p:nvPr/>
        </p:nvSpPr>
        <p:spPr>
          <a:xfrm>
            <a:off x="755373" y="1635494"/>
            <a:ext cx="2087218" cy="369332"/>
          </a:xfrm>
          <a:prstGeom prst="rect">
            <a:avLst/>
          </a:prstGeom>
          <a:noFill/>
        </p:spPr>
        <p:txBody>
          <a:bodyPr wrap="square" rtlCol="0">
            <a:spAutoFit/>
          </a:bodyPr>
          <a:lstStyle/>
          <a:p>
            <a:r>
              <a:rPr lang="en-US" altLang="ko-KR" b="1" dirty="0" smtClean="0">
                <a:latin typeface="Arial" panose="020B0604020202020204" pitchFamily="34" charset="0"/>
                <a:cs typeface="Arial" panose="020B0604020202020204" pitchFamily="34" charset="0"/>
              </a:rPr>
              <a:t>CHECK POINTS</a:t>
            </a:r>
            <a:endParaRPr lang="ko-KR" altLang="en-US" b="1" dirty="0" smtClean="0">
              <a:latin typeface="Arial" panose="020B0604020202020204" pitchFamily="34" charset="0"/>
              <a:cs typeface="Arial" panose="020B0604020202020204" pitchFamily="34" charset="0"/>
            </a:endParaRPr>
          </a:p>
        </p:txBody>
      </p:sp>
      <p:sp>
        <p:nvSpPr>
          <p:cNvPr id="20" name="TextBox 19"/>
          <p:cNvSpPr txBox="1"/>
          <p:nvPr/>
        </p:nvSpPr>
        <p:spPr>
          <a:xfrm>
            <a:off x="755373" y="2779163"/>
            <a:ext cx="3307999" cy="461665"/>
          </a:xfrm>
          <a:prstGeom prst="rect">
            <a:avLst/>
          </a:prstGeom>
          <a:noFill/>
        </p:spPr>
        <p:txBody>
          <a:bodyPr wrap="square" rtlCol="0">
            <a:spAutoFit/>
          </a:bodyPr>
          <a:lstStyle/>
          <a:p>
            <a:r>
              <a:rPr lang="en-US" altLang="ko-KR" sz="2400" b="1" dirty="0" smtClean="0">
                <a:latin typeface="Arial" panose="020B0604020202020204" pitchFamily="34" charset="0"/>
                <a:cs typeface="Arial" panose="020B0604020202020204" pitchFamily="34" charset="0"/>
              </a:rPr>
              <a:t>PULSE DURATION</a:t>
            </a:r>
            <a:endParaRPr lang="ko-KR" altLang="en-US" sz="24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7707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0" y="0"/>
            <a:ext cx="12244192" cy="6893480"/>
          </a:xfrm>
          <a:prstGeom prst="rect">
            <a:avLst/>
          </a:prstGeom>
        </p:spPr>
      </p:pic>
    </p:spTree>
    <p:extLst>
      <p:ext uri="{BB962C8B-B14F-4D97-AF65-F5344CB8AC3E}">
        <p14:creationId xmlns:p14="http://schemas.microsoft.com/office/powerpoint/2010/main" val="22599020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06230" y="87583"/>
            <a:ext cx="4083169" cy="461665"/>
          </a:xfrm>
          <a:prstGeom prst="rect">
            <a:avLst/>
          </a:prstGeom>
          <a:solidFill>
            <a:schemeClr val="bg2">
              <a:lumMod val="75000"/>
            </a:schemeClr>
          </a:solidFill>
        </p:spPr>
        <p:txBody>
          <a:bodyPr wrap="none">
            <a:spAutoFit/>
          </a:bodyPr>
          <a:lstStyle/>
          <a:p>
            <a:r>
              <a:rPr lang="en-US" altLang="ko-KR" sz="2400" b="1" dirty="0" smtClean="0">
                <a:solidFill>
                  <a:srgbClr val="FFFF00"/>
                </a:solidFill>
                <a:latin typeface="Arial" panose="020B0604020202020204" pitchFamily="34" charset="0"/>
                <a:cs typeface="Arial" panose="020B0604020202020204" pitchFamily="34" charset="0"/>
              </a:rPr>
              <a:t>Selective </a:t>
            </a:r>
            <a:r>
              <a:rPr lang="en-US" altLang="ko-KR" sz="2400" b="1" dirty="0" err="1" smtClean="0">
                <a:solidFill>
                  <a:srgbClr val="FFFF00"/>
                </a:solidFill>
                <a:latin typeface="Arial" panose="020B0604020202020204" pitchFamily="34" charset="0"/>
                <a:cs typeface="Arial" panose="020B0604020202020204" pitchFamily="34" charset="0"/>
              </a:rPr>
              <a:t>phtothermolysis</a:t>
            </a:r>
            <a:endParaRPr lang="ko-KR" altLang="en-US" sz="2400" b="1" dirty="0">
              <a:solidFill>
                <a:srgbClr val="FFFF00"/>
              </a:solidFill>
              <a:latin typeface="Arial" panose="020B0604020202020204" pitchFamily="34" charset="0"/>
              <a:cs typeface="Arial" panose="020B0604020202020204" pitchFamily="34" charset="0"/>
            </a:endParaRPr>
          </a:p>
        </p:txBody>
      </p:sp>
      <p:sp>
        <p:nvSpPr>
          <p:cNvPr id="3" name="TextBox 2"/>
          <p:cNvSpPr txBox="1"/>
          <p:nvPr/>
        </p:nvSpPr>
        <p:spPr>
          <a:xfrm>
            <a:off x="487016" y="1133061"/>
            <a:ext cx="9064487" cy="923330"/>
          </a:xfrm>
          <a:prstGeom prst="rect">
            <a:avLst/>
          </a:prstGeom>
          <a:noFill/>
        </p:spPr>
        <p:txBody>
          <a:bodyPr wrap="square" rtlCol="0">
            <a:spAutoFit/>
          </a:bodyPr>
          <a:lstStyle/>
          <a:p>
            <a:r>
              <a:rPr lang="en-US" altLang="ko-KR" dirty="0" smtClean="0">
                <a:latin typeface="Arial" panose="020B0604020202020204" pitchFamily="34" charset="0"/>
                <a:cs typeface="Arial" panose="020B0604020202020204" pitchFamily="34" charset="0"/>
              </a:rPr>
              <a:t>30ms – it break only the excessively enlarged sebaceous gland. It doesn’t damage the normal ones. </a:t>
            </a:r>
          </a:p>
          <a:p>
            <a:endParaRPr lang="ko-KR" altLang="en-US" dirty="0" smtClean="0">
              <a:latin typeface="Arial" panose="020B0604020202020204" pitchFamily="34" charset="0"/>
              <a:cs typeface="Arial" panose="020B0604020202020204" pitchFamily="34" charset="0"/>
            </a:endParaRPr>
          </a:p>
        </p:txBody>
      </p:sp>
      <p:graphicFrame>
        <p:nvGraphicFramePr>
          <p:cNvPr id="4" name="표 3"/>
          <p:cNvGraphicFramePr>
            <a:graphicFrameLocks noGrp="1"/>
          </p:cNvGraphicFramePr>
          <p:nvPr>
            <p:extLst>
              <p:ext uri="{D42A27DB-BD31-4B8C-83A1-F6EECF244321}">
                <p14:modId xmlns:p14="http://schemas.microsoft.com/office/powerpoint/2010/main" val="4294079559"/>
              </p:ext>
            </p:extLst>
          </p:nvPr>
        </p:nvGraphicFramePr>
        <p:xfrm>
          <a:off x="106230" y="2249523"/>
          <a:ext cx="11921734" cy="2718088"/>
        </p:xfrm>
        <a:graphic>
          <a:graphicData uri="http://schemas.openxmlformats.org/drawingml/2006/table">
            <a:tbl>
              <a:tblPr firstRow="1" bandRow="1">
                <a:tableStyleId>{5C22544A-7EE6-4342-B048-85BDC9FD1C3A}</a:tableStyleId>
              </a:tblPr>
              <a:tblGrid>
                <a:gridCol w="1000589">
                  <a:extLst>
                    <a:ext uri="{9D8B030D-6E8A-4147-A177-3AD203B41FA5}">
                      <a16:colId xmlns:a16="http://schemas.microsoft.com/office/drawing/2014/main" val="791658206"/>
                    </a:ext>
                  </a:extLst>
                </a:gridCol>
                <a:gridCol w="936603">
                  <a:extLst>
                    <a:ext uri="{9D8B030D-6E8A-4147-A177-3AD203B41FA5}">
                      <a16:colId xmlns:a16="http://schemas.microsoft.com/office/drawing/2014/main" val="1564227463"/>
                    </a:ext>
                  </a:extLst>
                </a:gridCol>
                <a:gridCol w="910096">
                  <a:extLst>
                    <a:ext uri="{9D8B030D-6E8A-4147-A177-3AD203B41FA5}">
                      <a16:colId xmlns:a16="http://schemas.microsoft.com/office/drawing/2014/main" val="903030305"/>
                    </a:ext>
                  </a:extLst>
                </a:gridCol>
                <a:gridCol w="1175172">
                  <a:extLst>
                    <a:ext uri="{9D8B030D-6E8A-4147-A177-3AD203B41FA5}">
                      <a16:colId xmlns:a16="http://schemas.microsoft.com/office/drawing/2014/main" val="3108795857"/>
                    </a:ext>
                  </a:extLst>
                </a:gridCol>
                <a:gridCol w="733378">
                  <a:extLst>
                    <a:ext uri="{9D8B030D-6E8A-4147-A177-3AD203B41FA5}">
                      <a16:colId xmlns:a16="http://schemas.microsoft.com/office/drawing/2014/main" val="3148187111"/>
                    </a:ext>
                  </a:extLst>
                </a:gridCol>
                <a:gridCol w="892423">
                  <a:extLst>
                    <a:ext uri="{9D8B030D-6E8A-4147-A177-3AD203B41FA5}">
                      <a16:colId xmlns:a16="http://schemas.microsoft.com/office/drawing/2014/main" val="2833416393"/>
                    </a:ext>
                  </a:extLst>
                </a:gridCol>
                <a:gridCol w="1307710">
                  <a:extLst>
                    <a:ext uri="{9D8B030D-6E8A-4147-A177-3AD203B41FA5}">
                      <a16:colId xmlns:a16="http://schemas.microsoft.com/office/drawing/2014/main" val="677749824"/>
                    </a:ext>
                  </a:extLst>
                </a:gridCol>
                <a:gridCol w="1053241">
                  <a:extLst>
                    <a:ext uri="{9D8B030D-6E8A-4147-A177-3AD203B41FA5}">
                      <a16:colId xmlns:a16="http://schemas.microsoft.com/office/drawing/2014/main" val="2630336427"/>
                    </a:ext>
                  </a:extLst>
                </a:gridCol>
                <a:gridCol w="952030">
                  <a:extLst>
                    <a:ext uri="{9D8B030D-6E8A-4147-A177-3AD203B41FA5}">
                      <a16:colId xmlns:a16="http://schemas.microsoft.com/office/drawing/2014/main" val="4288449616"/>
                    </a:ext>
                  </a:extLst>
                </a:gridCol>
                <a:gridCol w="666750">
                  <a:extLst>
                    <a:ext uri="{9D8B030D-6E8A-4147-A177-3AD203B41FA5}">
                      <a16:colId xmlns:a16="http://schemas.microsoft.com/office/drawing/2014/main" val="167366379"/>
                    </a:ext>
                  </a:extLst>
                </a:gridCol>
                <a:gridCol w="632597">
                  <a:extLst>
                    <a:ext uri="{9D8B030D-6E8A-4147-A177-3AD203B41FA5}">
                      <a16:colId xmlns:a16="http://schemas.microsoft.com/office/drawing/2014/main" val="1073592320"/>
                    </a:ext>
                  </a:extLst>
                </a:gridCol>
                <a:gridCol w="1661145">
                  <a:extLst>
                    <a:ext uri="{9D8B030D-6E8A-4147-A177-3AD203B41FA5}">
                      <a16:colId xmlns:a16="http://schemas.microsoft.com/office/drawing/2014/main" val="1050202071"/>
                    </a:ext>
                  </a:extLst>
                </a:gridCol>
              </a:tblGrid>
              <a:tr h="642764">
                <a:tc gridSpan="2">
                  <a:txBody>
                    <a:bodyPr/>
                    <a:lstStyle/>
                    <a:p>
                      <a:pPr algn="ctr">
                        <a:spcAft>
                          <a:spcPts val="0"/>
                        </a:spcAft>
                      </a:pPr>
                      <a:r>
                        <a:rPr lang="en-US" sz="1100" kern="100" dirty="0" smtClean="0">
                          <a:effectLst/>
                          <a:latin typeface="Arial" panose="020B0604020202020204" pitchFamily="34" charset="0"/>
                          <a:ea typeface="PMingLiU"/>
                          <a:cs typeface="Arial" panose="020B0604020202020204" pitchFamily="34" charset="0"/>
                        </a:rPr>
                        <a:t>Indications</a:t>
                      </a:r>
                      <a:r>
                        <a:rPr lang="en-US" sz="1100" kern="100" dirty="0">
                          <a:effectLst/>
                          <a:latin typeface="Arial" panose="020B0604020202020204" pitchFamily="34" charset="0"/>
                          <a:ea typeface="PMingLiU"/>
                          <a:cs typeface="Arial" panose="020B0604020202020204" pitchFamily="34" charset="0"/>
                        </a:rPr>
                        <a:t> </a:t>
                      </a:r>
                      <a:endParaRPr lang="ko-KR" sz="1100" kern="100" dirty="0">
                        <a:effectLst/>
                        <a:latin typeface="Arial" panose="020B0604020202020204" pitchFamily="34" charset="0"/>
                        <a:ea typeface="PMingLiU"/>
                        <a:cs typeface="Arial" panose="020B0604020202020204" pitchFamily="34" charset="0"/>
                      </a:endParaRPr>
                    </a:p>
                  </a:txBody>
                  <a:tcPr marL="0" marR="0" marT="0" marB="0" anchor="ctr"/>
                </a:tc>
                <a:tc hMerge="1">
                  <a:txBody>
                    <a:bodyPr/>
                    <a:lstStyle/>
                    <a:p>
                      <a:pPr latinLnBrk="1"/>
                      <a:endParaRPr lang="ko-KR" altLang="en-US"/>
                    </a:p>
                  </a:txBody>
                  <a:tcPr/>
                </a:tc>
                <a:tc>
                  <a:txBody>
                    <a:bodyPr/>
                    <a:lstStyle/>
                    <a:p>
                      <a:pPr algn="ctr">
                        <a:spcAft>
                          <a:spcPts val="0"/>
                        </a:spcAft>
                      </a:pPr>
                      <a:r>
                        <a:rPr lang="en-US" sz="1100" kern="100" dirty="0" smtClean="0">
                          <a:effectLst/>
                          <a:latin typeface="Arial" panose="020B0604020202020204" pitchFamily="34" charset="0"/>
                          <a:ea typeface="PMingLiU"/>
                          <a:cs typeface="Arial" panose="020B0604020202020204" pitchFamily="34" charset="0"/>
                        </a:rPr>
                        <a:t>Handpiece</a:t>
                      </a:r>
                      <a:endParaRPr lang="ko-KR" sz="11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100" kern="100" dirty="0" smtClean="0">
                          <a:effectLst/>
                          <a:latin typeface="Arial" panose="020B0604020202020204" pitchFamily="34" charset="0"/>
                          <a:ea typeface="PMingLiU"/>
                          <a:cs typeface="Arial" panose="020B0604020202020204" pitchFamily="34" charset="0"/>
                        </a:rPr>
                        <a:t>Wavelength</a:t>
                      </a:r>
                      <a:r>
                        <a:rPr lang="en-US" sz="1100" kern="0" dirty="0">
                          <a:effectLst/>
                          <a:latin typeface="Arial" panose="020B0604020202020204" pitchFamily="34" charset="0"/>
                          <a:ea typeface="PMingLiU"/>
                          <a:cs typeface="Arial" panose="020B0604020202020204" pitchFamily="34" charset="0"/>
                        </a:rPr>
                        <a:t> </a:t>
                      </a:r>
                      <a:endParaRPr lang="ko-KR" sz="11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endParaRPr lang="en-US" sz="1100" kern="100" dirty="0" smtClean="0">
                        <a:effectLst/>
                        <a:latin typeface="Arial" panose="020B0604020202020204" pitchFamily="34" charset="0"/>
                        <a:ea typeface="PMingLiU"/>
                        <a:cs typeface="Arial" panose="020B0604020202020204" pitchFamily="34" charset="0"/>
                      </a:endParaRPr>
                    </a:p>
                    <a:p>
                      <a:pPr algn="ctr">
                        <a:spcAft>
                          <a:spcPts val="0"/>
                        </a:spcAft>
                      </a:pPr>
                      <a:r>
                        <a:rPr lang="en-US" sz="1100" kern="100" dirty="0" smtClean="0">
                          <a:effectLst/>
                          <a:latin typeface="Arial" panose="020B0604020202020204" pitchFamily="34" charset="0"/>
                          <a:ea typeface="PMingLiU"/>
                          <a:cs typeface="Arial" panose="020B0604020202020204" pitchFamily="34" charset="0"/>
                        </a:rPr>
                        <a:t>Spot size</a:t>
                      </a:r>
                    </a:p>
                    <a:p>
                      <a:pPr algn="ctr">
                        <a:spcAft>
                          <a:spcPts val="0"/>
                        </a:spcAft>
                      </a:pPr>
                      <a:r>
                        <a:rPr lang="en-US" sz="1100" kern="100" dirty="0" smtClean="0">
                          <a:effectLst/>
                          <a:latin typeface="Arial" panose="020B0604020202020204" pitchFamily="34" charset="0"/>
                          <a:ea typeface="PMingLiU"/>
                          <a:cs typeface="Arial" panose="020B0604020202020204" pitchFamily="34" charset="0"/>
                        </a:rPr>
                        <a:t>(mm)</a:t>
                      </a:r>
                      <a:endParaRPr lang="ko-KR" sz="11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endParaRPr lang="en-US" sz="1100" kern="100" dirty="0" smtClean="0">
                        <a:effectLst/>
                        <a:latin typeface="Arial" panose="020B0604020202020204" pitchFamily="34" charset="0"/>
                        <a:ea typeface="PMingLiU"/>
                        <a:cs typeface="Arial" panose="020B0604020202020204" pitchFamily="34" charset="0"/>
                      </a:endParaRPr>
                    </a:p>
                    <a:p>
                      <a:pPr algn="ctr">
                        <a:spcAft>
                          <a:spcPts val="0"/>
                        </a:spcAft>
                      </a:pPr>
                      <a:r>
                        <a:rPr lang="en-US" sz="1100" kern="100" dirty="0" smtClean="0">
                          <a:effectLst/>
                          <a:latin typeface="Arial" panose="020B0604020202020204" pitchFamily="34" charset="0"/>
                          <a:ea typeface="PMingLiU"/>
                          <a:cs typeface="Arial" panose="020B0604020202020204" pitchFamily="34" charset="0"/>
                        </a:rPr>
                        <a:t>Fluence </a:t>
                      </a:r>
                    </a:p>
                    <a:p>
                      <a:pPr algn="ctr">
                        <a:spcAft>
                          <a:spcPts val="0"/>
                        </a:spcAft>
                      </a:pPr>
                      <a:r>
                        <a:rPr lang="en-US" sz="1100" kern="100" dirty="0" smtClean="0">
                          <a:effectLst/>
                          <a:latin typeface="Arial" panose="020B0604020202020204" pitchFamily="34" charset="0"/>
                          <a:ea typeface="PMingLiU"/>
                          <a:cs typeface="Arial" panose="020B0604020202020204" pitchFamily="34" charset="0"/>
                        </a:rPr>
                        <a:t>(</a:t>
                      </a:r>
                      <a:r>
                        <a:rPr lang="en-US" sz="1100" kern="100" dirty="0">
                          <a:effectLst/>
                          <a:latin typeface="Arial" panose="020B0604020202020204" pitchFamily="34" charset="0"/>
                          <a:ea typeface="PMingLiU"/>
                          <a:cs typeface="Arial" panose="020B0604020202020204" pitchFamily="34" charset="0"/>
                        </a:rPr>
                        <a:t>J/cm</a:t>
                      </a:r>
                      <a:r>
                        <a:rPr lang="en-US" sz="1100" kern="100" baseline="30000" dirty="0">
                          <a:effectLst/>
                          <a:latin typeface="Arial" panose="020B0604020202020204" pitchFamily="34" charset="0"/>
                          <a:ea typeface="PMingLiU"/>
                          <a:cs typeface="Arial" panose="020B0604020202020204" pitchFamily="34" charset="0"/>
                        </a:rPr>
                        <a:t>2</a:t>
                      </a:r>
                      <a:r>
                        <a:rPr lang="en-US" sz="1100" kern="100" dirty="0" smtClean="0">
                          <a:effectLst/>
                          <a:latin typeface="Arial" panose="020B0604020202020204" pitchFamily="34" charset="0"/>
                          <a:ea typeface="PMingLiU"/>
                          <a:cs typeface="Arial" panose="020B0604020202020204" pitchFamily="34" charset="0"/>
                        </a:rPr>
                        <a:t>)</a:t>
                      </a:r>
                    </a:p>
                  </a:txBody>
                  <a:tcPr marL="0" marR="0" marT="0" marB="0" anchor="ctr"/>
                </a:tc>
                <a:tc>
                  <a:txBody>
                    <a:bodyPr/>
                    <a:lstStyle/>
                    <a:p>
                      <a:pPr algn="ctr">
                        <a:spcAft>
                          <a:spcPts val="0"/>
                        </a:spcAft>
                      </a:pPr>
                      <a:endParaRPr lang="en-US" sz="1100" kern="100" dirty="0" smtClean="0">
                        <a:effectLst/>
                        <a:latin typeface="Arial" panose="020B0604020202020204" pitchFamily="34" charset="0"/>
                        <a:ea typeface="PMingLiU"/>
                        <a:cs typeface="Arial" panose="020B0604020202020204" pitchFamily="34" charset="0"/>
                      </a:endParaRPr>
                    </a:p>
                    <a:p>
                      <a:pPr algn="ctr">
                        <a:spcAft>
                          <a:spcPts val="0"/>
                        </a:spcAft>
                      </a:pPr>
                      <a:r>
                        <a:rPr lang="en-US" sz="1100" kern="100" dirty="0" smtClean="0">
                          <a:effectLst/>
                          <a:latin typeface="Arial" panose="020B0604020202020204" pitchFamily="34" charset="0"/>
                          <a:ea typeface="PMingLiU"/>
                          <a:cs typeface="Arial" panose="020B0604020202020204" pitchFamily="34" charset="0"/>
                        </a:rPr>
                        <a:t>Frequency</a:t>
                      </a:r>
                    </a:p>
                    <a:p>
                      <a:pPr algn="ctr">
                        <a:spcAft>
                          <a:spcPts val="0"/>
                        </a:spcAft>
                      </a:pPr>
                      <a:r>
                        <a:rPr lang="en-US" sz="1100" kern="100" dirty="0" smtClean="0">
                          <a:effectLst/>
                          <a:latin typeface="Arial" panose="020B0604020202020204" pitchFamily="34" charset="0"/>
                          <a:ea typeface="PMingLiU"/>
                          <a:cs typeface="Arial" panose="020B0604020202020204" pitchFamily="34" charset="0"/>
                        </a:rPr>
                        <a:t>(</a:t>
                      </a:r>
                      <a:r>
                        <a:rPr lang="en-US" sz="1100" kern="100" dirty="0">
                          <a:effectLst/>
                          <a:latin typeface="Arial" panose="020B0604020202020204" pitchFamily="34" charset="0"/>
                          <a:ea typeface="PMingLiU"/>
                          <a:cs typeface="Arial" panose="020B0604020202020204" pitchFamily="34" charset="0"/>
                        </a:rPr>
                        <a:t>Hz</a:t>
                      </a:r>
                      <a:r>
                        <a:rPr lang="en-US" sz="1100" kern="100" dirty="0" smtClean="0">
                          <a:effectLst/>
                          <a:latin typeface="Arial" panose="020B0604020202020204" pitchFamily="34" charset="0"/>
                          <a:ea typeface="PMingLiU"/>
                          <a:cs typeface="Arial" panose="020B0604020202020204" pitchFamily="34" charset="0"/>
                        </a:rPr>
                        <a:t>)</a:t>
                      </a:r>
                      <a:endParaRPr lang="ko-KR" sz="11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100" kern="0" dirty="0" smtClean="0">
                          <a:effectLst/>
                          <a:latin typeface="Arial" panose="020B0604020202020204" pitchFamily="34" charset="0"/>
                          <a:ea typeface="PMingLiU"/>
                          <a:cs typeface="Arial" panose="020B0604020202020204" pitchFamily="34" charset="0"/>
                        </a:rPr>
                        <a:t>Count</a:t>
                      </a:r>
                      <a:r>
                        <a:rPr lang="en-US" sz="1100" kern="100" dirty="0">
                          <a:effectLst/>
                          <a:latin typeface="Arial" panose="020B0604020202020204" pitchFamily="34" charset="0"/>
                          <a:ea typeface="PMingLiU"/>
                          <a:cs typeface="Arial" panose="020B0604020202020204" pitchFamily="34" charset="0"/>
                        </a:rPr>
                        <a:t> </a:t>
                      </a:r>
                      <a:endParaRPr lang="ko-KR" sz="11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100" kern="0" dirty="0" smtClean="0">
                          <a:effectLst/>
                          <a:latin typeface="Arial" panose="020B0604020202020204" pitchFamily="34" charset="0"/>
                          <a:ea typeface="PMingLiU"/>
                          <a:cs typeface="Arial" panose="020B0604020202020204" pitchFamily="34" charset="0"/>
                        </a:rPr>
                        <a:t>Endpoint</a:t>
                      </a:r>
                      <a:r>
                        <a:rPr lang="en-US" sz="1100" kern="0" dirty="0">
                          <a:effectLst/>
                          <a:latin typeface="Arial" panose="020B0604020202020204" pitchFamily="34" charset="0"/>
                          <a:ea typeface="PMingLiU"/>
                          <a:cs typeface="Arial" panose="020B0604020202020204" pitchFamily="34" charset="0"/>
                        </a:rPr>
                        <a:t> </a:t>
                      </a:r>
                      <a:endParaRPr lang="ko-KR" sz="11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100" kern="0" dirty="0" smtClean="0">
                          <a:effectLst/>
                          <a:latin typeface="Arial" panose="020B0604020202020204" pitchFamily="34" charset="0"/>
                          <a:ea typeface="PMingLiU"/>
                          <a:cs typeface="Arial" panose="020B0604020202020204" pitchFamily="34" charset="0"/>
                        </a:rPr>
                        <a:t>Interval</a:t>
                      </a:r>
                      <a:endParaRPr lang="ko-KR" sz="1100" kern="100" dirty="0">
                        <a:effectLst/>
                        <a:latin typeface="Arial" panose="020B0604020202020204" pitchFamily="34" charset="0"/>
                        <a:ea typeface="PMingLiU"/>
                        <a:cs typeface="Arial" panose="020B0604020202020204" pitchFamily="34" charset="0"/>
                      </a:endParaRPr>
                    </a:p>
                  </a:txBody>
                  <a:tcPr marL="68580" marR="68580" marT="0" marB="0" anchor="ctr"/>
                </a:tc>
                <a:tc>
                  <a:txBody>
                    <a:bodyPr/>
                    <a:lstStyle/>
                    <a:p>
                      <a:pPr algn="ctr">
                        <a:spcAft>
                          <a:spcPts val="0"/>
                        </a:spcAft>
                      </a:pPr>
                      <a:r>
                        <a:rPr lang="en-US" sz="1100" kern="0" dirty="0" smtClean="0">
                          <a:effectLst/>
                          <a:latin typeface="Arial" panose="020B0604020202020204" pitchFamily="34" charset="0"/>
                          <a:ea typeface="PMingLiU"/>
                          <a:cs typeface="Arial" panose="020B0604020202020204" pitchFamily="34" charset="0"/>
                        </a:rPr>
                        <a:t>Session</a:t>
                      </a:r>
                      <a:endParaRPr lang="ko-KR" sz="11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af-ZA" altLang="ko-KR" sz="1100" kern="100" dirty="0" smtClean="0">
                          <a:effectLst/>
                          <a:latin typeface="Arial" panose="020B0604020202020204" pitchFamily="34" charset="0"/>
                          <a:ea typeface="PMingLiU"/>
                          <a:cs typeface="Arial" panose="020B0604020202020204" pitchFamily="34" charset="0"/>
                        </a:rPr>
                        <a:t>Remarks</a:t>
                      </a:r>
                    </a:p>
                  </a:txBody>
                  <a:tcPr marL="0" marR="0" marT="0" marB="0" anchor="ctr"/>
                </a:tc>
                <a:extLst>
                  <a:ext uri="{0D108BD9-81ED-4DB2-BD59-A6C34878D82A}">
                    <a16:rowId xmlns:a16="http://schemas.microsoft.com/office/drawing/2014/main" val="1848858693"/>
                  </a:ext>
                </a:extLst>
              </a:tr>
              <a:tr h="523967">
                <a:tc rowSpan="3">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050" b="1" dirty="0" smtClean="0">
                          <a:latin typeface="Arial" panose="020B0604020202020204" pitchFamily="34" charset="0"/>
                          <a:cs typeface="Arial" panose="020B0604020202020204" pitchFamily="34" charset="0"/>
                        </a:rPr>
                        <a:t>Gold powder laser</a:t>
                      </a:r>
                    </a:p>
                  </a:txBody>
                  <a:tcPr anchor="ctr"/>
                </a:tc>
                <a:tc>
                  <a:txBody>
                    <a:bodyPr/>
                    <a:lstStyle/>
                    <a:p>
                      <a:pPr algn="ctr">
                        <a:spcAft>
                          <a:spcPts val="0"/>
                        </a:spcAft>
                      </a:pPr>
                      <a:r>
                        <a:rPr lang="en-US" sz="1000" kern="0" dirty="0" smtClean="0">
                          <a:effectLst/>
                          <a:latin typeface="Arial" panose="020B0604020202020204" pitchFamily="34" charset="0"/>
                          <a:ea typeface="PMingLiU"/>
                          <a:cs typeface="Arial" panose="020B0604020202020204" pitchFamily="34" charset="0"/>
                        </a:rPr>
                        <a:t>Q</a:t>
                      </a:r>
                      <a:r>
                        <a:rPr lang="en-US" altLang="ko-KR" sz="1000" kern="0" dirty="0" smtClean="0">
                          <a:effectLst/>
                          <a:latin typeface="Arial" panose="020B0604020202020204" pitchFamily="34" charset="0"/>
                          <a:ea typeface="PMingLiU"/>
                          <a:cs typeface="Arial" panose="020B0604020202020204" pitchFamily="34" charset="0"/>
                        </a:rPr>
                        <a:t>-</a:t>
                      </a:r>
                      <a:r>
                        <a:rPr lang="en-US" sz="1000" kern="0" dirty="0" smtClean="0">
                          <a:effectLst/>
                          <a:latin typeface="Arial" panose="020B0604020202020204" pitchFamily="34" charset="0"/>
                          <a:ea typeface="PMingLiU"/>
                          <a:cs typeface="Arial" panose="020B0604020202020204" pitchFamily="34" charset="0"/>
                        </a:rPr>
                        <a:t>plus</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dirty="0">
                          <a:effectLst/>
                          <a:latin typeface="Arial" panose="020B0604020202020204" pitchFamily="34" charset="0"/>
                          <a:ea typeface="PMingLiU"/>
                          <a:cs typeface="Arial" panose="020B0604020202020204" pitchFamily="34" charset="0"/>
                        </a:rPr>
                        <a:t>Blue </a:t>
                      </a:r>
                      <a:r>
                        <a:rPr lang="en-US" sz="1000" kern="0" dirty="0" smtClean="0">
                          <a:effectLst/>
                          <a:latin typeface="Arial" panose="020B0604020202020204" pitchFamily="34" charset="0"/>
                          <a:ea typeface="PMingLiU"/>
                          <a:cs typeface="Arial" panose="020B0604020202020204" pitchFamily="34" charset="0"/>
                        </a:rPr>
                        <a:t>Zoom</a:t>
                      </a:r>
                    </a:p>
                    <a:p>
                      <a:pPr algn="ctr">
                        <a:spcAft>
                          <a:spcPts val="0"/>
                        </a:spcAft>
                      </a:pPr>
                      <a:r>
                        <a:rPr lang="en-US" altLang="ko-KR" sz="1000" kern="0" dirty="0" smtClean="0">
                          <a:effectLst/>
                          <a:latin typeface="Arial" panose="020B0604020202020204" pitchFamily="34" charset="0"/>
                          <a:ea typeface="PMingLiU"/>
                          <a:cs typeface="Arial" panose="020B0604020202020204" pitchFamily="34" charset="0"/>
                        </a:rPr>
                        <a:t>10HZ</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a:effectLst/>
                          <a:latin typeface="Arial" panose="020B0604020202020204" pitchFamily="34" charset="0"/>
                          <a:ea typeface="PMingLiU"/>
                          <a:cs typeface="Arial" panose="020B0604020202020204" pitchFamily="34" charset="0"/>
                        </a:rPr>
                        <a:t>1064 Quasi</a:t>
                      </a:r>
                      <a:endParaRPr lang="ko-KR" sz="1200" kern="10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dirty="0">
                          <a:effectLst/>
                          <a:latin typeface="Arial" panose="020B0604020202020204" pitchFamily="34" charset="0"/>
                          <a:ea typeface="PMingLiU"/>
                          <a:cs typeface="Arial" panose="020B0604020202020204" pitchFamily="34" charset="0"/>
                        </a:rPr>
                        <a:t>8</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a:effectLst/>
                          <a:latin typeface="Arial" panose="020B0604020202020204" pitchFamily="34" charset="0"/>
                          <a:ea typeface="PMingLiU"/>
                          <a:cs typeface="Arial" panose="020B0604020202020204" pitchFamily="34" charset="0"/>
                        </a:rPr>
                        <a:t>~3.98</a:t>
                      </a:r>
                      <a:endParaRPr lang="ko-KR" sz="1200" kern="10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a:effectLst/>
                          <a:latin typeface="Arial" panose="020B0604020202020204" pitchFamily="34" charset="0"/>
                          <a:ea typeface="PMingLiU"/>
                          <a:cs typeface="Arial" panose="020B0604020202020204" pitchFamily="34" charset="0"/>
                        </a:rPr>
                        <a:t>10 (</a:t>
                      </a:r>
                      <a:r>
                        <a:rPr lang="en-US" sz="1000" kern="0">
                          <a:effectLst/>
                          <a:latin typeface="Arial" panose="020B0604020202020204" pitchFamily="34" charset="0"/>
                          <a:ea typeface="맑은 고딕" panose="020B0503020000020004" pitchFamily="50" charset="-127"/>
                          <a:cs typeface="Arial" panose="020B0604020202020204" pitchFamily="34" charset="0"/>
                        </a:rPr>
                        <a:t>overlap </a:t>
                      </a:r>
                      <a:r>
                        <a:rPr lang="en-US" sz="1000" kern="0">
                          <a:effectLst/>
                          <a:latin typeface="Arial" panose="020B0604020202020204" pitchFamily="34" charset="0"/>
                          <a:ea typeface="PMingLiU"/>
                          <a:cs typeface="Arial" panose="020B0604020202020204" pitchFamily="34" charset="0"/>
                        </a:rPr>
                        <a:t>~80%)</a:t>
                      </a:r>
                      <a:endParaRPr lang="ko-KR" sz="1200" kern="10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dirty="0">
                          <a:effectLst/>
                          <a:latin typeface="Arial" panose="020B0604020202020204" pitchFamily="34" charset="0"/>
                          <a:ea typeface="PMingLiU"/>
                          <a:cs typeface="Arial" panose="020B0604020202020204" pitchFamily="34" charset="0"/>
                        </a:rPr>
                        <a:t>~</a:t>
                      </a:r>
                      <a:r>
                        <a:rPr lang="en-US" sz="1000" kern="0" dirty="0" smtClean="0">
                          <a:effectLst/>
                          <a:latin typeface="Arial" panose="020B0604020202020204" pitchFamily="34" charset="0"/>
                          <a:ea typeface="PMingLiU"/>
                          <a:cs typeface="Arial" panose="020B0604020202020204" pitchFamily="34" charset="0"/>
                        </a:rPr>
                        <a:t>7,500</a:t>
                      </a:r>
                      <a:r>
                        <a:rPr lang="en-US" sz="1000" kern="0" baseline="0" dirty="0" smtClean="0">
                          <a:effectLst/>
                          <a:latin typeface="Arial" panose="020B0604020202020204" pitchFamily="34" charset="0"/>
                          <a:ea typeface="PMingLiU"/>
                          <a:cs typeface="Arial" panose="020B0604020202020204" pitchFamily="34" charset="0"/>
                        </a:rPr>
                        <a:t> shots</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a:effectLst/>
                          <a:latin typeface="Arial" panose="020B0604020202020204" pitchFamily="34" charset="0"/>
                          <a:ea typeface="PMingLiU"/>
                          <a:cs typeface="Arial" panose="020B0604020202020204" pitchFamily="34" charset="0"/>
                        </a:rPr>
                        <a:t>warm, reddish</a:t>
                      </a:r>
                      <a:endParaRPr lang="ko-KR" sz="1200" kern="10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a:effectLst/>
                          <a:latin typeface="Arial" panose="020B0604020202020204" pitchFamily="34" charset="0"/>
                          <a:ea typeface="PMingLiU"/>
                          <a:cs typeface="Arial" panose="020B0604020202020204" pitchFamily="34" charset="0"/>
                        </a:rPr>
                        <a:t>2 weeks</a:t>
                      </a:r>
                      <a:endParaRPr lang="ko-KR" sz="1200" kern="100">
                        <a:effectLst/>
                        <a:latin typeface="Arial" panose="020B0604020202020204" pitchFamily="34" charset="0"/>
                        <a:ea typeface="PMingLiU"/>
                        <a:cs typeface="Arial" panose="020B0604020202020204" pitchFamily="34" charset="0"/>
                      </a:endParaRPr>
                    </a:p>
                  </a:txBody>
                  <a:tcPr marL="68580" marR="68580" marT="0" marB="0" anchor="ctr"/>
                </a:tc>
                <a:tc>
                  <a:txBody>
                    <a:bodyPr/>
                    <a:lstStyle/>
                    <a:p>
                      <a:pPr algn="ctr">
                        <a:spcAft>
                          <a:spcPts val="0"/>
                        </a:spcAft>
                      </a:pPr>
                      <a:r>
                        <a:rPr lang="en-US" sz="1000" kern="0" dirty="0" smtClean="0">
                          <a:effectLst/>
                          <a:latin typeface="Arial" panose="020B0604020202020204" pitchFamily="34" charset="0"/>
                          <a:ea typeface="PMingLiU"/>
                          <a:cs typeface="Arial" panose="020B0604020202020204" pitchFamily="34" charset="0"/>
                        </a:rPr>
                        <a:t>5~7</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rowSpan="3">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000" kern="0" dirty="0" smtClean="0">
                          <a:effectLst/>
                          <a:latin typeface="Arial" panose="020B0604020202020204" pitchFamily="34" charset="0"/>
                          <a:ea typeface="PMingLiU"/>
                          <a:cs typeface="Arial" panose="020B0604020202020204" pitchFamily="34" charset="0"/>
                        </a:rPr>
                        <a:t>First use 10-15 minutes of ultrasound to introduce 3-5ml of gold powder treatment solution (applied on the whole face), then wipe it off with wet cotton and dry it, then perform laser treatment, and finally clean it with wet cotton and apply a soothing mask.</a:t>
                      </a:r>
                    </a:p>
                    <a:p>
                      <a:pPr marL="0" marR="0" indent="0" algn="l" defTabSz="914400" rtl="0" eaLnBrk="1" fontAlgn="auto" latinLnBrk="1" hangingPunct="1">
                        <a:lnSpc>
                          <a:spcPct val="100000"/>
                        </a:lnSpc>
                        <a:spcBef>
                          <a:spcPts val="0"/>
                        </a:spcBef>
                        <a:spcAft>
                          <a:spcPts val="0"/>
                        </a:spcAft>
                        <a:buClrTx/>
                        <a:buSzTx/>
                        <a:buFontTx/>
                        <a:buNone/>
                        <a:tabLst/>
                        <a:defRPr/>
                      </a:pP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extLst>
                  <a:ext uri="{0D108BD9-81ED-4DB2-BD59-A6C34878D82A}">
                    <a16:rowId xmlns:a16="http://schemas.microsoft.com/office/drawing/2014/main" val="2013152330"/>
                  </a:ext>
                </a:extLst>
              </a:tr>
              <a:tr h="609463">
                <a:tc vMerge="1">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dirty="0" smtClean="0"/>
                    </a:p>
                  </a:txBody>
                  <a:tcPr anchor="ctr"/>
                </a:tc>
                <a:tc>
                  <a:txBody>
                    <a:bodyPr/>
                    <a:lstStyle/>
                    <a:p>
                      <a:pPr algn="ctr">
                        <a:spcAft>
                          <a:spcPts val="0"/>
                        </a:spcAft>
                      </a:pPr>
                      <a:r>
                        <a:rPr lang="en-US" sz="1000" kern="0" dirty="0" smtClean="0">
                          <a:effectLst/>
                          <a:latin typeface="Arial" panose="020B0604020202020204" pitchFamily="34" charset="0"/>
                          <a:ea typeface="PMingLiU"/>
                          <a:cs typeface="Arial" panose="020B0604020202020204" pitchFamily="34" charset="0"/>
                        </a:rPr>
                        <a:t>Dual</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dirty="0">
                          <a:effectLst/>
                          <a:latin typeface="Arial" panose="020B0604020202020204" pitchFamily="34" charset="0"/>
                          <a:ea typeface="PMingLiU"/>
                          <a:cs typeface="Arial" panose="020B0604020202020204" pitchFamily="34" charset="0"/>
                        </a:rPr>
                        <a:t>Blue Zoom</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dirty="0">
                          <a:effectLst/>
                          <a:latin typeface="Arial" panose="020B0604020202020204" pitchFamily="34" charset="0"/>
                          <a:ea typeface="PMingLiU"/>
                          <a:cs typeface="Arial" panose="020B0604020202020204" pitchFamily="34" charset="0"/>
                        </a:rPr>
                        <a:t>1064 LP </a:t>
                      </a:r>
                      <a:r>
                        <a:rPr lang="en-US" sz="1000" kern="0" dirty="0">
                          <a:solidFill>
                            <a:srgbClr val="FF0000"/>
                          </a:solidFill>
                          <a:effectLst/>
                          <a:latin typeface="Arial" panose="020B0604020202020204" pitchFamily="34" charset="0"/>
                          <a:ea typeface="PMingLiU"/>
                          <a:cs typeface="Arial" panose="020B0604020202020204" pitchFamily="34" charset="0"/>
                        </a:rPr>
                        <a:t>(3ms)</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a:effectLst/>
                          <a:latin typeface="Arial" panose="020B0604020202020204" pitchFamily="34" charset="0"/>
                          <a:ea typeface="PMingLiU"/>
                          <a:cs typeface="Arial" panose="020B0604020202020204" pitchFamily="34" charset="0"/>
                        </a:rPr>
                        <a:t>8</a:t>
                      </a:r>
                      <a:endParaRPr lang="ko-KR" sz="1200" kern="10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a:effectLst/>
                          <a:latin typeface="Arial" panose="020B0604020202020204" pitchFamily="34" charset="0"/>
                          <a:ea typeface="PMingLiU"/>
                          <a:cs typeface="Arial" panose="020B0604020202020204" pitchFamily="34" charset="0"/>
                        </a:rPr>
                        <a:t>~9.9-10.9</a:t>
                      </a:r>
                      <a:endParaRPr lang="ko-KR" sz="1200" kern="10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a:effectLst/>
                          <a:latin typeface="Arial" panose="020B0604020202020204" pitchFamily="34" charset="0"/>
                          <a:ea typeface="PMingLiU"/>
                          <a:cs typeface="Arial" panose="020B0604020202020204" pitchFamily="34" charset="0"/>
                        </a:rPr>
                        <a:t>5 (</a:t>
                      </a:r>
                      <a:r>
                        <a:rPr lang="en-US" sz="1000" kern="0">
                          <a:effectLst/>
                          <a:latin typeface="Arial" panose="020B0604020202020204" pitchFamily="34" charset="0"/>
                          <a:ea typeface="맑은 고딕" panose="020B0503020000020004" pitchFamily="50" charset="-127"/>
                          <a:cs typeface="Arial" panose="020B0604020202020204" pitchFamily="34" charset="0"/>
                        </a:rPr>
                        <a:t>overlap </a:t>
                      </a:r>
                      <a:r>
                        <a:rPr lang="en-US" sz="1000" kern="0">
                          <a:effectLst/>
                          <a:latin typeface="Arial" panose="020B0604020202020204" pitchFamily="34" charset="0"/>
                          <a:ea typeface="PMingLiU"/>
                          <a:cs typeface="Arial" panose="020B0604020202020204" pitchFamily="34" charset="0"/>
                        </a:rPr>
                        <a:t>~30%)</a:t>
                      </a:r>
                      <a:endParaRPr lang="ko-KR" sz="1200" kern="10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dirty="0">
                          <a:effectLst/>
                          <a:latin typeface="Arial" panose="020B0604020202020204" pitchFamily="34" charset="0"/>
                          <a:ea typeface="PMingLiU"/>
                          <a:cs typeface="Arial" panose="020B0604020202020204" pitchFamily="34" charset="0"/>
                        </a:rPr>
                        <a:t>~</a:t>
                      </a:r>
                      <a:r>
                        <a:rPr lang="en-US" sz="1000" kern="0" dirty="0" smtClean="0">
                          <a:effectLst/>
                          <a:latin typeface="Arial" panose="020B0604020202020204" pitchFamily="34" charset="0"/>
                          <a:ea typeface="PMingLiU"/>
                          <a:cs typeface="Arial" panose="020B0604020202020204" pitchFamily="34" charset="0"/>
                        </a:rPr>
                        <a:t>4,000-5,000</a:t>
                      </a:r>
                      <a:r>
                        <a:rPr lang="en-US" sz="1000" kern="0" baseline="0" dirty="0" smtClean="0">
                          <a:effectLst/>
                          <a:latin typeface="Arial" panose="020B0604020202020204" pitchFamily="34" charset="0"/>
                          <a:ea typeface="PMingLiU"/>
                          <a:cs typeface="Arial" panose="020B0604020202020204" pitchFamily="34" charset="0"/>
                        </a:rPr>
                        <a:t> </a:t>
                      </a:r>
                    </a:p>
                    <a:p>
                      <a:pPr algn="ctr">
                        <a:spcAft>
                          <a:spcPts val="0"/>
                        </a:spcAft>
                      </a:pPr>
                      <a:r>
                        <a:rPr lang="en-US" sz="1000" kern="0" baseline="0" dirty="0" smtClean="0">
                          <a:effectLst/>
                          <a:latin typeface="Arial" panose="020B0604020202020204" pitchFamily="34" charset="0"/>
                          <a:ea typeface="PMingLiU"/>
                          <a:cs typeface="Arial" panose="020B0604020202020204" pitchFamily="34" charset="0"/>
                        </a:rPr>
                        <a:t>shots</a:t>
                      </a:r>
                      <a:r>
                        <a:rPr lang="en-US" altLang="ko-KR" sz="1000" kern="0" dirty="0" smtClean="0">
                          <a:effectLst/>
                          <a:latin typeface="Arial" panose="020B0604020202020204" pitchFamily="34" charset="0"/>
                          <a:ea typeface="PMingLiU"/>
                          <a:cs typeface="Arial" panose="020B0604020202020204" pitchFamily="34" charset="0"/>
                        </a:rPr>
                        <a:t> </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a:effectLst/>
                          <a:latin typeface="Arial" panose="020B0604020202020204" pitchFamily="34" charset="0"/>
                          <a:ea typeface="PMingLiU"/>
                          <a:cs typeface="Arial" panose="020B0604020202020204" pitchFamily="34" charset="0"/>
                        </a:rPr>
                        <a:t>warm, reddish</a:t>
                      </a:r>
                      <a:endParaRPr lang="ko-KR" sz="1200" kern="10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a:effectLst/>
                          <a:latin typeface="Arial" panose="020B0604020202020204" pitchFamily="34" charset="0"/>
                          <a:ea typeface="PMingLiU"/>
                          <a:cs typeface="Arial" panose="020B0604020202020204" pitchFamily="34" charset="0"/>
                        </a:rPr>
                        <a:t>2 weeks</a:t>
                      </a:r>
                      <a:endParaRPr lang="ko-KR" sz="1200" kern="100">
                        <a:effectLst/>
                        <a:latin typeface="Arial" panose="020B0604020202020204" pitchFamily="34" charset="0"/>
                        <a:ea typeface="PMingLiU"/>
                        <a:cs typeface="Arial" panose="020B0604020202020204" pitchFamily="34" charset="0"/>
                      </a:endParaRPr>
                    </a:p>
                  </a:txBody>
                  <a:tcPr marL="68580" marR="68580" marT="0" marB="0" anchor="ctr"/>
                </a:tc>
                <a:tc>
                  <a:txBody>
                    <a:bodyPr/>
                    <a:lstStyle/>
                    <a:p>
                      <a:pPr algn="ctr">
                        <a:spcAft>
                          <a:spcPts val="0"/>
                        </a:spcAft>
                      </a:pPr>
                      <a:r>
                        <a:rPr lang="en-US" sz="1000" kern="0">
                          <a:effectLst/>
                          <a:latin typeface="Arial" panose="020B0604020202020204" pitchFamily="34" charset="0"/>
                          <a:ea typeface="PMingLiU"/>
                          <a:cs typeface="Arial" panose="020B0604020202020204" pitchFamily="34" charset="0"/>
                        </a:rPr>
                        <a:t>5</a:t>
                      </a:r>
                      <a:endParaRPr lang="ko-KR" sz="1200" kern="100">
                        <a:effectLst/>
                        <a:latin typeface="Arial" panose="020B0604020202020204" pitchFamily="34" charset="0"/>
                        <a:ea typeface="PMingLiU"/>
                        <a:cs typeface="Arial" panose="020B0604020202020204" pitchFamily="34" charset="0"/>
                      </a:endParaRPr>
                    </a:p>
                  </a:txBody>
                  <a:tcPr marL="0" marR="0" marT="0" marB="0" anchor="ctr"/>
                </a:tc>
                <a:tc vMerge="1">
                  <a:txBody>
                    <a:bodyPr/>
                    <a:lstStyle/>
                    <a:p>
                      <a:pPr algn="ctr">
                        <a:spcAft>
                          <a:spcPts val="0"/>
                        </a:spcAft>
                      </a:pPr>
                      <a:endParaRPr lang="ko-KR" sz="1200" kern="100" dirty="0">
                        <a:effectLst/>
                        <a:latin typeface="Times New Roman" panose="02020603050405020304" pitchFamily="18" charset="0"/>
                        <a:ea typeface="PMingLiU"/>
                      </a:endParaRPr>
                    </a:p>
                  </a:txBody>
                  <a:tcPr marL="0" marR="0" marT="0" marB="0"/>
                </a:tc>
                <a:extLst>
                  <a:ext uri="{0D108BD9-81ED-4DB2-BD59-A6C34878D82A}">
                    <a16:rowId xmlns:a16="http://schemas.microsoft.com/office/drawing/2014/main" val="4158544794"/>
                  </a:ext>
                </a:extLst>
              </a:tr>
              <a:tr h="941894">
                <a:tc vMerge="1">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dirty="0" smtClean="0"/>
                    </a:p>
                  </a:txBody>
                  <a:tcPr anchor="ctr"/>
                </a:tc>
                <a:tc>
                  <a:txBody>
                    <a:bodyPr/>
                    <a:lstStyle/>
                    <a:p>
                      <a:pPr algn="ctr">
                        <a:spcAft>
                          <a:spcPts val="0"/>
                        </a:spcAft>
                      </a:pPr>
                      <a:r>
                        <a:rPr lang="en-US" sz="1000" kern="0" dirty="0">
                          <a:effectLst/>
                          <a:latin typeface="Arial" panose="020B0604020202020204" pitchFamily="34" charset="0"/>
                          <a:ea typeface="PMingLiU"/>
                          <a:cs typeface="Arial" panose="020B0604020202020204" pitchFamily="34" charset="0"/>
                        </a:rPr>
                        <a:t>Dual-Standard</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dirty="0">
                          <a:effectLst/>
                          <a:latin typeface="Arial" panose="020B0604020202020204" pitchFamily="34" charset="0"/>
                          <a:ea typeface="PMingLiU"/>
                          <a:cs typeface="Arial" panose="020B0604020202020204" pitchFamily="34" charset="0"/>
                        </a:rPr>
                        <a:t>Blue </a:t>
                      </a:r>
                      <a:r>
                        <a:rPr lang="en-US" sz="1000" kern="0" dirty="0" smtClean="0">
                          <a:effectLst/>
                          <a:latin typeface="Arial" panose="020B0604020202020204" pitchFamily="34" charset="0"/>
                          <a:ea typeface="PMingLiU"/>
                          <a:cs typeface="Arial" panose="020B0604020202020204" pitchFamily="34" charset="0"/>
                        </a:rPr>
                        <a:t>Zoom</a:t>
                      </a:r>
                    </a:p>
                    <a:p>
                      <a:pPr algn="ctr">
                        <a:spcAft>
                          <a:spcPts val="0"/>
                        </a:spcAft>
                      </a:pPr>
                      <a:r>
                        <a:rPr lang="en-US" altLang="ko-KR" sz="1000" kern="0" dirty="0" smtClean="0">
                          <a:effectLst/>
                          <a:latin typeface="Arial" panose="020B0604020202020204" pitchFamily="34" charset="0"/>
                          <a:ea typeface="PMingLiU"/>
                          <a:cs typeface="Arial" panose="020B0604020202020204" pitchFamily="34" charset="0"/>
                        </a:rPr>
                        <a:t>2HZ</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dirty="0">
                          <a:effectLst/>
                          <a:latin typeface="Arial" panose="020B0604020202020204" pitchFamily="34" charset="0"/>
                          <a:ea typeface="PMingLiU"/>
                          <a:cs typeface="Arial" panose="020B0604020202020204" pitchFamily="34" charset="0"/>
                        </a:rPr>
                        <a:t>1064 LP </a:t>
                      </a:r>
                      <a:r>
                        <a:rPr lang="en-US" sz="1000" kern="0" dirty="0">
                          <a:solidFill>
                            <a:srgbClr val="FF0000"/>
                          </a:solidFill>
                          <a:effectLst/>
                          <a:latin typeface="Arial" panose="020B0604020202020204" pitchFamily="34" charset="0"/>
                          <a:ea typeface="PMingLiU"/>
                          <a:cs typeface="Arial" panose="020B0604020202020204" pitchFamily="34" charset="0"/>
                        </a:rPr>
                        <a:t>(30ms)</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dirty="0">
                          <a:effectLst/>
                          <a:latin typeface="Arial" panose="020B0604020202020204" pitchFamily="34" charset="0"/>
                          <a:ea typeface="PMingLiU"/>
                          <a:cs typeface="Arial" panose="020B0604020202020204" pitchFamily="34" charset="0"/>
                        </a:rPr>
                        <a:t>10</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dirty="0">
                          <a:effectLst/>
                          <a:latin typeface="Arial" panose="020B0604020202020204" pitchFamily="34" charset="0"/>
                          <a:ea typeface="PMingLiU"/>
                          <a:cs typeface="Arial" panose="020B0604020202020204" pitchFamily="34" charset="0"/>
                        </a:rPr>
                        <a:t>~</a:t>
                      </a:r>
                      <a:r>
                        <a:rPr lang="en-US" sz="1000" kern="0" dirty="0" smtClean="0">
                          <a:effectLst/>
                          <a:latin typeface="Arial" panose="020B0604020202020204" pitchFamily="34" charset="0"/>
                          <a:ea typeface="PMingLiU"/>
                          <a:cs typeface="Arial" panose="020B0604020202020204" pitchFamily="34" charset="0"/>
                        </a:rPr>
                        <a:t>21.6-24.2</a:t>
                      </a:r>
                    </a:p>
                    <a:p>
                      <a:pPr algn="ctr">
                        <a:spcAft>
                          <a:spcPts val="0"/>
                        </a:spcAft>
                      </a:pPr>
                      <a:r>
                        <a:rPr lang="en-US" altLang="ko-KR" sz="1000" b="1" u="sng" kern="0" dirty="0" smtClean="0">
                          <a:effectLst/>
                          <a:latin typeface="Arial" panose="020B0604020202020204" pitchFamily="34" charset="0"/>
                          <a:ea typeface="PMingLiU"/>
                          <a:cs typeface="Arial" panose="020B0604020202020204" pitchFamily="34" charset="0"/>
                        </a:rPr>
                        <a:t>22.9</a:t>
                      </a:r>
                      <a:endParaRPr lang="ko-KR" sz="1200" b="1" u="sng"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dirty="0" smtClean="0">
                          <a:effectLst/>
                          <a:latin typeface="Arial" panose="020B0604020202020204" pitchFamily="34" charset="0"/>
                          <a:ea typeface="PMingLiU"/>
                          <a:cs typeface="Arial" panose="020B0604020202020204" pitchFamily="34" charset="0"/>
                        </a:rPr>
                        <a:t>1-2(</a:t>
                      </a:r>
                      <a:r>
                        <a:rPr lang="en-US" sz="1000" kern="0" dirty="0" smtClean="0">
                          <a:effectLst/>
                          <a:latin typeface="Arial" panose="020B0604020202020204" pitchFamily="34" charset="0"/>
                          <a:ea typeface="맑은 고딕" panose="020B0503020000020004" pitchFamily="50" charset="-127"/>
                          <a:cs typeface="Arial" panose="020B0604020202020204" pitchFamily="34" charset="0"/>
                        </a:rPr>
                        <a:t>overlap </a:t>
                      </a:r>
                      <a:r>
                        <a:rPr lang="en-US" sz="1000" kern="0" dirty="0">
                          <a:effectLst/>
                          <a:latin typeface="Arial" panose="020B0604020202020204" pitchFamily="34" charset="0"/>
                          <a:ea typeface="PMingLiU"/>
                          <a:cs typeface="Arial" panose="020B0604020202020204" pitchFamily="34" charset="0"/>
                        </a:rPr>
                        <a:t>~50%)</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dirty="0">
                          <a:effectLst/>
                          <a:latin typeface="Arial" panose="020B0604020202020204" pitchFamily="34" charset="0"/>
                          <a:ea typeface="PMingLiU"/>
                          <a:cs typeface="Arial" panose="020B0604020202020204" pitchFamily="34" charset="0"/>
                        </a:rPr>
                        <a:t>~2 </a:t>
                      </a:r>
                      <a:r>
                        <a:rPr lang="en-US" sz="1000" kern="0" dirty="0" smtClean="0">
                          <a:effectLst/>
                          <a:latin typeface="Arial" panose="020B0604020202020204" pitchFamily="34" charset="0"/>
                          <a:ea typeface="PMingLiU"/>
                          <a:cs typeface="Arial" panose="020B0604020202020204" pitchFamily="34" charset="0"/>
                        </a:rPr>
                        <a:t>Pass</a:t>
                      </a:r>
                    </a:p>
                    <a:p>
                      <a:pPr algn="ctr">
                        <a:spcAft>
                          <a:spcPts val="0"/>
                        </a:spcAft>
                      </a:pPr>
                      <a:r>
                        <a:rPr lang="en-US" altLang="ko-KR" sz="1000" kern="0" dirty="0" smtClean="0">
                          <a:effectLst/>
                          <a:latin typeface="Arial" panose="020B0604020202020204" pitchFamily="34" charset="0"/>
                          <a:ea typeface="PMingLiU"/>
                          <a:cs typeface="Arial" panose="020B0604020202020204" pitchFamily="34" charset="0"/>
                        </a:rPr>
                        <a:t>Around 500</a:t>
                      </a:r>
                      <a:r>
                        <a:rPr lang="en-US" altLang="ko-KR" sz="1000" kern="0" baseline="0" dirty="0" smtClean="0">
                          <a:effectLst/>
                          <a:latin typeface="Arial" panose="020B0604020202020204" pitchFamily="34" charset="0"/>
                          <a:ea typeface="PMingLiU"/>
                          <a:cs typeface="Arial" panose="020B0604020202020204" pitchFamily="34" charset="0"/>
                        </a:rPr>
                        <a:t> shot</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dirty="0">
                          <a:effectLst/>
                          <a:latin typeface="Arial" panose="020B0604020202020204" pitchFamily="34" charset="0"/>
                          <a:ea typeface="PMingLiU"/>
                          <a:cs typeface="Arial" panose="020B0604020202020204" pitchFamily="34" charset="0"/>
                        </a:rPr>
                        <a:t>warm, reddish</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a:txBody>
                    <a:bodyPr/>
                    <a:lstStyle/>
                    <a:p>
                      <a:pPr algn="ctr">
                        <a:spcAft>
                          <a:spcPts val="0"/>
                        </a:spcAft>
                      </a:pPr>
                      <a:r>
                        <a:rPr lang="en-US" sz="1000" kern="0" dirty="0">
                          <a:effectLst/>
                          <a:latin typeface="Arial" panose="020B0604020202020204" pitchFamily="34" charset="0"/>
                          <a:ea typeface="PMingLiU"/>
                          <a:cs typeface="Arial" panose="020B0604020202020204" pitchFamily="34" charset="0"/>
                        </a:rPr>
                        <a:t>2 weeks</a:t>
                      </a:r>
                      <a:endParaRPr lang="ko-KR" sz="1200" kern="100" dirty="0">
                        <a:effectLst/>
                        <a:latin typeface="Arial" panose="020B0604020202020204" pitchFamily="34" charset="0"/>
                        <a:ea typeface="PMingLiU"/>
                        <a:cs typeface="Arial" panose="020B0604020202020204" pitchFamily="34" charset="0"/>
                      </a:endParaRPr>
                    </a:p>
                  </a:txBody>
                  <a:tcPr marL="68580" marR="68580" marT="0" marB="0" anchor="ctr"/>
                </a:tc>
                <a:tc>
                  <a:txBody>
                    <a:bodyPr/>
                    <a:lstStyle/>
                    <a:p>
                      <a:pPr algn="ctr">
                        <a:spcAft>
                          <a:spcPts val="0"/>
                        </a:spcAft>
                      </a:pPr>
                      <a:r>
                        <a:rPr lang="en-US" altLang="ko-KR" sz="1000" kern="0" dirty="0" smtClean="0">
                          <a:effectLst/>
                          <a:latin typeface="Arial" panose="020B0604020202020204" pitchFamily="34" charset="0"/>
                          <a:ea typeface="PMingLiU"/>
                          <a:cs typeface="Arial" panose="020B0604020202020204" pitchFamily="34" charset="0"/>
                        </a:rPr>
                        <a:t>3</a:t>
                      </a:r>
                    </a:p>
                    <a:p>
                      <a:pPr algn="ctr">
                        <a:spcAft>
                          <a:spcPts val="0"/>
                        </a:spcAft>
                      </a:pPr>
                      <a:r>
                        <a:rPr lang="en-US" altLang="ko-KR" sz="1000" kern="0" dirty="0" smtClean="0">
                          <a:effectLst/>
                          <a:latin typeface="Arial" panose="020B0604020202020204" pitchFamily="34" charset="0"/>
                          <a:ea typeface="PMingLiU"/>
                          <a:cs typeface="Arial" panose="020B0604020202020204" pitchFamily="34" charset="0"/>
                        </a:rPr>
                        <a:t>~ 5</a:t>
                      </a:r>
                      <a:endParaRPr lang="ko-KR" sz="1200" kern="100" dirty="0">
                        <a:effectLst/>
                        <a:latin typeface="Arial" panose="020B0604020202020204" pitchFamily="34" charset="0"/>
                        <a:ea typeface="PMingLiU"/>
                        <a:cs typeface="Arial" panose="020B0604020202020204" pitchFamily="34" charset="0"/>
                      </a:endParaRPr>
                    </a:p>
                  </a:txBody>
                  <a:tcPr marL="0" marR="0" marT="0" marB="0" anchor="ctr"/>
                </a:tc>
                <a:tc vMerge="1">
                  <a:txBody>
                    <a:bodyPr/>
                    <a:lstStyle/>
                    <a:p>
                      <a:pPr algn="ctr">
                        <a:spcAft>
                          <a:spcPts val="0"/>
                        </a:spcAft>
                      </a:pPr>
                      <a:endParaRPr lang="ko-KR" sz="1200" kern="100" dirty="0">
                        <a:effectLst/>
                        <a:latin typeface="Times New Roman" panose="02020603050405020304" pitchFamily="18" charset="0"/>
                        <a:ea typeface="PMingLiU"/>
                      </a:endParaRPr>
                    </a:p>
                  </a:txBody>
                  <a:tcPr marL="0" marR="0" marT="0" marB="0"/>
                </a:tc>
                <a:extLst>
                  <a:ext uri="{0D108BD9-81ED-4DB2-BD59-A6C34878D82A}">
                    <a16:rowId xmlns:a16="http://schemas.microsoft.com/office/drawing/2014/main" val="4216113814"/>
                  </a:ext>
                </a:extLst>
              </a:tr>
            </a:tbl>
          </a:graphicData>
        </a:graphic>
      </p:graphicFrame>
      <p:sp>
        <p:nvSpPr>
          <p:cNvPr id="5" name="직사각형 4"/>
          <p:cNvSpPr/>
          <p:nvPr/>
        </p:nvSpPr>
        <p:spPr>
          <a:xfrm>
            <a:off x="1020870" y="3995803"/>
            <a:ext cx="9331891" cy="103339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w="76200">
                <a:solidFill>
                  <a:schemeClr val="tx1"/>
                </a:solidFill>
              </a:ln>
              <a:noFill/>
            </a:endParaRPr>
          </a:p>
        </p:txBody>
      </p:sp>
    </p:spTree>
    <p:extLst>
      <p:ext uri="{BB962C8B-B14F-4D97-AF65-F5344CB8AC3E}">
        <p14:creationId xmlns:p14="http://schemas.microsoft.com/office/powerpoint/2010/main" val="38319177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1147</TotalTime>
  <Words>1378</Words>
  <Application>Microsoft Office PowerPoint</Application>
  <PresentationFormat>와이드스크린</PresentationFormat>
  <Paragraphs>254</Paragraphs>
  <Slides>29</Slides>
  <Notes>4</Notes>
  <HiddenSlides>0</HiddenSlides>
  <MMClips>0</MMClips>
  <ScaleCrop>false</ScaleCrop>
  <HeadingPairs>
    <vt:vector size="6" baseType="variant">
      <vt:variant>
        <vt:lpstr>사용한 글꼴</vt:lpstr>
      </vt:variant>
      <vt:variant>
        <vt:i4>5</vt:i4>
      </vt:variant>
      <vt:variant>
        <vt:lpstr>테마</vt:lpstr>
      </vt:variant>
      <vt:variant>
        <vt:i4>1</vt:i4>
      </vt:variant>
      <vt:variant>
        <vt:lpstr>슬라이드 제목</vt:lpstr>
      </vt:variant>
      <vt:variant>
        <vt:i4>29</vt:i4>
      </vt:variant>
    </vt:vector>
  </HeadingPairs>
  <TitlesOfParts>
    <vt:vector size="35" baseType="lpstr">
      <vt:lpstr>PMingLiU</vt:lpstr>
      <vt:lpstr>맑은 고딕</vt:lpstr>
      <vt:lpstr>Arial</vt:lpstr>
      <vt:lpstr>Book Antiqua</vt:lpstr>
      <vt:lpstr>Calibri</vt:lpstr>
      <vt:lpstr>Office 테마</vt:lpstr>
      <vt:lpstr> Gold PTT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Julia Jung</dc:creator>
  <cp:lastModifiedBy>user</cp:lastModifiedBy>
  <cp:revision>80</cp:revision>
  <dcterms:created xsi:type="dcterms:W3CDTF">2023-02-19T21:51:03Z</dcterms:created>
  <dcterms:modified xsi:type="dcterms:W3CDTF">2023-08-19T13:51:38Z</dcterms:modified>
</cp:coreProperties>
</file>